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media1.mp4" ContentType="video/unknown"/>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media1.mov" ContentType="video/unknown"/>
  <Override PartName="/ppt/notesSlides/notesSlide51.xml" ContentType="application/vnd.openxmlformats-officedocument.presentationml.notesSlide+xml"/>
  <Override PartName="/ppt/media/media2.mov" ContentType="video/unknown"/>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 Id="rId3" Type="http://schemas.openxmlformats.org/officeDocument/2006/relationships/hyperlink" Target="https://en.wikipedia.org/wiki/Mathematical_optimization" TargetMode="Externa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en.wikipedia.org/wiki/Generative_model" TargetMode="Externa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 Id="rId3" Type="http://schemas.openxmlformats.org/officeDocument/2006/relationships/hyperlink" Target="https://en.wikipedia.org/wiki/Discriminative_model" TargetMode="Externa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 Id="rId3" Type="http://schemas.openxmlformats.org/officeDocument/2006/relationships/hyperlink" Target="https://en.wikipedia.org/wiki/Decision_tree_learning"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 Id="rId3" Type="http://schemas.openxmlformats.org/officeDocument/2006/relationships/hyperlink" Target="https://en.wikipedia.org/wiki/Random_forest" TargetMode="External"/><Relationship Id="rId4" Type="http://schemas.openxmlformats.org/officeDocument/2006/relationships/hyperlink" Target="https://en.wikipedia.org/wiki/Ensemble_learning" TargetMode="External"/></Relationships>

</file>

<file path=ppt/notesSlides/_rels/notesSlide3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 Id="rId3" Type="http://schemas.openxmlformats.org/officeDocument/2006/relationships/hyperlink" Target="https://en.wikipedia.org/wiki/Support-vector_machine" TargetMode="External"/></Relationships>

</file>

<file path=ppt/notesSlides/_rels/notesSlide32.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 Id="rId3" Type="http://schemas.openxmlformats.org/officeDocument/2006/relationships/hyperlink" Target="https://en.wikipedia.org/wiki/K-nearest_neighbors_algorithm" TargetMode="External"/></Relationships>

</file>

<file path=ppt/notesSlides/_rels/notesSlide3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 Id="rId3" Type="http://schemas.openxmlformats.org/officeDocument/2006/relationships/hyperlink" Target="https://en.wikipedia.org/wiki/Artificial_neuron#History" TargetMode="External"/><Relationship Id="rId4" Type="http://schemas.openxmlformats.org/officeDocument/2006/relationships/hyperlink" Target="https://en.wikipedia.org/wiki/Logical_conjunction" TargetMode="External"/></Relationships>

</file>

<file path=ppt/notesSlides/_rels/notesSlide3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 Id="rId3" Type="http://schemas.openxmlformats.org/officeDocument/2006/relationships/hyperlink" Target="https://en.wikipedia.org/wiki/Exclusive_or" TargetMode="Externa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 Id="rId3" Type="http://schemas.openxmlformats.org/officeDocument/2006/relationships/hyperlink" Target="https://en.wikipedia.org/wiki/Multilayer_perceptron" TargetMode="External"/></Relationships>

</file>

<file path=ppt/notesSlides/_rels/notesSlide4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 Id="rId3" Type="http://schemas.openxmlformats.org/officeDocument/2006/relationships/hyperlink" Target="https://ujjwalkarn.me/2016/08/11/intuitive-explanation-convnets/" TargetMode="External"/></Relationships>

</file>

<file path=ppt/notesSlides/_rels/notesSlide4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https://www.lyrn.ai/2018/12/26/a-style-based-generator-architecture-for-generative-adversarial-networks/" TargetMode="External"/></Relationships>

</file>

<file path=ppt/notesSlides/_rels/notesSlide4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 Id="rId3" Type="http://schemas.openxmlformats.org/officeDocument/2006/relationships/hyperlink" Target="https://en.wikipedia.org/wiki/Overfitting" TargetMode="External"/><Relationship Id="rId4" Type="http://schemas.openxmlformats.org/officeDocument/2006/relationships/hyperlink" Target="https://en.wikipedia.org/wiki/Overfitting#Underfitting" TargetMode="External"/></Relationships>

</file>

<file path=ppt/notesSlides/_rels/notesSlide47.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 Id="rId3" Type="http://schemas.openxmlformats.org/officeDocument/2006/relationships/hyperlink" Target="https://en.wikipedia.org/wiki/Information_theory" TargetMode="External"/></Relationships>

</file>

<file path=ppt/notesSlides/_rels/notesSlide48.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defRPr sz="1600"/>
            </a:pPr>
            <a:r>
              <a:t>Machine learning is a sub-field of artificial intelligence concerned with replicating the human capacity for learning. As such, machine learning is a topic underpinned by knowledge from multiple fields. These include Neuroscience, logic, statistics, and electrical engineering. </a:t>
            </a:r>
          </a:p>
          <a:p>
            <a:pPr>
              <a:defRPr sz="1600"/>
            </a:pPr>
          </a:p>
          <a:p>
            <a:pPr>
              <a:defRPr sz="1600"/>
            </a:pPr>
            <a:r>
              <a:t>These topics are difficult to cover in 30 minutes! To truly understand machine learning, additional background reading/research is required.  I hope to give you a head start today that minimises any reading you’ll need to do. For that reason I’ll cover the basic principles that should require no prior ML experience to understand.</a:t>
            </a:r>
          </a:p>
          <a:p>
            <a:pPr>
              <a:defRPr sz="1600"/>
            </a:pPr>
          </a:p>
          <a:p>
            <a:pPr>
              <a:defRPr sz="1600"/>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defRPr sz="1600"/>
            </a:pPr>
            <a:r>
              <a:t>Whilst humans can automatically extract sophisticated features to make decisions, our artificial analogues are much less capable. </a:t>
            </a:r>
          </a:p>
          <a:p>
            <a:pPr>
              <a:defRPr sz="1600"/>
            </a:pPr>
          </a:p>
          <a:p>
            <a:pPr>
              <a:defRPr sz="1600"/>
            </a:pPr>
            <a:r>
              <a:t>Generally, we must extract features for them. So whilst a human can look at an animal and automatically assess it’s mass (approximately), we must give the artificial system the mass value directly. But how is this information used?</a:t>
            </a:r>
          </a:p>
          <a:p>
            <a:pPr>
              <a:defRPr sz="1600"/>
            </a:pPr>
          </a:p>
          <a:p>
            <a:pPr>
              <a:defRPr sz="1600"/>
            </a:pPr>
            <a:r>
              <a:t>In humans, you can scan your experience and consider examples of animals with similar masses, to an unknown animal currently in front of you. </a:t>
            </a:r>
          </a:p>
          <a:p>
            <a:pPr>
              <a:defRPr sz="1600"/>
            </a:pPr>
          </a:p>
          <a:p>
            <a:pPr>
              <a:defRPr sz="1600"/>
            </a:pPr>
            <a:r>
              <a:t>Artificial systems instead compare the mass value against a numerical distribution (stored in </a:t>
            </a:r>
            <a:r>
              <a:rPr b="1">
                <a:latin typeface="Courier New"/>
                <a:ea typeface="Courier New"/>
                <a:cs typeface="Courier New"/>
                <a:sym typeface="Courier New"/>
              </a:rPr>
              <a:t>E</a:t>
            </a:r>
            <a:r>
              <a:t>) describing the mass values for all the animals previously observed. It can then connect the distributional information to the labelled feedback at it’s disposal - I.e. choose a label appropriate for an animal of this mass.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defRPr sz="1600"/>
            </a:pPr>
            <a:r>
              <a:t>Here we see this scenario summarised. Data from the real-world is fed to an artificial system via feature vectors. If the ground truth is known (i.e. we know the labels for the animals) then this is called a labelled feature vector </a:t>
            </a:r>
            <a:r>
              <a:rPr b="1">
                <a:latin typeface="Courier New"/>
                <a:ea typeface="Courier New"/>
                <a:cs typeface="Courier New"/>
                <a:sym typeface="Courier New"/>
              </a:rPr>
              <a:t>X={(x1,y1),…,(xn,yn)}</a:t>
            </a:r>
            <a:r>
              <a:t>. The labelled feature vector is used to “teach” an automated system about the animals described in the feature vector.</a:t>
            </a:r>
          </a:p>
          <a:p>
            <a:pPr>
              <a:defRPr sz="1600"/>
            </a:pPr>
          </a:p>
          <a:p>
            <a:pPr>
              <a:defRPr sz="1600"/>
            </a:pPr>
            <a:r>
              <a:t>Then we obtain a new set of animals for which we have no labels. As before, the real-world animals are described via features but this time as an unlabelled feature vector. We then ask the artificial system to predict labels for these examples - hopefully it accurately categorises them.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lvl1pPr>
              <a:defRPr sz="1600"/>
            </a:lvl1pPr>
          </a:lstStyle>
          <a:p>
            <a:pPr/>
            <a:r>
              <a:t>Given this way of thinking about decision making, artificial systems are clearly capable of making decisions using all available information. This works well, so long as that information is complete and representative. However remember that just like people, artificial systems also have intrinsic biases too. So artificial decision making systems are similar to us in more ways than we realise.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lvl1pPr>
              <a:defRPr sz="1600"/>
            </a:lvl1pPr>
          </a:lstStyle>
          <a:p>
            <a:pPr/>
            <a:r>
              <a:t>It’s hard to explain how humans beings actually learn - but we can explain how artificial systems learn. We’ll try and do that now. So far we’ve established that these systems learn from data expressed in pairs - a labelled feature vector.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lvl1pPr>
              <a:defRPr sz="1600"/>
            </a:lvl1pPr>
          </a:lstStyle>
          <a:p>
            <a:pPr/>
            <a:r>
              <a:t>Automated decision making is done upon the labelled feature vector using mathematical functions. A function can simply be thought of as an input-output box. Some data enters (features + labels), and predictions are produced as outputs. Functions come in all shapes and sizes, and are controlled by parameters. Machine learning is fundamentally concerned with building functions that produce minimal error rates by choosing the optimum set of parameters.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p>
            <a:pPr>
              <a:defRPr sz="1600"/>
            </a:pPr>
            <a:r>
              <a:t>It’s hard to convey how functions do this without a simply example. Perhaps the most simple decision making function is the “decision stump”. The stump partitions a data set into two groups, labelling one group as 0 , and the other group as 1. This is achieved via a simple threshold over a chosen feature variable. The threshold is a configurable parameter, and we can choose a threshold that yields the lowest error rate. Or to be more exact, use an algorithmic procedure to search for the optimal threshold value that minimises the error rate.</a:t>
            </a:r>
          </a:p>
          <a:p>
            <a:pPr>
              <a:defRPr sz="1600"/>
            </a:pPr>
          </a:p>
          <a:p>
            <a:pPr>
              <a:defRPr sz="1600"/>
            </a:pPr>
            <a:r>
              <a:t>Consider a simple example - lets suppose we want to categorise adults and children according to body mass in KG. Humans come in all shapes and size, and develop at different rates. Thus some children have greater mass than adults, though on average adults have more mass than children. A decision stump will split on the optimal mass in KG, such that examples less than the threshold are categorised as children, and if greater than (or equal to ) the threshold categorise them as adults. You’ve now encountered your first trivial classifier.</a:t>
            </a:r>
          </a:p>
          <a:p>
            <a:pPr>
              <a:defRPr sz="1600"/>
            </a:pPr>
          </a:p>
          <a:p>
            <a:pPr>
              <a:defRPr sz="1600"/>
            </a:pPr>
            <a:r>
              <a:t>The example in the slide shows a similarly example, this time for blood sugar levels. There should be some level of blood sugar concentration indicating that a patient is diabetic. The key is to find that blood sugar level in order to make good predictions.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There are many ways to solve problems, and many ways to learn. Unsurprisingly then there are many types of learning algorithm available. Often inspired by the way humans learn to solve real-world problems.</a:t>
            </a:r>
          </a:p>
          <a:p>
            <a:pPr/>
          </a:p>
          <a:p>
            <a:pPr/>
            <a:r>
              <a:t>All these artificial methods have one thing in common - they learn by trying to minimise error rates on the data they learn from.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defRPr sz="1600"/>
            </a:pPr>
            <a:r>
              <a:t>Here I present a simple example of how minimising error can lead to the illusion of learning. Suppose you want to sell your house, but are unsure of the optimal price. As a good scientist, you collect data on houses sold in your area according to their size in square metres, and you produce a scatter graph. Clearly larger houses sell for more - but what price should you try to sell for?</a:t>
            </a:r>
          </a:p>
          <a:p>
            <a:pPr>
              <a:defRPr sz="1600"/>
            </a:pPr>
          </a:p>
          <a:p>
            <a:pPr>
              <a:defRPr sz="1600"/>
            </a:pPr>
            <a:r>
              <a:t>Normally we fit a line of best fit to the data, and use that to make predictions. The line of best fit is describable by the well known equation of a line, </a:t>
            </a:r>
            <a:r>
              <a:rPr b="1">
                <a:latin typeface="Courier New"/>
                <a:ea typeface="Courier New"/>
                <a:cs typeface="Courier New"/>
                <a:sym typeface="Courier New"/>
              </a:rPr>
              <a:t>y = mx + c</a:t>
            </a:r>
            <a:r>
              <a:t>. But which parameters give us a line which yields the most accurate predictions? Well, we use an optimisation procedure called least squares regression, to find the line that minimises the sum of differences from the scatter points to the line. Here we’re treating a larger sum of squares as indicative of higher error.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Shape 624"/>
          <p:cNvSpPr/>
          <p:nvPr>
            <p:ph type="sldImg"/>
          </p:nvPr>
        </p:nvSpPr>
        <p:spPr>
          <a:prstGeom prst="rect">
            <a:avLst/>
          </a:prstGeom>
        </p:spPr>
        <p:txBody>
          <a:bodyPr/>
          <a:lstStyle/>
          <a:p>
            <a:pPr/>
          </a:p>
        </p:txBody>
      </p:sp>
      <p:sp>
        <p:nvSpPr>
          <p:cNvPr id="625" name="Shape 625"/>
          <p:cNvSpPr/>
          <p:nvPr>
            <p:ph type="body" sz="quarter" idx="1"/>
          </p:nvPr>
        </p:nvSpPr>
        <p:spPr>
          <a:prstGeom prst="rect">
            <a:avLst/>
          </a:prstGeom>
        </p:spPr>
        <p:txBody>
          <a:bodyPr/>
          <a:lstStyle/>
          <a:p>
            <a:pPr/>
            <a:r>
              <a:t>The search for the parameters that yield the lowest sum of squares, is more commonly known as a minimisation problem. In this case, an error minimisation task.</a:t>
            </a:r>
          </a:p>
          <a:p>
            <a:pPr/>
          </a:p>
          <a:p>
            <a:pPr/>
            <a:r>
              <a:t>So in this way we can use a mathematical optimisation procedure to find a line that fits the data well - this line will make good predictions. No real learning has happened, but we have created a model that can make accurate predictions - just as good as someone learning the data and making a prediction using their experience.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Shape 638"/>
          <p:cNvSpPr/>
          <p:nvPr>
            <p:ph type="sldImg"/>
          </p:nvPr>
        </p:nvSpPr>
        <p:spPr>
          <a:prstGeom prst="rect">
            <a:avLst/>
          </a:prstGeom>
        </p:spPr>
        <p:txBody>
          <a:bodyPr/>
          <a:lstStyle/>
          <a:p>
            <a:pPr/>
          </a:p>
        </p:txBody>
      </p:sp>
      <p:sp>
        <p:nvSpPr>
          <p:cNvPr id="639" name="Shape 639"/>
          <p:cNvSpPr/>
          <p:nvPr>
            <p:ph type="body" sz="quarter" idx="1"/>
          </p:nvPr>
        </p:nvSpPr>
        <p:spPr>
          <a:prstGeom prst="rect">
            <a:avLst/>
          </a:prstGeom>
        </p:spPr>
        <p:txBody>
          <a:bodyPr/>
          <a:lstStyle/>
          <a:p>
            <a:pPr/>
            <a:r>
              <a:t>But nothing has really ben learned - we’ve simply optimised some error rate produced by a function.</a:t>
            </a:r>
          </a:p>
          <a:p>
            <a:pPr/>
          </a:p>
          <a:p>
            <a:pPr/>
            <a:r>
              <a:t>Welcome to machine learning - that’s basically what it’s all about. If you do it well, it gives an illusion of intelligence, but it’s just optimisation/searching!!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1600"/>
            </a:pPr>
            <a:r>
              <a:t>Let’s start by thinking about how human decision making works. Humans are capable of sophisticated learning via trial &amp; error, reinforcement, or by receiving information from some form of oracle (parent, teacher, sibling, friend, book etc). </a:t>
            </a:r>
          </a:p>
          <a:p>
            <a:pPr>
              <a:defRPr sz="1600"/>
            </a:pPr>
          </a:p>
          <a:p>
            <a:pPr>
              <a:defRPr sz="1600"/>
            </a:pPr>
            <a:r>
              <a:t>In all cases we can think of the sum of our knowledge and experiences as a dataset </a:t>
            </a:r>
            <a:r>
              <a:rPr b="1">
                <a:latin typeface="Courier New"/>
                <a:ea typeface="Courier New"/>
                <a:cs typeface="Courier New"/>
                <a:sym typeface="Courier New"/>
              </a:rPr>
              <a:t>E</a:t>
            </a:r>
            <a:r>
              <a:t>. This dataset becomes populated as our senses (sight, smell, sound etc) start collecting information about the world. When we’re born, this set is mostly empty. But through trial and error we begin to connect experiences/information with some tangible outcome/label. In this model our experiences are data describable by </a:t>
            </a:r>
            <a:r>
              <a:rPr b="1" i="1">
                <a:latin typeface="Courier New"/>
                <a:ea typeface="Courier New"/>
                <a:cs typeface="Courier New"/>
                <a:sym typeface="Courier New"/>
              </a:rPr>
              <a:t>x</a:t>
            </a:r>
            <a:r>
              <a:t>, and the outcome some form of label </a:t>
            </a:r>
            <a:r>
              <a:rPr b="1" i="1">
                <a:latin typeface="Courier New"/>
                <a:ea typeface="Courier New"/>
                <a:cs typeface="Courier New"/>
                <a:sym typeface="Courier New"/>
              </a:rPr>
              <a:t>y</a:t>
            </a:r>
            <a:r>
              <a:t>. So for example most babies learn automatically that when </a:t>
            </a:r>
            <a:r>
              <a:rPr b="1">
                <a:latin typeface="Courier New"/>
                <a:ea typeface="Courier New"/>
                <a:cs typeface="Courier New"/>
                <a:sym typeface="Courier New"/>
              </a:rPr>
              <a:t>x</a:t>
            </a:r>
            <a:r>
              <a:rPr b="1"/>
              <a:t>=cry</a:t>
            </a:r>
            <a:r>
              <a:t>, then </a:t>
            </a:r>
            <a:r>
              <a:rPr b="1">
                <a:latin typeface="Courier New"/>
                <a:ea typeface="Courier New"/>
                <a:cs typeface="Courier New"/>
                <a:sym typeface="Courier New"/>
              </a:rPr>
              <a:t>y</a:t>
            </a:r>
            <a:r>
              <a:rPr b="1"/>
              <a:t>=parental attention</a:t>
            </a:r>
            <a:r>
              <a:t>. </a:t>
            </a:r>
          </a:p>
          <a:p>
            <a:pPr>
              <a:defRPr sz="1600"/>
            </a:pPr>
          </a:p>
          <a:p>
            <a:pPr>
              <a:defRPr sz="1600"/>
            </a:pPr>
            <a:r>
              <a:t>We can view our learning as we grow through </a:t>
            </a:r>
            <a:r>
              <a:rPr b="1"/>
              <a:t>(</a:t>
            </a:r>
            <a:r>
              <a:rPr b="1">
                <a:latin typeface="Courier New"/>
                <a:ea typeface="Courier New"/>
                <a:cs typeface="Courier New"/>
                <a:sym typeface="Courier New"/>
              </a:rPr>
              <a:t>x,y</a:t>
            </a:r>
            <a:r>
              <a:rPr b="1"/>
              <a:t>)</a:t>
            </a:r>
            <a:r>
              <a:t> pairs. Sometimes the pairs are incomplete. Sometimes we have </a:t>
            </a:r>
            <a:r>
              <a:rPr b="1">
                <a:latin typeface="Courier New"/>
                <a:ea typeface="Courier New"/>
                <a:cs typeface="Courier New"/>
                <a:sym typeface="Courier New"/>
              </a:rPr>
              <a:t>x</a:t>
            </a:r>
            <a:r>
              <a:rPr>
                <a:latin typeface="Courier New"/>
                <a:ea typeface="Courier New"/>
                <a:cs typeface="Courier New"/>
                <a:sym typeface="Courier New"/>
              </a:rPr>
              <a:t>,</a:t>
            </a:r>
            <a:r>
              <a:t> but we don’t know </a:t>
            </a:r>
            <a:r>
              <a:rPr b="1">
                <a:latin typeface="Courier New"/>
                <a:ea typeface="Courier New"/>
                <a:cs typeface="Courier New"/>
                <a:sym typeface="Courier New"/>
              </a:rPr>
              <a:t>y</a:t>
            </a:r>
            <a:r>
              <a:t>. For example, the very first time we see </a:t>
            </a:r>
            <a:r>
              <a:rPr b="1">
                <a:latin typeface="Courier New"/>
                <a:ea typeface="Courier New"/>
                <a:cs typeface="Courier New"/>
                <a:sym typeface="Courier New"/>
              </a:rPr>
              <a:t>x</a:t>
            </a:r>
            <a:r>
              <a:rPr b="1"/>
              <a:t>=furry four legged creature</a:t>
            </a:r>
            <a:r>
              <a:t>, we may not know that </a:t>
            </a:r>
            <a:r>
              <a:rPr b="1">
                <a:latin typeface="Courier New"/>
                <a:ea typeface="Courier New"/>
                <a:cs typeface="Courier New"/>
                <a:sym typeface="Courier New"/>
              </a:rPr>
              <a:t>y</a:t>
            </a:r>
            <a:r>
              <a:rPr b="1"/>
              <a:t>=Cat</a:t>
            </a:r>
            <a:r>
              <a:t>. After all, </a:t>
            </a:r>
            <a:r>
              <a:rPr b="1">
                <a:latin typeface="Courier New"/>
                <a:ea typeface="Courier New"/>
                <a:cs typeface="Courier New"/>
                <a:sym typeface="Courier New"/>
              </a:rPr>
              <a:t>y</a:t>
            </a:r>
            <a:r>
              <a:t> has many possible labels (dog, horse, etc). But we’re capable of learning the correct value for </a:t>
            </a:r>
            <a:r>
              <a:rPr b="1">
                <a:latin typeface="Courier New"/>
                <a:ea typeface="Courier New"/>
                <a:cs typeface="Courier New"/>
                <a:sym typeface="Courier New"/>
              </a:rPr>
              <a:t>y</a:t>
            </a:r>
            <a:r>
              <a:t> from some teacher, or by inferring </a:t>
            </a:r>
            <a:r>
              <a:rPr b="1">
                <a:latin typeface="Courier New"/>
                <a:ea typeface="Courier New"/>
                <a:cs typeface="Courier New"/>
                <a:sym typeface="Courier New"/>
              </a:rPr>
              <a:t>y</a:t>
            </a:r>
            <a:r>
              <a:t> on our own given previous experience.</a:t>
            </a:r>
          </a:p>
          <a:p>
            <a:pPr>
              <a:defRPr sz="1600"/>
            </a:pPr>
          </a:p>
          <a:p>
            <a:pPr>
              <a:defRPr sz="1600"/>
            </a:pPr>
            <a:r>
              <a:t>We note that in this way, everyones experience differs. Thus no two experience sets are the same. Instead my experiences are </a:t>
            </a:r>
            <a:r>
              <a:rPr b="1">
                <a:latin typeface="Courier New"/>
                <a:ea typeface="Courier New"/>
                <a:cs typeface="Courier New"/>
                <a:sym typeface="Courier New"/>
              </a:rPr>
              <a:t>E1</a:t>
            </a:r>
            <a:r>
              <a:t>, your </a:t>
            </a:r>
            <a:r>
              <a:rPr b="1">
                <a:latin typeface="Courier New"/>
                <a:ea typeface="Courier New"/>
                <a:cs typeface="Courier New"/>
                <a:sym typeface="Courier New"/>
              </a:rPr>
              <a:t>E2</a:t>
            </a:r>
            <a:r>
              <a:t> etc…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Shape 654"/>
          <p:cNvSpPr/>
          <p:nvPr>
            <p:ph type="sldImg"/>
          </p:nvPr>
        </p:nvSpPr>
        <p:spPr>
          <a:prstGeom prst="rect">
            <a:avLst/>
          </a:prstGeom>
        </p:spPr>
        <p:txBody>
          <a:bodyPr/>
          <a:lstStyle/>
          <a:p>
            <a:pPr/>
          </a:p>
        </p:txBody>
      </p:sp>
      <p:sp>
        <p:nvSpPr>
          <p:cNvPr id="655" name="Shape 655"/>
          <p:cNvSpPr/>
          <p:nvPr>
            <p:ph type="body" sz="quarter" idx="1"/>
          </p:nvPr>
        </p:nvSpPr>
        <p:spPr>
          <a:prstGeom prst="rect">
            <a:avLst/>
          </a:prstGeom>
        </p:spPr>
        <p:txBody>
          <a:bodyPr/>
          <a:lstStyle/>
          <a:p>
            <a:pPr>
              <a:defRPr sz="1600"/>
            </a:pPr>
            <a:r>
              <a:t>It is important to understand how maximisation/minimisation problems are understood in terms of an optimisation landscape. This landscape shows how different parameter values produce different outputs in an easy to understand 3-d visual representation. </a:t>
            </a:r>
          </a:p>
          <a:p>
            <a:pPr>
              <a:defRPr sz="1600"/>
            </a:pPr>
          </a:p>
          <a:p>
            <a:pPr>
              <a:defRPr sz="1600"/>
            </a:pPr>
            <a:r>
              <a:t>Some parameters yield minimum or smaller output values, which manifest as valleys in the landscape. Those parameters yielding maximum or higher output values manifest as mountains or peaks.  </a:t>
            </a:r>
          </a:p>
          <a:p>
            <a:pPr>
              <a:defRPr sz="1600"/>
            </a:pPr>
          </a:p>
          <a:p>
            <a:pPr>
              <a:defRPr sz="1600"/>
            </a:pPr>
            <a:r>
              <a:t>If the output variable is </a:t>
            </a:r>
            <a:r>
              <a:rPr b="1">
                <a:latin typeface="Courier New"/>
                <a:ea typeface="Courier New"/>
                <a:cs typeface="Courier New"/>
                <a:sym typeface="Courier New"/>
              </a:rPr>
              <a:t>error</a:t>
            </a:r>
            <a:r>
              <a:t>, then it is desirable to find the parameters that yield the minimal error - the lowest point in the landscape. Clearly we can see this by eye, but we must use mathematical algorithms that must search for this minimum for us.</a:t>
            </a:r>
          </a:p>
          <a:p>
            <a:pPr>
              <a:defRPr sz="1600"/>
            </a:pPr>
          </a:p>
          <a:p>
            <a:pPr>
              <a:defRPr sz="1600"/>
            </a:pPr>
            <a:r>
              <a:t> If there are many parameters, this search can be very computationally expensive. It usually means we can’t test all different parameter combinations to find the minimal output value. We instead have to use search techniques that try and find those parameters. Those methods aren’t perfect. Sometime they can be fooled into thinking they’e find a minimum value, when in reality they’ve only found a sub-optimal local (not global) minima. The same applies for maxima. </a:t>
            </a:r>
          </a:p>
          <a:p>
            <a:pPr>
              <a:defRPr sz="1600"/>
            </a:pPr>
          </a:p>
          <a:p>
            <a:pPr>
              <a:defRPr sz="1600"/>
            </a:pPr>
            <a:r>
              <a:t>It is important to understand that ML algorithms attempt to minimise their error rates by finding the parameters that produce the global minimal error rate. When they don’t find it, they are sub-optimal, perhaps not working quite as we’d like in practice.</a:t>
            </a:r>
          </a:p>
          <a:p>
            <a:pPr>
              <a:defRPr sz="1600"/>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Shape 667"/>
          <p:cNvSpPr/>
          <p:nvPr>
            <p:ph type="sldImg"/>
          </p:nvPr>
        </p:nvSpPr>
        <p:spPr>
          <a:prstGeom prst="rect">
            <a:avLst/>
          </a:prstGeom>
        </p:spPr>
        <p:txBody>
          <a:bodyPr/>
          <a:lstStyle/>
          <a:p>
            <a:pPr/>
          </a:p>
        </p:txBody>
      </p:sp>
      <p:sp>
        <p:nvSpPr>
          <p:cNvPr id="668" name="Shape 668"/>
          <p:cNvSpPr/>
          <p:nvPr>
            <p:ph type="body" sz="quarter" idx="1"/>
          </p:nvPr>
        </p:nvSpPr>
        <p:spPr>
          <a:prstGeom prst="rect">
            <a:avLst/>
          </a:prstGeom>
        </p:spPr>
        <p:txBody>
          <a:bodyPr/>
          <a:lstStyle/>
          <a:p>
            <a:pPr>
              <a:defRPr sz="1600"/>
            </a:pPr>
            <a:r>
              <a:t>This slide just builds on the details from the previous slide. This wikipedia page may help understand the content: </a:t>
            </a:r>
            <a:r>
              <a:rPr u="sng">
                <a:solidFill>
                  <a:srgbClr val="0000FF"/>
                </a:solidFill>
                <a:uFill>
                  <a:solidFill>
                    <a:srgbClr val="0000FF"/>
                  </a:solidFill>
                </a:uFill>
                <a:hlinkClick r:id="rId3" invalidUrl="" action="" tgtFrame="" tooltip="" history="1" highlightClick="0" endSnd="0"/>
              </a:rPr>
              <a:t>https://en.wikipedia.org/wiki/Mathematical_optimization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a:defRPr sz="1600"/>
            </a:pPr>
            <a:r>
              <a:t>Supervised Learning - this is the standard student teacher model. You provide an algorithm with a training set with labels. It learns from that data, and tries to make new predictions.</a:t>
            </a:r>
          </a:p>
          <a:p>
            <a:pPr>
              <a:defRPr sz="1600"/>
            </a:pPr>
          </a:p>
          <a:p>
            <a:pPr>
              <a:defRPr sz="1600"/>
            </a:pPr>
            <a:r>
              <a:t>Semi-supervised Learning - similar to the student teacher model. We provide a training set which has some labelled examples, and some unlabelled examples (true class unknown). The algorithm tries to learn from both the labelled and unlabelled training data to label examples. Think of this as trying to teach a child to tell cats from dogs. You prove them with a dataset for which only the pictures of cats have their true class labels. A human child can infer that the other animals must be dogs (humans are amazing!). Algorithms try to do the same, but with less success in practice!!</a:t>
            </a:r>
          </a:p>
          <a:p>
            <a:pPr>
              <a:defRPr sz="1600"/>
            </a:pPr>
          </a:p>
          <a:p>
            <a:pPr>
              <a:defRPr sz="1600"/>
            </a:pPr>
            <a:r>
              <a:t>Unsupervised learning - the training dataset contains no true class labels. The algorithm must learn to categorise/group the data based purely on their characteristics. The assumption here - there must be some underlying structure to the data.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Shape 753"/>
          <p:cNvSpPr/>
          <p:nvPr>
            <p:ph type="sldImg"/>
          </p:nvPr>
        </p:nvSpPr>
        <p:spPr>
          <a:prstGeom prst="rect">
            <a:avLst/>
          </a:prstGeom>
        </p:spPr>
        <p:txBody>
          <a:bodyPr/>
          <a:lstStyle/>
          <a:p>
            <a:pPr/>
          </a:p>
        </p:txBody>
      </p:sp>
      <p:sp>
        <p:nvSpPr>
          <p:cNvPr id="754" name="Shape 754"/>
          <p:cNvSpPr/>
          <p:nvPr>
            <p:ph type="body" sz="quarter" idx="1"/>
          </p:nvPr>
        </p:nvSpPr>
        <p:spPr>
          <a:prstGeom prst="rect">
            <a:avLst/>
          </a:prstGeom>
        </p:spPr>
        <p:txBody>
          <a:bodyPr/>
          <a:lstStyle>
            <a:lvl1pPr>
              <a:defRPr sz="1600"/>
            </a:lvl1pPr>
          </a:lstStyle>
          <a:p>
            <a:pPr/>
            <a:r>
              <a:t>This slide simply expands the details of the previous slide.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Shape 766"/>
          <p:cNvSpPr/>
          <p:nvPr>
            <p:ph type="sldImg"/>
          </p:nvPr>
        </p:nvSpPr>
        <p:spPr>
          <a:prstGeom prst="rect">
            <a:avLst/>
          </a:prstGeom>
        </p:spPr>
        <p:txBody>
          <a:bodyPr/>
          <a:lstStyle/>
          <a:p>
            <a:pPr/>
          </a:p>
        </p:txBody>
      </p:sp>
      <p:sp>
        <p:nvSpPr>
          <p:cNvPr id="767" name="Shape 767"/>
          <p:cNvSpPr/>
          <p:nvPr>
            <p:ph type="body" sz="quarter" idx="1"/>
          </p:nvPr>
        </p:nvSpPr>
        <p:spPr>
          <a:prstGeom prst="rect">
            <a:avLst/>
          </a:prstGeom>
        </p:spPr>
        <p:txBody>
          <a:bodyPr/>
          <a:lstStyle/>
          <a:p>
            <a:pPr>
              <a:defRPr sz="1600"/>
            </a:pPr>
            <a:r>
              <a:t>Please see </a:t>
            </a:r>
            <a:r>
              <a:rPr u="sng">
                <a:solidFill>
                  <a:srgbClr val="0000FF"/>
                </a:solidFill>
                <a:uFill>
                  <a:solidFill>
                    <a:srgbClr val="0000FF"/>
                  </a:solidFill>
                </a:uFill>
                <a:hlinkClick r:id="rId3" invalidUrl="" action="" tgtFrame="" tooltip="" history="1" highlightClick="0" endSnd="0"/>
              </a:rPr>
              <a:t>https://en.wikipedia.org/wiki/Generative_model</a:t>
            </a:r>
            <a:r>
              <a:t> for more information.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Shape 783"/>
          <p:cNvSpPr/>
          <p:nvPr>
            <p:ph type="sldImg"/>
          </p:nvPr>
        </p:nvSpPr>
        <p:spPr>
          <a:prstGeom prst="rect">
            <a:avLst/>
          </a:prstGeom>
        </p:spPr>
        <p:txBody>
          <a:bodyPr/>
          <a:lstStyle/>
          <a:p>
            <a:pPr/>
          </a:p>
        </p:txBody>
      </p:sp>
      <p:sp>
        <p:nvSpPr>
          <p:cNvPr id="784" name="Shape 784"/>
          <p:cNvSpPr/>
          <p:nvPr>
            <p:ph type="body" sz="quarter" idx="1"/>
          </p:nvPr>
        </p:nvSpPr>
        <p:spPr>
          <a:prstGeom prst="rect">
            <a:avLst/>
          </a:prstGeom>
        </p:spPr>
        <p:txBody>
          <a:bodyPr/>
          <a:lstStyle/>
          <a:p>
            <a:pPr/>
            <a:r>
              <a:t>Consider a binary classifier trained to detect the presence of a specific disease in patients aged between 1-10. The prevalence of the disease in this group of patients, is given by the prior probability (The prior probability can be read as the probability of P(X) occurring. Suppose this prior is P(disease)=0.1 which corresponds to 10%. Suppose that there is some symptom associated with the disease, such that the likelihood of having the symptom, if afflicted with the disease, is P(symptom|disease)=0.8. This indicates that 80% of the time, patients with the disease exhibit the symptom. Finally suppose the marginal likelihood of having the symptoms in general is P(symptom)=0.1. A Bayes optimal classifier can use Bayes theorem to predict the posterior probability of having the disease given the symptom.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Shape 802"/>
          <p:cNvSpPr/>
          <p:nvPr>
            <p:ph type="sldImg"/>
          </p:nvPr>
        </p:nvSpPr>
        <p:spPr>
          <a:prstGeom prst="rect">
            <a:avLst/>
          </a:prstGeom>
        </p:spPr>
        <p:txBody>
          <a:bodyPr/>
          <a:lstStyle/>
          <a:p>
            <a:pPr/>
          </a:p>
        </p:txBody>
      </p:sp>
      <p:sp>
        <p:nvSpPr>
          <p:cNvPr id="803" name="Shape 803"/>
          <p:cNvSpPr/>
          <p:nvPr>
            <p:ph type="body" sz="quarter" idx="1"/>
          </p:nvPr>
        </p:nvSpPr>
        <p:spPr>
          <a:prstGeom prst="rect">
            <a:avLst/>
          </a:prstGeom>
        </p:spPr>
        <p:txBody>
          <a:bodyPr/>
          <a:lstStyle/>
          <a:p>
            <a:pPr>
              <a:defRPr sz="1600"/>
            </a:pPr>
            <a:r>
              <a:t>We can see here that by updating the prior </a:t>
            </a:r>
            <a:r>
              <a:rPr b="1">
                <a:latin typeface="Courier New"/>
                <a:ea typeface="Courier New"/>
                <a:cs typeface="Courier New"/>
                <a:sym typeface="Courier New"/>
              </a:rPr>
              <a:t>P(disease)</a:t>
            </a:r>
            <a:r>
              <a:t>, we get a very different estimate for the likelihood of the disease. This illustrates an important point - generative learning can work well, so long as the probability estimates underpinning them are reliable. If the data is not reliable, or incomplete, it’s hard to trust the predictions.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Shape 819"/>
          <p:cNvSpPr/>
          <p:nvPr>
            <p:ph type="sldImg"/>
          </p:nvPr>
        </p:nvSpPr>
        <p:spPr>
          <a:prstGeom prst="rect">
            <a:avLst/>
          </a:prstGeom>
        </p:spPr>
        <p:txBody>
          <a:bodyPr/>
          <a:lstStyle/>
          <a:p>
            <a:pPr/>
          </a:p>
        </p:txBody>
      </p:sp>
      <p:sp>
        <p:nvSpPr>
          <p:cNvPr id="820" name="Shape 820"/>
          <p:cNvSpPr/>
          <p:nvPr>
            <p:ph type="body" sz="quarter" idx="1"/>
          </p:nvPr>
        </p:nvSpPr>
        <p:spPr>
          <a:prstGeom prst="rect">
            <a:avLst/>
          </a:prstGeom>
        </p:spPr>
        <p:txBody>
          <a:bodyPr/>
          <a:lstStyle/>
          <a:p>
            <a:pPr>
              <a:defRPr sz="1600"/>
            </a:pPr>
            <a:r>
              <a:t>Please see </a:t>
            </a:r>
            <a:r>
              <a:rPr u="sng">
                <a:solidFill>
                  <a:srgbClr val="0000FF"/>
                </a:solidFill>
                <a:uFill>
                  <a:solidFill>
                    <a:srgbClr val="0000FF"/>
                  </a:solidFill>
                </a:uFill>
                <a:hlinkClick r:id="rId3" invalidUrl="" action="" tgtFrame="" tooltip="" history="1" highlightClick="0" endSnd="0"/>
              </a:rPr>
              <a:t>https://en.wikipedia.org/wiki/Discriminative_model</a:t>
            </a:r>
            <a:r>
              <a:t> for more detail.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Shape 828"/>
          <p:cNvSpPr/>
          <p:nvPr>
            <p:ph type="sldImg"/>
          </p:nvPr>
        </p:nvSpPr>
        <p:spPr>
          <a:prstGeom prst="rect">
            <a:avLst/>
          </a:prstGeom>
        </p:spPr>
        <p:txBody>
          <a:bodyPr/>
          <a:lstStyle/>
          <a:p>
            <a:pPr/>
          </a:p>
        </p:txBody>
      </p:sp>
      <p:sp>
        <p:nvSpPr>
          <p:cNvPr id="829" name="Shape 829"/>
          <p:cNvSpPr/>
          <p:nvPr>
            <p:ph type="body" sz="quarter" idx="1"/>
          </p:nvPr>
        </p:nvSpPr>
        <p:spPr>
          <a:prstGeom prst="rect">
            <a:avLst/>
          </a:prstGeom>
        </p:spPr>
        <p:txBody>
          <a:bodyPr/>
          <a:lstStyle/>
          <a:p>
            <a:pPr>
              <a:defRPr sz="1600"/>
            </a:pPr>
            <a:r>
              <a:t>I can’t say that one group of methods always works better than another. That’s simply not true. However it is true that in certain circumstances, some methods do produce better results. The paper referenced here by </a:t>
            </a:r>
            <a:r>
              <a:rPr b="1"/>
              <a:t>Ng and Jordan</a:t>
            </a:r>
            <a:r>
              <a:t> considers this, and makes some recommendations.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Shape 922"/>
          <p:cNvSpPr/>
          <p:nvPr>
            <p:ph type="sldImg"/>
          </p:nvPr>
        </p:nvSpPr>
        <p:spPr>
          <a:prstGeom prst="rect">
            <a:avLst/>
          </a:prstGeom>
        </p:spPr>
        <p:txBody>
          <a:bodyPr/>
          <a:lstStyle/>
          <a:p>
            <a:pPr/>
          </a:p>
        </p:txBody>
      </p:sp>
      <p:sp>
        <p:nvSpPr>
          <p:cNvPr id="923" name="Shape 923"/>
          <p:cNvSpPr/>
          <p:nvPr>
            <p:ph type="body" sz="quarter" idx="1"/>
          </p:nvPr>
        </p:nvSpPr>
        <p:spPr>
          <a:prstGeom prst="rect">
            <a:avLst/>
          </a:prstGeom>
        </p:spPr>
        <p:txBody>
          <a:bodyPr/>
          <a:lstStyle/>
          <a:p>
            <a:pPr>
              <a:defRPr sz="1600"/>
            </a:pPr>
            <a:r>
              <a:rPr u="sng">
                <a:solidFill>
                  <a:srgbClr val="0000FF"/>
                </a:solidFill>
                <a:uFill>
                  <a:solidFill>
                    <a:srgbClr val="0000FF"/>
                  </a:solidFill>
                </a:uFill>
                <a:hlinkClick r:id="rId3" invalidUrl="" action="" tgtFrame="" tooltip="" history="1" highlightClick="0" endSnd="0"/>
              </a:rPr>
              <a:t>https://en.wikipedia.org/wiki/Decision_tree_learning</a:t>
            </a:r>
          </a:p>
          <a:p>
            <a:pPr>
              <a:defRPr sz="1600"/>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defRPr sz="1600"/>
            </a:pPr>
            <a:r>
              <a:t>Given this experience set, humans are capable of extremely sophisticated learning. For example:</a:t>
            </a:r>
          </a:p>
          <a:p>
            <a:pPr>
              <a:defRPr sz="1600"/>
            </a:pPr>
          </a:p>
          <a:p>
            <a:pPr marL="228600" indent="-228600">
              <a:buSzPct val="100000"/>
              <a:buChar char="•"/>
              <a:defRPr sz="1600"/>
            </a:pPr>
            <a:r>
              <a:t>Given a few examples of different types of animal, we are able to group them together (clustering) in different ways. </a:t>
            </a:r>
          </a:p>
          <a:p>
            <a:pPr marL="228600" indent="-228600">
              <a:buSzPct val="100000"/>
              <a:buChar char="•"/>
              <a:defRPr sz="1600"/>
            </a:pPr>
            <a:r>
              <a:t>Similarly we are able to classify them as different types of animal too (e.g. mammal vs. bird). </a:t>
            </a:r>
          </a:p>
          <a:p>
            <a:pPr marL="228600" indent="-228600">
              <a:buSzPct val="100000"/>
              <a:buChar char="•"/>
              <a:defRPr sz="1600"/>
            </a:pPr>
            <a:r>
              <a:t>We can make predictions based on our past experiences, i.e. it’s unlikely to rain when it’s sunny out. </a:t>
            </a:r>
          </a:p>
          <a:p>
            <a:pPr marL="228600" indent="-228600">
              <a:buSzPct val="100000"/>
              <a:buChar char="•"/>
              <a:defRPr sz="1600"/>
            </a:pPr>
            <a:r>
              <a:t>We can also infer new knowledge - if it’s sunny and therefore unlikely to rain, people are likely to enjoy the pleasant weather.</a:t>
            </a:r>
          </a:p>
          <a:p>
            <a:pPr>
              <a:defRPr sz="1600"/>
            </a:pPr>
          </a:p>
          <a:p>
            <a:pPr>
              <a:defRPr sz="1600"/>
            </a:pPr>
            <a:r>
              <a:t>Such sophisticated learning is only possible due to the feedback we receive during our lives. If this feedback is inaccurate, or poor quality, so too will be our decision making. This seems obvious to say, but a good education (i.e. receiving high quality feedback) generally makes individuals better decision makers.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Shape 1185"/>
          <p:cNvSpPr/>
          <p:nvPr>
            <p:ph type="sldImg"/>
          </p:nvPr>
        </p:nvSpPr>
        <p:spPr>
          <a:prstGeom prst="rect">
            <a:avLst/>
          </a:prstGeom>
        </p:spPr>
        <p:txBody>
          <a:bodyPr/>
          <a:lstStyle/>
          <a:p>
            <a:pPr/>
          </a:p>
        </p:txBody>
      </p:sp>
      <p:sp>
        <p:nvSpPr>
          <p:cNvPr id="1186" name="Shape 1186"/>
          <p:cNvSpPr/>
          <p:nvPr>
            <p:ph type="body" sz="quarter" idx="1"/>
          </p:nvPr>
        </p:nvSpPr>
        <p:spPr>
          <a:prstGeom prst="rect">
            <a:avLst/>
          </a:prstGeom>
        </p:spPr>
        <p:txBody>
          <a:bodyPr/>
          <a:lstStyle/>
          <a:p>
            <a:pPr>
              <a:defRPr sz="1600"/>
            </a:pPr>
            <a:r>
              <a:rPr u="sng">
                <a:solidFill>
                  <a:srgbClr val="0000FF"/>
                </a:solidFill>
                <a:uFill>
                  <a:solidFill>
                    <a:srgbClr val="0000FF"/>
                  </a:solidFill>
                </a:uFill>
                <a:hlinkClick r:id="rId3" invalidUrl="" action="" tgtFrame="" tooltip="" history="1" highlightClick="0" endSnd="0"/>
              </a:rPr>
              <a:t>https://en.wikipedia.org/wiki/Random_forest</a:t>
            </a:r>
          </a:p>
          <a:p>
            <a:pPr>
              <a:defRPr sz="1600"/>
            </a:pPr>
          </a:p>
          <a:p>
            <a:pPr>
              <a:defRPr sz="1600"/>
            </a:pPr>
            <a:r>
              <a:t>Also consider reading more about ensemble methods: </a:t>
            </a:r>
            <a:r>
              <a:rPr u="sng">
                <a:solidFill>
                  <a:srgbClr val="0000FF"/>
                </a:solidFill>
                <a:uFill>
                  <a:solidFill>
                    <a:srgbClr val="0000FF"/>
                  </a:solidFill>
                </a:uFill>
                <a:hlinkClick r:id="rId4" invalidUrl="" action="" tgtFrame="" tooltip="" history="1" highlightClick="0" endSnd="0"/>
              </a:rPr>
              <a:t>https://en.wikipedia.org/wiki/Ensemble_learning</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4" name="Shape 1234"/>
          <p:cNvSpPr/>
          <p:nvPr>
            <p:ph type="sldImg"/>
          </p:nvPr>
        </p:nvSpPr>
        <p:spPr>
          <a:prstGeom prst="rect">
            <a:avLst/>
          </a:prstGeom>
        </p:spPr>
        <p:txBody>
          <a:bodyPr/>
          <a:lstStyle/>
          <a:p>
            <a:pPr/>
          </a:p>
        </p:txBody>
      </p:sp>
      <p:sp>
        <p:nvSpPr>
          <p:cNvPr id="1235" name="Shape 1235"/>
          <p:cNvSpPr/>
          <p:nvPr>
            <p:ph type="body" sz="quarter" idx="1"/>
          </p:nvPr>
        </p:nvSpPr>
        <p:spPr>
          <a:prstGeom prst="rect">
            <a:avLst/>
          </a:prstGeom>
        </p:spPr>
        <p:txBody>
          <a:bodyPr/>
          <a:lstStyle>
            <a:lvl1pPr>
              <a:defRPr sz="1600" u="sng">
                <a:solidFill>
                  <a:srgbClr val="0000FF"/>
                </a:solidFill>
                <a:uFill>
                  <a:solidFill>
                    <a:srgbClr val="0000FF"/>
                  </a:solidFill>
                </a:uFil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https://en.wikipedia.org/wiki/Support-vector_machine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2" name="Shape 1282"/>
          <p:cNvSpPr/>
          <p:nvPr>
            <p:ph type="sldImg"/>
          </p:nvPr>
        </p:nvSpPr>
        <p:spPr>
          <a:prstGeom prst="rect">
            <a:avLst/>
          </a:prstGeom>
        </p:spPr>
        <p:txBody>
          <a:bodyPr/>
          <a:lstStyle/>
          <a:p>
            <a:pPr/>
          </a:p>
        </p:txBody>
      </p:sp>
      <p:sp>
        <p:nvSpPr>
          <p:cNvPr id="1283" name="Shape 1283"/>
          <p:cNvSpPr/>
          <p:nvPr>
            <p:ph type="body" sz="quarter" idx="1"/>
          </p:nvPr>
        </p:nvSpPr>
        <p:spPr>
          <a:prstGeom prst="rect">
            <a:avLst/>
          </a:prstGeom>
        </p:spPr>
        <p:txBody>
          <a:bodyPr/>
          <a:lstStyle/>
          <a:p>
            <a:pPr>
              <a:defRPr sz="1600"/>
            </a:pPr>
            <a:r>
              <a:rPr u="sng">
                <a:solidFill>
                  <a:srgbClr val="0000FF"/>
                </a:solidFill>
                <a:uFill>
                  <a:solidFill>
                    <a:srgbClr val="0000FF"/>
                  </a:solidFill>
                </a:uFill>
                <a:hlinkClick r:id="rId3" invalidUrl="" action="" tgtFrame="" tooltip="" history="1" highlightClick="0" endSnd="0"/>
              </a:rPr>
              <a:t>https://en.wikipedia.org/wiki/K-nearest_neighbors_algorithm</a:t>
            </a:r>
          </a:p>
          <a:p>
            <a:pPr>
              <a:defRPr sz="1600"/>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4" name="Shape 1304"/>
          <p:cNvSpPr/>
          <p:nvPr>
            <p:ph type="sldImg"/>
          </p:nvPr>
        </p:nvSpPr>
        <p:spPr>
          <a:prstGeom prst="rect">
            <a:avLst/>
          </a:prstGeom>
        </p:spPr>
        <p:txBody>
          <a:bodyPr/>
          <a:lstStyle/>
          <a:p>
            <a:pPr/>
          </a:p>
        </p:txBody>
      </p:sp>
      <p:sp>
        <p:nvSpPr>
          <p:cNvPr id="1305" name="Shape 1305"/>
          <p:cNvSpPr/>
          <p:nvPr>
            <p:ph type="body" sz="quarter" idx="1"/>
          </p:nvPr>
        </p:nvSpPr>
        <p:spPr>
          <a:prstGeom prst="rect">
            <a:avLst/>
          </a:prstGeom>
        </p:spPr>
        <p:txBody>
          <a:bodyPr/>
          <a:lstStyle/>
          <a:p>
            <a:pPr>
              <a:defRPr sz="1600"/>
            </a:pPr>
            <a:r>
              <a:t>Now, for some neuroscience. In the human brains, trillions of interconnected neutrons propagate electrical signals that allow us to learn, store/access memories, and navigate our world.</a:t>
            </a:r>
          </a:p>
          <a:p>
            <a:pPr>
              <a:defRPr sz="1600"/>
            </a:pPr>
          </a:p>
          <a:p>
            <a:pPr>
              <a:defRPr sz="1600"/>
            </a:pPr>
            <a:r>
              <a:t>Individual neurons are able to “fire”, which involves propagating an electrical impulse from the dendrites to the axon terminals, if it is sufficiently stimulated. That is, if a neuron receives electrical impulses from one or more nearby neurons, this may cause it to fire. The electrical impulse is passed to other nearby neurons via the synapse. This is a region filled with a conduction neurotransmitter that assists the transmission of electrical impulses.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6" name="Shape 1316"/>
          <p:cNvSpPr/>
          <p:nvPr>
            <p:ph type="sldImg"/>
          </p:nvPr>
        </p:nvSpPr>
        <p:spPr>
          <a:prstGeom prst="rect">
            <a:avLst/>
          </a:prstGeom>
        </p:spPr>
        <p:txBody>
          <a:bodyPr/>
          <a:lstStyle/>
          <a:p>
            <a:pPr/>
          </a:p>
        </p:txBody>
      </p:sp>
      <p:sp>
        <p:nvSpPr>
          <p:cNvPr id="1317" name="Shape 1317"/>
          <p:cNvSpPr/>
          <p:nvPr>
            <p:ph type="body" sz="quarter" idx="1"/>
          </p:nvPr>
        </p:nvSpPr>
        <p:spPr>
          <a:prstGeom prst="rect">
            <a:avLst/>
          </a:prstGeom>
        </p:spPr>
        <p:txBody>
          <a:bodyPr/>
          <a:lstStyle/>
          <a:p>
            <a:pPr/>
            <a:r>
              <a:t>In this way, the biological neuron can be thought of as an input/output box. It receives electrical impulses as input, and can produce electrical impulses as output.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3" name="Shape 1363"/>
          <p:cNvSpPr/>
          <p:nvPr>
            <p:ph type="sldImg"/>
          </p:nvPr>
        </p:nvSpPr>
        <p:spPr>
          <a:prstGeom prst="rect">
            <a:avLst/>
          </a:prstGeom>
        </p:spPr>
        <p:txBody>
          <a:bodyPr/>
          <a:lstStyle/>
          <a:p>
            <a:pPr/>
          </a:p>
        </p:txBody>
      </p:sp>
      <p:sp>
        <p:nvSpPr>
          <p:cNvPr id="1364" name="Shape 1364"/>
          <p:cNvSpPr/>
          <p:nvPr>
            <p:ph type="body" sz="quarter" idx="1"/>
          </p:nvPr>
        </p:nvSpPr>
        <p:spPr>
          <a:prstGeom prst="rect">
            <a:avLst/>
          </a:prstGeom>
        </p:spPr>
        <p:txBody>
          <a:bodyPr/>
          <a:lstStyle/>
          <a:p>
            <a:pPr>
              <a:defRPr sz="1600"/>
            </a:pPr>
            <a:r>
              <a:t>The artificial analogue of the biological neuron was first conceived in the early 1940s (see </a:t>
            </a:r>
            <a:r>
              <a:rPr u="sng">
                <a:solidFill>
                  <a:srgbClr val="0000FF"/>
                </a:solidFill>
                <a:uFill>
                  <a:solidFill>
                    <a:srgbClr val="0000FF"/>
                  </a:solidFill>
                </a:uFill>
                <a:hlinkClick r:id="rId3" invalidUrl="" action="" tgtFrame="" tooltip="" history="1" highlightClick="0" endSnd="0"/>
              </a:rPr>
              <a:t>https://en.wikipedia.org/wiki/Artificial_neuron#History</a:t>
            </a:r>
            <a:r>
              <a:t>). I present an example of a simple artificial neuron above. This example actually models a simple logical truth, in this case Logical “AND” (see </a:t>
            </a:r>
            <a:r>
              <a:rPr u="sng">
                <a:solidFill>
                  <a:srgbClr val="0000FF"/>
                </a:solidFill>
                <a:uFill>
                  <a:solidFill>
                    <a:srgbClr val="0000FF"/>
                  </a:solidFill>
                </a:uFill>
                <a:hlinkClick r:id="rId4" invalidUrl="" action="" tgtFrame="" tooltip="" history="1" highlightClick="0" endSnd="0"/>
              </a:rPr>
              <a:t>https://en.wikipedia.org/wiki/Logical_conjunction</a:t>
            </a:r>
            <a:r>
              <a:t>).  For those not familiar with logic or logic gates, think of “AND” as Input/output box with two inputs and one output. The “AND” machine only has two possible output values, </a:t>
            </a:r>
            <a:r>
              <a:rPr b="1">
                <a:latin typeface="Courier New"/>
                <a:ea typeface="Courier New"/>
                <a:cs typeface="Courier New"/>
                <a:sym typeface="Courier New"/>
              </a:rPr>
              <a:t>0</a:t>
            </a:r>
            <a:r>
              <a:t> or </a:t>
            </a:r>
            <a:r>
              <a:rPr b="1">
                <a:latin typeface="Courier New"/>
                <a:ea typeface="Courier New"/>
                <a:cs typeface="Courier New"/>
                <a:sym typeface="Courier New"/>
              </a:rPr>
              <a:t>1</a:t>
            </a:r>
            <a:r>
              <a:t>. It produces 1 when it’s two inputs (</a:t>
            </a:r>
            <a:r>
              <a:rPr b="1">
                <a:latin typeface="Courier New"/>
                <a:ea typeface="Courier New"/>
                <a:cs typeface="Courier New"/>
                <a:sym typeface="Courier New"/>
              </a:rPr>
              <a:t>x1</a:t>
            </a:r>
            <a:r>
              <a:t> and </a:t>
            </a:r>
            <a:r>
              <a:rPr b="1">
                <a:latin typeface="Courier New"/>
                <a:ea typeface="Courier New"/>
                <a:cs typeface="Courier New"/>
                <a:sym typeface="Courier New"/>
              </a:rPr>
              <a:t>x2</a:t>
            </a:r>
            <a:r>
              <a:t>) equal 1. Otherwise it returns 0. </a:t>
            </a:r>
          </a:p>
          <a:p>
            <a:pPr>
              <a:defRPr sz="1600"/>
            </a:pPr>
          </a:p>
          <a:p>
            <a:pPr>
              <a:defRPr sz="1600"/>
            </a:pPr>
            <a:r>
              <a:t>This simple neuron models “AND” via a simple threshold activation function. That is, when the summed input to the neuron is greater than 2, the neuron will “fire” which means return 1. The formula for the sum is also shown. This is actually a weight sum. That means that each of the inputs to the neuron is weighted, in this case by the weights </a:t>
            </a:r>
            <a:r>
              <a:rPr b="1">
                <a:latin typeface="Courier New"/>
                <a:ea typeface="Courier New"/>
                <a:cs typeface="Courier New"/>
                <a:sym typeface="Courier New"/>
              </a:rPr>
              <a:t>w1</a:t>
            </a:r>
            <a:r>
              <a:t> and </a:t>
            </a:r>
            <a:r>
              <a:rPr b="1">
                <a:latin typeface="Courier New"/>
                <a:ea typeface="Courier New"/>
                <a:cs typeface="Courier New"/>
                <a:sym typeface="Courier New"/>
              </a:rPr>
              <a:t>w2</a:t>
            </a:r>
            <a:r>
              <a:t>. The table shows how the weights and input values are combined. Remember this neuron only fires when the sum of the weighted input is 2 or greater.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8" name="Shape 1398"/>
          <p:cNvSpPr/>
          <p:nvPr>
            <p:ph type="sldImg"/>
          </p:nvPr>
        </p:nvSpPr>
        <p:spPr>
          <a:prstGeom prst="rect">
            <a:avLst/>
          </a:prstGeom>
        </p:spPr>
        <p:txBody>
          <a:bodyPr/>
          <a:lstStyle/>
          <a:p>
            <a:pPr/>
          </a:p>
        </p:txBody>
      </p:sp>
      <p:sp>
        <p:nvSpPr>
          <p:cNvPr id="1399" name="Shape 1399"/>
          <p:cNvSpPr/>
          <p:nvPr>
            <p:ph type="body" sz="quarter" idx="1"/>
          </p:nvPr>
        </p:nvSpPr>
        <p:spPr>
          <a:prstGeom prst="rect">
            <a:avLst/>
          </a:prstGeom>
        </p:spPr>
        <p:txBody>
          <a:bodyPr/>
          <a:lstStyle/>
          <a:p>
            <a:pPr>
              <a:defRPr sz="1600"/>
            </a:pPr>
            <a:r>
              <a:t>In the previous slide I’ve simply shown you how to solve “AND” with a simple artificial neuron. In reality, we wouldn’t known the appropriate weights and threshold values required to solve the problem in advance (especially not for sophisticated problems anyway!). Normally we have to search for the appropriate threshold\weights, over some reasonable range. We could search for a threshold over the range 0-100 or -100 to +100. Whatever the range may be, the neuron “learns” the desired pattern by searching for an appropriate threshold, just like other machine learning algorithms search for parameters. Remember, the threshold is a parameter.</a:t>
            </a:r>
          </a:p>
          <a:p>
            <a:pPr>
              <a:defRPr sz="1600"/>
            </a:pPr>
          </a:p>
          <a:p>
            <a:pPr>
              <a:defRPr sz="1600"/>
            </a:pPr>
            <a:r>
              <a:t>Important point here. The artificial neuron has learned “AND” by optimising a set of connection weights and input parameters.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3" name="Shape 1433"/>
          <p:cNvSpPr/>
          <p:nvPr>
            <p:ph type="sldImg"/>
          </p:nvPr>
        </p:nvSpPr>
        <p:spPr>
          <a:prstGeom prst="rect">
            <a:avLst/>
          </a:prstGeom>
        </p:spPr>
        <p:txBody>
          <a:bodyPr/>
          <a:lstStyle/>
          <a:p>
            <a:pPr/>
          </a:p>
        </p:txBody>
      </p:sp>
      <p:sp>
        <p:nvSpPr>
          <p:cNvPr id="1434" name="Shape 1434"/>
          <p:cNvSpPr/>
          <p:nvPr>
            <p:ph type="body" sz="quarter" idx="1"/>
          </p:nvPr>
        </p:nvSpPr>
        <p:spPr>
          <a:prstGeom prst="rect">
            <a:avLst/>
          </a:prstGeom>
        </p:spPr>
        <p:txBody>
          <a:bodyPr/>
          <a:lstStyle/>
          <a:p>
            <a:pPr>
              <a:defRPr sz="1600"/>
            </a:pPr>
            <a:r>
              <a:t>We note that the neuron we’ve discussed so far, is actually a simple linear separator. This is demonstrated in the graph at the top right. This shows the outputs for all possible input values (blue =1, red =0). It only fires when both </a:t>
            </a:r>
            <a:r>
              <a:rPr b="1">
                <a:latin typeface="Courier New"/>
                <a:ea typeface="Courier New"/>
                <a:cs typeface="Courier New"/>
                <a:sym typeface="Courier New"/>
              </a:rPr>
              <a:t>x1</a:t>
            </a:r>
            <a:r>
              <a:t> and </a:t>
            </a:r>
            <a:r>
              <a:rPr b="1">
                <a:latin typeface="Courier New"/>
                <a:ea typeface="Courier New"/>
                <a:cs typeface="Courier New"/>
                <a:sym typeface="Courier New"/>
              </a:rPr>
              <a:t>x2</a:t>
            </a:r>
            <a:r>
              <a:t> equal 1. Thus we can see that the outputs can be separated by a simple line, which this neuron is doing correctly.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5" name="Shape 1515"/>
          <p:cNvSpPr/>
          <p:nvPr>
            <p:ph type="sldImg"/>
          </p:nvPr>
        </p:nvSpPr>
        <p:spPr>
          <a:prstGeom prst="rect">
            <a:avLst/>
          </a:prstGeom>
        </p:spPr>
        <p:txBody>
          <a:bodyPr/>
          <a:lstStyle/>
          <a:p>
            <a:pPr/>
          </a:p>
        </p:txBody>
      </p:sp>
      <p:sp>
        <p:nvSpPr>
          <p:cNvPr id="1516" name="Shape 1516"/>
          <p:cNvSpPr/>
          <p:nvPr>
            <p:ph type="body" sz="quarter" idx="1"/>
          </p:nvPr>
        </p:nvSpPr>
        <p:spPr>
          <a:prstGeom prst="rect">
            <a:avLst/>
          </a:prstGeom>
        </p:spPr>
        <p:txBody>
          <a:bodyPr/>
          <a:lstStyle/>
          <a:p>
            <a:pPr>
              <a:defRPr sz="1600"/>
            </a:pPr>
            <a:r>
              <a:t>Some problems are more sophisticated - consider the Exclusive Or (XOR) logical operation (more detail here: </a:t>
            </a:r>
            <a:r>
              <a:rPr u="sng">
                <a:solidFill>
                  <a:srgbClr val="0000FF"/>
                </a:solidFill>
                <a:uFill>
                  <a:solidFill>
                    <a:srgbClr val="0000FF"/>
                  </a:solidFill>
                </a:uFill>
                <a:hlinkClick r:id="rId3" invalidUrl="" action="" tgtFrame="" tooltip="" history="1" highlightClick="0" endSnd="0"/>
              </a:rPr>
              <a:t>https://en.wikipedia.org/wiki/Exclusive_or</a:t>
            </a:r>
            <a:r>
              <a:t>). This only returns 1 when either of the inputs are 1 - but not when they’re both 1 or both 0. </a:t>
            </a:r>
          </a:p>
          <a:p>
            <a:pPr>
              <a:defRPr sz="1600"/>
            </a:pPr>
          </a:p>
          <a:p>
            <a:pPr>
              <a:defRPr sz="1600"/>
            </a:pPr>
            <a:r>
              <a:t>This problem can’t be solved using a linear separator as shown in the top right. To solve it requires extra neurons and more weights, to enable non-linear separation. </a:t>
            </a:r>
          </a:p>
          <a:p>
            <a:pPr>
              <a:defRPr sz="1600"/>
            </a:pPr>
          </a:p>
          <a:p>
            <a:pPr>
              <a:defRPr sz="1600"/>
            </a:pPr>
            <a:r>
              <a:t>The message here is that artificial neural networks, comprised of many many individual artificial neurons, can solve extremely complex problems. The more complex the problem, the more neurons needed.</a:t>
            </a:r>
          </a:p>
          <a:p>
            <a:pPr>
              <a:defRPr sz="1600"/>
            </a:pPr>
          </a:p>
          <a:p>
            <a:pPr>
              <a:defRPr sz="1600"/>
            </a:pPr>
            <a:r>
              <a:t>It is also important to recognise that this small network has recognised the XOR pattern. Once again the artificial neuron has learned “XOR” by optimising a set of connection weights and input parameters. This is how neural networks learn - they find connection weights and threshold parameters that allow them to recognise patterns of arbitrary complexity.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6" name="Shape 1596"/>
          <p:cNvSpPr/>
          <p:nvPr>
            <p:ph type="sldImg"/>
          </p:nvPr>
        </p:nvSpPr>
        <p:spPr>
          <a:prstGeom prst="rect">
            <a:avLst/>
          </a:prstGeom>
        </p:spPr>
        <p:txBody>
          <a:bodyPr/>
          <a:lstStyle/>
          <a:p>
            <a:pPr/>
          </a:p>
        </p:txBody>
      </p:sp>
      <p:sp>
        <p:nvSpPr>
          <p:cNvPr id="1597" name="Shape 1597"/>
          <p:cNvSpPr/>
          <p:nvPr>
            <p:ph type="body" sz="quarter" idx="1"/>
          </p:nvPr>
        </p:nvSpPr>
        <p:spPr>
          <a:prstGeom prst="rect">
            <a:avLst/>
          </a:prstGeom>
        </p:spPr>
        <p:txBody>
          <a:bodyPr/>
          <a:lstStyle>
            <a:lvl1pPr>
              <a:defRPr sz="1600"/>
            </a:lvl1pPr>
          </a:lstStyle>
          <a:p>
            <a:pPr/>
            <a:r>
              <a:t>This slide shows how the network learns XOR. I only include this information so you can understand whats going on. You should be able to see why the network outputs 1, and when/why it outputs 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defRPr sz="1600"/>
            </a:pPr>
            <a:r>
              <a:t>Lets think about what our experiences - the </a:t>
            </a:r>
            <a:r>
              <a:rPr b="1">
                <a:latin typeface="Courier New"/>
                <a:ea typeface="Courier New"/>
                <a:cs typeface="Courier New"/>
                <a:sym typeface="Courier New"/>
              </a:rPr>
              <a:t>(x,y)</a:t>
            </a:r>
            <a:r>
              <a:t> pairs; actually look like. As humans we are able to use our senses to extract key features we can use to make decisions. So for instance when we look at an animal, we can almost automatically assess it’s size, mass, age, species, etc. These characteristics/attributes are known in the machine learning field as features. Humans are insanely good feature extractors. We do this almost innately. Humans can use features to filer through their past experiences to make decisions. </a:t>
            </a:r>
          </a:p>
          <a:p>
            <a:pPr>
              <a:defRPr sz="1600"/>
            </a:pPr>
          </a:p>
          <a:p>
            <a:pPr>
              <a:defRPr sz="1600"/>
            </a:pPr>
            <a:r>
              <a:t>For instance, suppose via sight we observe an animal with the following features </a:t>
            </a:r>
            <a:r>
              <a:rPr b="1">
                <a:latin typeface="Courier New"/>
                <a:ea typeface="Courier New"/>
                <a:cs typeface="Courier New"/>
                <a:sym typeface="Courier New"/>
              </a:rPr>
              <a:t>x={four legs, fur coat, golden coloured fur, two eyes, medium size}</a:t>
            </a:r>
            <a:r>
              <a:t>. </a:t>
            </a:r>
          </a:p>
          <a:p>
            <a:pPr>
              <a:defRPr sz="1600"/>
            </a:pPr>
          </a:p>
          <a:p>
            <a:pPr>
              <a:defRPr sz="1600"/>
            </a:pPr>
            <a:r>
              <a:t>We search our past experiences which cover all the animals we’ve seen, and we use that experience to determine some suitable labels. These might include </a:t>
            </a:r>
            <a:r>
              <a:rPr b="1">
                <a:latin typeface="Courier New"/>
                <a:ea typeface="Courier New"/>
                <a:cs typeface="Courier New"/>
                <a:sym typeface="Courier New"/>
              </a:rPr>
              <a:t>y={animal, mammal, canine, dog, Golden Retriever}</a:t>
            </a:r>
            <a:r>
              <a:t>. If someone has never seen a Golden Retriever before, then perhaps they would be unable to assign that label. But they’ll probably still be able to tell you that the animal is a mammal, a canine and a dog - that’s the wondrous thing about human intelligence and decision making. However it’s not perfect….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6" name="Shape 1656"/>
          <p:cNvSpPr/>
          <p:nvPr>
            <p:ph type="sldImg"/>
          </p:nvPr>
        </p:nvSpPr>
        <p:spPr>
          <a:prstGeom prst="rect">
            <a:avLst/>
          </a:prstGeom>
        </p:spPr>
        <p:txBody>
          <a:bodyPr/>
          <a:lstStyle/>
          <a:p>
            <a:pPr/>
          </a:p>
        </p:txBody>
      </p:sp>
      <p:sp>
        <p:nvSpPr>
          <p:cNvPr id="1657" name="Shape 1657"/>
          <p:cNvSpPr/>
          <p:nvPr>
            <p:ph type="body" sz="quarter" idx="1"/>
          </p:nvPr>
        </p:nvSpPr>
        <p:spPr>
          <a:prstGeom prst="rect">
            <a:avLst/>
          </a:prstGeom>
        </p:spPr>
        <p:txBody>
          <a:bodyPr/>
          <a:lstStyle/>
          <a:p>
            <a:pPr>
              <a:defRPr sz="1600"/>
            </a:pPr>
            <a:r>
              <a:t>To solve arbitrarily complex pattern recognition challenges, ML experts create larger and more interconnected neural networks. These networks get very large, meaning the problem of learning requires the search and optimisation of millions (or more) connection weights, and threshold parameters. It’s actually more complicated them that, but to learn more check out this page (</a:t>
            </a:r>
            <a:r>
              <a:rPr u="sng">
                <a:solidFill>
                  <a:srgbClr val="0000FF"/>
                </a:solidFill>
                <a:uFill>
                  <a:solidFill>
                    <a:srgbClr val="0000FF"/>
                  </a:solidFill>
                </a:uFill>
                <a:hlinkClick r:id="rId3" invalidUrl="" action="" tgtFrame="" tooltip="" history="1" highlightClick="0" endSnd="0"/>
              </a:rPr>
              <a:t>https://en.wikipedia.org/wiki/Multilayer_perceptron</a:t>
            </a:r>
            <a:r>
              <a:t>). The main thrust is this:</a:t>
            </a:r>
          </a:p>
          <a:p>
            <a:pPr>
              <a:defRPr sz="1600"/>
            </a:pPr>
          </a:p>
          <a:p>
            <a:pPr>
              <a:defRPr sz="1600"/>
            </a:pPr>
            <a:r>
              <a:t>Given a set of input patterns, an artificial neural network learns to recognise them, by attuning connection weights and various parameters. When the network makes a mistake, the connection weights and parameters are updated.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3" name="Shape 1723"/>
          <p:cNvSpPr/>
          <p:nvPr>
            <p:ph type="sldImg"/>
          </p:nvPr>
        </p:nvSpPr>
        <p:spPr>
          <a:prstGeom prst="rect">
            <a:avLst/>
          </a:prstGeom>
        </p:spPr>
        <p:txBody>
          <a:bodyPr/>
          <a:lstStyle/>
          <a:p>
            <a:pPr/>
          </a:p>
        </p:txBody>
      </p:sp>
      <p:sp>
        <p:nvSpPr>
          <p:cNvPr id="1724" name="Shape 1724"/>
          <p:cNvSpPr/>
          <p:nvPr>
            <p:ph type="body" sz="quarter" idx="1"/>
          </p:nvPr>
        </p:nvSpPr>
        <p:spPr>
          <a:prstGeom prst="rect">
            <a:avLst/>
          </a:prstGeom>
        </p:spPr>
        <p:txBody>
          <a:bodyPr/>
          <a:lstStyle/>
          <a:p>
            <a:pPr>
              <a:defRPr sz="1600"/>
            </a:pPr>
            <a:r>
              <a:t>See this excellent website for more details: </a:t>
            </a:r>
            <a:r>
              <a:rPr u="sng">
                <a:solidFill>
                  <a:srgbClr val="0000FF"/>
                </a:solidFill>
                <a:uFill>
                  <a:solidFill>
                    <a:srgbClr val="0000FF"/>
                  </a:solidFill>
                </a:uFill>
                <a:hlinkClick r:id="rId3" invalidUrl="" action="" tgtFrame="" tooltip="" history="1" highlightClick="0" endSnd="0"/>
              </a:rPr>
              <a:t>https://ujjwalkarn.me/2016/08/11/intuitive-explanation-convnets/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7" name="Shape 1737"/>
          <p:cNvSpPr/>
          <p:nvPr>
            <p:ph type="sldImg"/>
          </p:nvPr>
        </p:nvSpPr>
        <p:spPr>
          <a:prstGeom prst="rect">
            <a:avLst/>
          </a:prstGeom>
        </p:spPr>
        <p:txBody>
          <a:bodyPr/>
          <a:lstStyle/>
          <a:p>
            <a:pPr/>
          </a:p>
        </p:txBody>
      </p:sp>
      <p:sp>
        <p:nvSpPr>
          <p:cNvPr id="1738" name="Shape 1738"/>
          <p:cNvSpPr/>
          <p:nvPr>
            <p:ph type="body" sz="quarter" idx="1"/>
          </p:nvPr>
        </p:nvSpPr>
        <p:spPr>
          <a:prstGeom prst="rect">
            <a:avLst/>
          </a:prstGeom>
        </p:spPr>
        <p:txBody>
          <a:bodyPr/>
          <a:lstStyle/>
          <a:p>
            <a:pPr>
              <a:defRPr sz="1600"/>
            </a:pPr>
            <a:r>
              <a:t>See this excellent website for more details: </a:t>
            </a:r>
            <a:r>
              <a:rPr u="sng">
                <a:solidFill>
                  <a:srgbClr val="0000FF"/>
                </a:solidFill>
                <a:uFill>
                  <a:solidFill>
                    <a:srgbClr val="0000FF"/>
                  </a:solidFill>
                </a:uFill>
                <a:hlinkClick r:id="rId3" invalidUrl="" action="" tgtFrame="" tooltip="" history="1" highlightClick="0" endSnd="0"/>
              </a:rPr>
              <a:t>https://www.lyrn.ai/2018/12/26/a-style-based-generator-architecture-for-generative-adversarial-networks/</a:t>
            </a:r>
          </a:p>
          <a:p>
            <a:pPr>
              <a:defRPr sz="1600"/>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8" name="Shape 1748"/>
          <p:cNvSpPr/>
          <p:nvPr>
            <p:ph type="sldImg"/>
          </p:nvPr>
        </p:nvSpPr>
        <p:spPr>
          <a:prstGeom prst="rect">
            <a:avLst/>
          </a:prstGeom>
        </p:spPr>
        <p:txBody>
          <a:bodyPr/>
          <a:lstStyle/>
          <a:p>
            <a:pPr/>
          </a:p>
        </p:txBody>
      </p:sp>
      <p:sp>
        <p:nvSpPr>
          <p:cNvPr id="1749" name="Shape 1749"/>
          <p:cNvSpPr/>
          <p:nvPr>
            <p:ph type="body" sz="quarter" idx="1"/>
          </p:nvPr>
        </p:nvSpPr>
        <p:spPr>
          <a:prstGeom prst="rect">
            <a:avLst/>
          </a:prstGeom>
        </p:spPr>
        <p:txBody>
          <a:bodyPr/>
          <a:lstStyle>
            <a:lvl1pPr>
              <a:defRPr sz="1600"/>
            </a:lvl1pPr>
          </a:lstStyle>
          <a:p>
            <a:pPr/>
            <a:r>
              <a:t>So far we’ve talked about a few different machine learning classifiers. There are literally thousands to choose from, each suitable for some specific problem. What I aim to show here is a visual representation of the decisions boundaries they produce. This shows that some classifiers work that work well for datasets with certain spatial patterns, don’t necessarily work well for others. This is known more generally as the “no free lunch” theorem. It essentially tells us that we can’t know which algorithm will work best for our specific problem in advance. We must test a variety and determine for ourselves which works best on our sort of data.</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0" name="Shape 1770"/>
          <p:cNvSpPr/>
          <p:nvPr>
            <p:ph type="sldImg"/>
          </p:nvPr>
        </p:nvSpPr>
        <p:spPr>
          <a:prstGeom prst="rect">
            <a:avLst/>
          </a:prstGeom>
        </p:spPr>
        <p:txBody>
          <a:bodyPr/>
          <a:lstStyle/>
          <a:p>
            <a:pPr/>
          </a:p>
        </p:txBody>
      </p:sp>
      <p:sp>
        <p:nvSpPr>
          <p:cNvPr id="1771" name="Shape 1771"/>
          <p:cNvSpPr/>
          <p:nvPr>
            <p:ph type="body" sz="quarter" idx="1"/>
          </p:nvPr>
        </p:nvSpPr>
        <p:spPr>
          <a:prstGeom prst="rect">
            <a:avLst/>
          </a:prstGeom>
        </p:spPr>
        <p:txBody>
          <a:bodyPr/>
          <a:lstStyle>
            <a:lvl1pPr>
              <a:defRPr sz="1600"/>
            </a:lvl1pPr>
          </a:lstStyle>
          <a:p>
            <a:pPr/>
            <a:r>
              <a:t>Testing for ourselves means evaluating. In machine learning we use standard metrics to evaluate our algorithms. Accuracy is the most easily understood metric, and is sometimes a good indicator of performance. But there are many more metrics. Here I simply introduce the three most common, along with a visual explanation for how their derived.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6" name="Shape 1796"/>
          <p:cNvSpPr/>
          <p:nvPr>
            <p:ph type="sldImg"/>
          </p:nvPr>
        </p:nvSpPr>
        <p:spPr>
          <a:prstGeom prst="rect">
            <a:avLst/>
          </a:prstGeom>
        </p:spPr>
        <p:txBody>
          <a:bodyPr/>
          <a:lstStyle/>
          <a:p>
            <a:pPr/>
          </a:p>
        </p:txBody>
      </p:sp>
      <p:sp>
        <p:nvSpPr>
          <p:cNvPr id="1797" name="Shape 1797"/>
          <p:cNvSpPr/>
          <p:nvPr>
            <p:ph type="body" sz="quarter" idx="1"/>
          </p:nvPr>
        </p:nvSpPr>
        <p:spPr>
          <a:prstGeom prst="rect">
            <a:avLst/>
          </a:prstGeom>
        </p:spPr>
        <p:txBody>
          <a:bodyPr/>
          <a:lstStyle/>
          <a:p>
            <a:pPr>
              <a:defRPr sz="1600"/>
            </a:pPr>
            <a:r>
              <a:t>Over/under-fitting is a big problem for us in ML. Think of it this way:</a:t>
            </a:r>
          </a:p>
          <a:p>
            <a:pPr>
              <a:defRPr sz="1600"/>
            </a:pPr>
          </a:p>
          <a:p>
            <a:pPr>
              <a:defRPr sz="1600"/>
            </a:pPr>
            <a:r>
              <a:t>Under-fitting occurs when a student inadequately prepares for an exam. They learn some of the material, but not in any great depth. They therefore make mistakes, and get a low grade.</a:t>
            </a:r>
          </a:p>
          <a:p>
            <a:pPr>
              <a:defRPr sz="1600"/>
            </a:pPr>
          </a:p>
          <a:p>
            <a:pPr>
              <a:defRPr sz="1600"/>
            </a:pPr>
            <a:r>
              <a:t>Over-fitting occurs when the students over prepares. They learn every word of a text book, and can parrot it verbatim. However if the questions from the exam don’t appear in the text book, they’re in big trouble. Again, the student gets a low grade.</a:t>
            </a:r>
          </a:p>
          <a:p>
            <a:pPr>
              <a:defRPr sz="1600"/>
            </a:pPr>
          </a:p>
          <a:p>
            <a:pPr>
              <a:defRPr sz="1600"/>
            </a:pPr>
            <a:r>
              <a:t>Ideally we want a happy medium between the two.</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5" name="Shape 1825"/>
          <p:cNvSpPr/>
          <p:nvPr>
            <p:ph type="sldImg"/>
          </p:nvPr>
        </p:nvSpPr>
        <p:spPr>
          <a:prstGeom prst="rect">
            <a:avLst/>
          </a:prstGeom>
        </p:spPr>
        <p:txBody>
          <a:bodyPr/>
          <a:lstStyle/>
          <a:p>
            <a:pPr/>
          </a:p>
        </p:txBody>
      </p:sp>
      <p:sp>
        <p:nvSpPr>
          <p:cNvPr id="1826" name="Shape 1826"/>
          <p:cNvSpPr/>
          <p:nvPr>
            <p:ph type="body" sz="quarter" idx="1"/>
          </p:nvPr>
        </p:nvSpPr>
        <p:spPr>
          <a:prstGeom prst="rect">
            <a:avLst/>
          </a:prstGeom>
        </p:spPr>
        <p:txBody>
          <a:bodyPr/>
          <a:lstStyle/>
          <a:p>
            <a:pPr>
              <a:defRPr sz="1600"/>
            </a:pPr>
            <a:r>
              <a:t>Here are some further visual examples that depict over/under-fitting in classification problems.</a:t>
            </a:r>
          </a:p>
          <a:p>
            <a:pPr>
              <a:defRPr sz="1600"/>
            </a:pPr>
          </a:p>
          <a:p>
            <a:pPr>
              <a:defRPr sz="1600"/>
            </a:pPr>
            <a:r>
              <a:t>So how to solve this issue? We have to ensure we evaluate our classification methods in the right way. We have to use independent testing/training sets. We have to ensure they data we use to teach our algorithms, is representative of the data it will face when operating in the real-world.</a:t>
            </a:r>
          </a:p>
          <a:p>
            <a:pPr>
              <a:defRPr sz="1600"/>
            </a:pPr>
          </a:p>
          <a:p>
            <a:pPr>
              <a:defRPr sz="1600"/>
            </a:pPr>
            <a:r>
              <a:rPr u="sng">
                <a:solidFill>
                  <a:srgbClr val="0000FF"/>
                </a:solidFill>
                <a:uFill>
                  <a:solidFill>
                    <a:srgbClr val="0000FF"/>
                  </a:solidFill>
                </a:uFill>
                <a:hlinkClick r:id="rId3" invalidUrl="" action="" tgtFrame="" tooltip="" history="1" highlightClick="0" endSnd="0"/>
              </a:rPr>
              <a:t>https://en.wikipedia.org/wiki/Overfitting</a:t>
            </a:r>
          </a:p>
          <a:p>
            <a:pPr>
              <a:defRPr sz="1600"/>
            </a:pPr>
          </a:p>
          <a:p>
            <a:pPr>
              <a:defRPr sz="1600"/>
            </a:pPr>
          </a:p>
          <a:p>
            <a:pPr>
              <a:defRPr sz="1600"/>
            </a:pPr>
            <a:r>
              <a:rPr u="sng">
                <a:solidFill>
                  <a:srgbClr val="0000FF"/>
                </a:solidFill>
                <a:uFill>
                  <a:solidFill>
                    <a:srgbClr val="0000FF"/>
                  </a:solidFill>
                </a:uFill>
                <a:hlinkClick r:id="rId4" invalidUrl="" action="" tgtFrame="" tooltip="" history="1" highlightClick="0" endSnd="0"/>
              </a:rPr>
              <a:t>https://en.wikipedia.org/wiki/Overfitting#Underfitting</a:t>
            </a:r>
          </a:p>
          <a:p>
            <a:pPr>
              <a:defRPr sz="1600"/>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3" name="Shape 1853"/>
          <p:cNvSpPr/>
          <p:nvPr>
            <p:ph type="sldImg"/>
          </p:nvPr>
        </p:nvSpPr>
        <p:spPr>
          <a:prstGeom prst="rect">
            <a:avLst/>
          </a:prstGeom>
        </p:spPr>
        <p:txBody>
          <a:bodyPr/>
          <a:lstStyle/>
          <a:p>
            <a:pPr/>
          </a:p>
        </p:txBody>
      </p:sp>
      <p:sp>
        <p:nvSpPr>
          <p:cNvPr id="1854" name="Shape 1854"/>
          <p:cNvSpPr/>
          <p:nvPr>
            <p:ph type="body" sz="quarter" idx="1"/>
          </p:nvPr>
        </p:nvSpPr>
        <p:spPr>
          <a:prstGeom prst="rect">
            <a:avLst/>
          </a:prstGeom>
        </p:spPr>
        <p:txBody>
          <a:bodyPr/>
          <a:lstStyle/>
          <a:p>
            <a:pPr>
              <a:defRPr sz="1600"/>
            </a:pPr>
            <a:r>
              <a:t>Let’s summarise the main phases involved in the application of machine learning.</a:t>
            </a:r>
          </a:p>
          <a:p>
            <a:pPr>
              <a:defRPr sz="1600"/>
            </a:pPr>
          </a:p>
          <a:p>
            <a:pPr>
              <a:defRPr sz="1600"/>
            </a:pPr>
            <a:r>
              <a:t>First we collect our data. This step may involve sub-steps. These can include data normalisation, data cleaning, data labelling, removing personal details according to ethics requirements. Whatever the exact steps are, we should end up with a dataset ready for learning. There should be enough samples in the data set to enable it to be split into disjoint training, test, and validation samples. The data should be representative of the concepts we’re trying to learn, and we should aim to minimise the potential for bias where possible.</a:t>
            </a:r>
          </a:p>
          <a:p>
            <a:pPr>
              <a:defRPr sz="1600"/>
            </a:pPr>
          </a:p>
          <a:p>
            <a:pPr>
              <a:defRPr sz="1600"/>
            </a:pPr>
            <a:r>
              <a:t>The next step involves feature design and extraction. This involves taking the data we’ve collected, and designing some features that we can take from the data, that we believe will help us achieve accurate classifications. So if given a dataset of animal pictures, we can extract many possible features, e.g.</a:t>
            </a:r>
            <a:r>
              <a:rPr b="1" i="1"/>
              <a:t> has legs</a:t>
            </a:r>
            <a:r>
              <a:t>, </a:t>
            </a:r>
            <a:r>
              <a:rPr b="1" i="1"/>
              <a:t>number of legs</a:t>
            </a:r>
            <a:r>
              <a:t>, </a:t>
            </a:r>
            <a:r>
              <a:rPr b="1" i="1"/>
              <a:t>number of eyes</a:t>
            </a:r>
            <a:r>
              <a:t>, </a:t>
            </a:r>
            <a:r>
              <a:rPr b="1" i="1"/>
              <a:t>colour</a:t>
            </a:r>
            <a:r>
              <a:t>, </a:t>
            </a:r>
            <a:r>
              <a:rPr b="1" i="1"/>
              <a:t>size</a:t>
            </a:r>
            <a:r>
              <a:t> etc. If I now tell you that all the animals in the dataset are four legged mammals, and the goal is to categorise four legged mammals; then the feature </a:t>
            </a:r>
            <a:r>
              <a:rPr b="1" i="1"/>
              <a:t>number of legs</a:t>
            </a:r>
            <a:r>
              <a:t> suddenly because redundant. This is because it doesn’t contain any useful information in this instance. So you must choose features that you believe contain useful information.</a:t>
            </a:r>
          </a:p>
          <a:p>
            <a:pPr>
              <a:defRPr sz="1600"/>
            </a:pPr>
          </a:p>
          <a:p>
            <a:pPr>
              <a:defRPr sz="1600"/>
            </a:pPr>
            <a:r>
              <a:t>After you’ve designed the features, you must extract them, and evaluate them. You can evaluate features by quantifying their information content. This is a difficult concept to describe, and requires some knowledge of </a:t>
            </a:r>
            <a:r>
              <a:rPr b="1" i="1"/>
              <a:t>Information Theory</a:t>
            </a:r>
            <a:r>
              <a:t>. Suffice to say, some features have higher information content than others, whilst other features will reveal previously hidden information when combined with seemingly unrelated features. In both cases it’s good to evaluate the features to discover these relationships. </a:t>
            </a:r>
          </a:p>
          <a:p>
            <a:pPr>
              <a:defRPr sz="1600"/>
            </a:pPr>
          </a:p>
          <a:p>
            <a:pPr>
              <a:defRPr sz="1600"/>
            </a:pPr>
            <a:r>
              <a:t>For those keen to learn more about information theory, I’ll just introduce the concept via a simple example for now. Suppose you have fair coin. The probability of flipping a head = 0.5, and tail = 0.5. In this instance, there is maximum uncertainty over the possible outcome. </a:t>
            </a:r>
          </a:p>
          <a:p>
            <a:pPr>
              <a:defRPr sz="1600"/>
            </a:pPr>
          </a:p>
          <a:p>
            <a:pPr>
              <a:defRPr sz="1600"/>
            </a:pPr>
            <a:r>
              <a:t>Now suppose I have an unfair coin that always lands on heads (head=1.0, tail=0.0). This coin has zero uncertainty, and thus conveys less information than the fair coin - this is because you know it will always land on heads. Variables that have little uncertainly in this way, have lower information content. If this has piqued you interest, I suggest reading this wikipedia article:</a:t>
            </a:r>
          </a:p>
          <a:p>
            <a:pPr>
              <a:defRPr sz="1600"/>
            </a:pPr>
          </a:p>
          <a:p>
            <a:pPr>
              <a:defRPr sz="1600"/>
            </a:pPr>
            <a:r>
              <a:rPr u="sng">
                <a:solidFill>
                  <a:srgbClr val="0000FF"/>
                </a:solidFill>
                <a:uFill>
                  <a:solidFill>
                    <a:srgbClr val="0000FF"/>
                  </a:solidFill>
                </a:uFill>
                <a:hlinkClick r:id="rId3" invalidUrl="" action="" tgtFrame="" tooltip="" history="1" highlightClick="0" endSnd="0"/>
              </a:rPr>
              <a:t>https://en.wikipedia.org/wiki/Information_theory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2" name="Shape 1892"/>
          <p:cNvSpPr/>
          <p:nvPr>
            <p:ph type="sldImg"/>
          </p:nvPr>
        </p:nvSpPr>
        <p:spPr>
          <a:prstGeom prst="rect">
            <a:avLst/>
          </a:prstGeom>
        </p:spPr>
        <p:txBody>
          <a:bodyPr/>
          <a:lstStyle/>
          <a:p>
            <a:pPr/>
          </a:p>
        </p:txBody>
      </p:sp>
      <p:sp>
        <p:nvSpPr>
          <p:cNvPr id="1893" name="Shape 1893"/>
          <p:cNvSpPr/>
          <p:nvPr>
            <p:ph type="body" sz="quarter" idx="1"/>
          </p:nvPr>
        </p:nvSpPr>
        <p:spPr>
          <a:prstGeom prst="rect">
            <a:avLst/>
          </a:prstGeom>
        </p:spPr>
        <p:txBody>
          <a:bodyPr/>
          <a:lstStyle>
            <a:lvl1pPr>
              <a:defRPr sz="1600"/>
            </a:lvl1pPr>
          </a:lstStyle>
          <a:p>
            <a:pPr/>
            <a:r>
              <a:t>Once the feature has been evaluated, you can use them to start exploring which machine learning methods work best for your problem. It is desirable to try different types of learning models, evaluating their performance. Choose then model with the best performance, and run it over a separate test data set - ensure performance is still good. If your satisfied that the machine learning model you’ve trained works well, then deploy the model on new data.</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9" name="Shape 2029"/>
          <p:cNvSpPr/>
          <p:nvPr>
            <p:ph type="sldImg"/>
          </p:nvPr>
        </p:nvSpPr>
        <p:spPr>
          <a:prstGeom prst="rect">
            <a:avLst/>
          </a:prstGeom>
        </p:spPr>
        <p:txBody>
          <a:bodyPr/>
          <a:lstStyle/>
          <a:p>
            <a:pPr/>
          </a:p>
        </p:txBody>
      </p:sp>
      <p:sp>
        <p:nvSpPr>
          <p:cNvPr id="2030" name="Shape 2030"/>
          <p:cNvSpPr/>
          <p:nvPr>
            <p:ph type="body" sz="quarter" idx="1"/>
          </p:nvPr>
        </p:nvSpPr>
        <p:spPr>
          <a:prstGeom prst="rect">
            <a:avLst/>
          </a:prstGeom>
        </p:spPr>
        <p:txBody>
          <a:bodyPr/>
          <a:lstStyle>
            <a:lvl1pPr>
              <a:defRPr sz="1600"/>
            </a:lvl1pPr>
          </a:lstStyle>
          <a:p>
            <a:pPr/>
            <a:r>
              <a:t>Machine learning algorithms can be evaluated in many ways, using many different evaluation metrics. Perhaps the most trusted “standard” evaluation strategy is Stratified n-fold cross validation. This involves testing an algorithm n times, on available data partitioned into n disjoint folds. If n=5 is used, then the data is split into 5 (maintaining the proportion of examples belonging to each class in a fold). Four of the folds are then used to training an algorithm, and the fifth fold is used to test it The results are recorded, then procedure repeated until all folds have been used for testing. The results on each fold are aggregated to give averaged results - hopefully indicative of real-world performance.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defRPr sz="1600"/>
            </a:pPr>
            <a:r>
              <a:t>Lets just focus on classification for now. This is a process that assigns classification labels to unknown items/objects, using past experience to guide the process.</a:t>
            </a:r>
          </a:p>
          <a:p>
            <a:pPr>
              <a:defRPr sz="1600"/>
            </a:pPr>
          </a:p>
          <a:p>
            <a:pPr>
              <a:defRPr sz="1600"/>
            </a:pPr>
            <a:r>
              <a:t>Humans do this well, we can easily group and classify as previously described. There are many different types of learning:</a:t>
            </a:r>
          </a:p>
          <a:p>
            <a:pPr>
              <a:defRPr sz="1600"/>
            </a:pPr>
          </a:p>
          <a:p>
            <a:pPr>
              <a:defRPr sz="1600"/>
            </a:pPr>
            <a:r>
              <a:t>Learning via reinforcement</a:t>
            </a:r>
          </a:p>
          <a:p>
            <a:pPr>
              <a:defRPr sz="1600"/>
            </a:pPr>
            <a:r>
              <a:t>Learning via trial and error</a:t>
            </a:r>
          </a:p>
          <a:p>
            <a:pPr>
              <a:defRPr sz="1600"/>
            </a:pPr>
            <a:r>
              <a:t>Leanring via a teacher</a:t>
            </a:r>
          </a:p>
          <a:p>
            <a:pPr>
              <a:defRPr sz="1600"/>
            </a:pPr>
            <a:r>
              <a:t>Learning by yourself…</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1" name="Shape 2041"/>
          <p:cNvSpPr/>
          <p:nvPr>
            <p:ph type="sldImg"/>
          </p:nvPr>
        </p:nvSpPr>
        <p:spPr>
          <a:prstGeom prst="rect">
            <a:avLst/>
          </a:prstGeom>
        </p:spPr>
        <p:txBody>
          <a:bodyPr/>
          <a:lstStyle/>
          <a:p>
            <a:pPr/>
          </a:p>
        </p:txBody>
      </p:sp>
      <p:sp>
        <p:nvSpPr>
          <p:cNvPr id="2042" name="Shape 2042"/>
          <p:cNvSpPr/>
          <p:nvPr>
            <p:ph type="body" sz="quarter" idx="1"/>
          </p:nvPr>
        </p:nvSpPr>
        <p:spPr>
          <a:prstGeom prst="rect">
            <a:avLst/>
          </a:prstGeom>
        </p:spPr>
        <p:txBody>
          <a:bodyPr/>
          <a:lstStyle/>
          <a:p>
            <a:pPr>
              <a:defRPr sz="1600"/>
            </a:pPr>
            <a:r>
              <a:t>Scikit-learn has been transformational for machine learning researchers. It’s helped make our science results easily sharable, reproducible, and provided a well supported toolkit that is truthfully easy to use. </a:t>
            </a:r>
          </a:p>
          <a:p>
            <a:pPr>
              <a:defRPr sz="1600"/>
            </a:pPr>
          </a:p>
          <a:p>
            <a:pPr>
              <a:defRPr sz="1600"/>
            </a:pPr>
            <a:r>
              <a:t>Scikit-learn doesn’t stand on it’s own. It’s part of a wider Python software-based ecosystem. This it’s real strength in my opinion. It leverages the capabilities of other successful (and excellent) python packages such as Scipy, Numpy, Matplotlib and so on through inherent compatibility. </a:t>
            </a:r>
          </a:p>
          <a:p>
            <a:pPr>
              <a:defRPr sz="1600"/>
            </a:pPr>
          </a:p>
          <a:p>
            <a:pPr>
              <a:defRPr sz="1600"/>
            </a:pPr>
            <a:r>
              <a:t>In recent years the Anaconda Package manager has made use of such tools even easier. It’s for this reason that I can’t stress enough that it’s a no-brainer to take advantage of these tools. To make the most of scikit-learn, I recommend:</a:t>
            </a:r>
          </a:p>
          <a:p>
            <a:pPr>
              <a:defRPr sz="1600"/>
            </a:pPr>
          </a:p>
          <a:p>
            <a:pPr marL="213894" indent="-213894">
              <a:buSzPct val="100000"/>
              <a:buAutoNum type="arabicPeriod" startAt="1"/>
              <a:defRPr sz="1600"/>
            </a:pPr>
            <a:r>
              <a:t>Downloading and installing Anaconda for which ever version of Python your familiar with.</a:t>
            </a:r>
          </a:p>
          <a:p>
            <a:pPr marL="213894" indent="-213894">
              <a:buSzPct val="100000"/>
              <a:buAutoNum type="arabicPeriod" startAt="1"/>
              <a:defRPr sz="1600"/>
            </a:pPr>
            <a:r>
              <a:t>Use Anaconda to install Numpy, Scipy, Matplotlib, and scikit-learn packages. Anaconda will sort this our for your, and automatically install/configure all prerequisites.</a:t>
            </a:r>
          </a:p>
          <a:p>
            <a:pPr marL="213894" indent="-213894">
              <a:buSzPct val="100000"/>
              <a:buAutoNum type="arabicPeriod" startAt="1"/>
              <a:defRPr sz="1600"/>
            </a:pPr>
            <a:r>
              <a:t>Install jupyter notebooks (if not already installed by Anaconda).</a:t>
            </a:r>
          </a:p>
          <a:p>
            <a:pPr marL="213894" indent="-213894">
              <a:buSzPct val="100000"/>
              <a:buAutoNum type="arabicPeriod" startAt="1"/>
              <a:defRPr sz="1600"/>
            </a:pPr>
            <a:r>
              <a:t>Use Jupyter notebooks to interact with scikit-learn.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9" name="Shape 2049"/>
          <p:cNvSpPr/>
          <p:nvPr>
            <p:ph type="sldImg"/>
          </p:nvPr>
        </p:nvSpPr>
        <p:spPr>
          <a:prstGeom prst="rect">
            <a:avLst/>
          </a:prstGeom>
        </p:spPr>
        <p:txBody>
          <a:bodyPr/>
          <a:lstStyle/>
          <a:p>
            <a:pPr/>
          </a:p>
        </p:txBody>
      </p:sp>
      <p:sp>
        <p:nvSpPr>
          <p:cNvPr id="2050" name="Shape 2050"/>
          <p:cNvSpPr/>
          <p:nvPr>
            <p:ph type="body" sz="quarter" idx="1"/>
          </p:nvPr>
        </p:nvSpPr>
        <p:spPr>
          <a:prstGeom prst="rect">
            <a:avLst/>
          </a:prstGeom>
        </p:spPr>
        <p:txBody>
          <a:bodyPr/>
          <a:lstStyle>
            <a:lvl1pPr>
              <a:defRPr sz="1600"/>
            </a:lvl1pPr>
          </a:lstStyle>
          <a:p>
            <a:pPr/>
            <a:r>
              <a:t>Weka is an extremely useful tool for rapid prototyping. It’s relatively simply to download and run - the only prerequisite is the Java Runtime Environment (usually already installed on most people’s systems). Weka has a useful Java API, and is compatible with many other machine learning tools. The tool has been somewhat overshadowed in recent years by Python based tools, but should be considered a useful part of your ML arsenal.</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4" name="Shape 2054"/>
          <p:cNvSpPr/>
          <p:nvPr>
            <p:ph type="sldImg"/>
          </p:nvPr>
        </p:nvSpPr>
        <p:spPr>
          <a:prstGeom prst="rect">
            <a:avLst/>
          </a:prstGeom>
        </p:spPr>
        <p:txBody>
          <a:bodyPr/>
          <a:lstStyle/>
          <a:p>
            <a:pPr/>
          </a:p>
        </p:txBody>
      </p:sp>
      <p:sp>
        <p:nvSpPr>
          <p:cNvPr id="2055" name="Shape 2055"/>
          <p:cNvSpPr/>
          <p:nvPr>
            <p:ph type="body" sz="quarter" idx="1"/>
          </p:nvPr>
        </p:nvSpPr>
        <p:spPr>
          <a:prstGeom prst="rect">
            <a:avLst/>
          </a:prstGeom>
        </p:spPr>
        <p:txBody>
          <a:bodyPr/>
          <a:lstStyle>
            <a:lvl1pPr>
              <a:defRPr sz="1600"/>
            </a:lvl1pPr>
          </a:lstStyle>
          <a:p>
            <a:pPr/>
            <a:r>
              <a:t>There’s no escaping it - Machine learning is a difficult subject. It’s an area of study comprising many subfields that dip into really diverse (and often unexpected) areas. To truly understand the key concepts and apply them for yourselves, further research will be needed! To try and help you on that journey, I’ve provided links above to resources that I have found useful in the past. The Book called “Machine Learning” by Mitchell really helped me when I began my journey in this field. “Data Mining” by Witten et. al. provides a practical perspective that I found very valuable when starting out. The book “Pattern Recognition and Machine Learning” by Bishop is an exceptional text, but maths heavy. Look here if you want an in-depth understanding of the mathematics underpinning many ML algorithms.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3" name="Shape 2063"/>
          <p:cNvSpPr/>
          <p:nvPr>
            <p:ph type="sldImg"/>
          </p:nvPr>
        </p:nvSpPr>
        <p:spPr>
          <a:prstGeom prst="rect">
            <a:avLst/>
          </a:prstGeom>
        </p:spPr>
        <p:txBody>
          <a:bodyPr/>
          <a:lstStyle/>
          <a:p>
            <a:pPr/>
          </a:p>
        </p:txBody>
      </p:sp>
      <p:sp>
        <p:nvSpPr>
          <p:cNvPr id="2064" name="Shape 2064"/>
          <p:cNvSpPr/>
          <p:nvPr>
            <p:ph type="body" sz="quarter" idx="1"/>
          </p:nvPr>
        </p:nvSpPr>
        <p:spPr>
          <a:prstGeom prst="rect">
            <a:avLst/>
          </a:prstGeom>
        </p:spPr>
        <p:txBody>
          <a:bodyPr/>
          <a:lstStyle/>
          <a:p>
            <a:pPr/>
            <a:r>
              <a:t>There are </a:t>
            </a:r>
            <a:r>
              <a:rPr sz="1600"/>
              <a:t>some high quality instructional resources out there. The Google resources are pretty good, but be warned - programming and linear algebra experience is really needed to help understand the content.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5" name="Shape 2075"/>
          <p:cNvSpPr/>
          <p:nvPr>
            <p:ph type="sldImg"/>
          </p:nvPr>
        </p:nvSpPr>
        <p:spPr>
          <a:prstGeom prst="rect">
            <a:avLst/>
          </a:prstGeom>
        </p:spPr>
        <p:txBody>
          <a:bodyPr/>
          <a:lstStyle/>
          <a:p>
            <a:pPr/>
          </a:p>
        </p:txBody>
      </p:sp>
      <p:sp>
        <p:nvSpPr>
          <p:cNvPr id="2076" name="Shape 2076"/>
          <p:cNvSpPr/>
          <p:nvPr>
            <p:ph type="body" sz="quarter" idx="1"/>
          </p:nvPr>
        </p:nvSpPr>
        <p:spPr>
          <a:prstGeom prst="rect">
            <a:avLst/>
          </a:prstGeom>
        </p:spPr>
        <p:txBody>
          <a:bodyPr/>
          <a:lstStyle>
            <a:lvl1pPr>
              <a:defRPr sz="1600"/>
            </a:lvl1pPr>
          </a:lstStyle>
          <a:p>
            <a:pPr/>
            <a:r>
              <a:t>For a copy of this talk, please check the RTML website - the link provided above.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defRPr sz="1600"/>
            </a:pPr>
            <a:r>
              <a:t>Lets test your own decision making - Can you tell me which family of creatures this animal is most closely related to? This will only work if you haven’t seen it before….</a:t>
            </a:r>
          </a:p>
          <a:p>
            <a:pPr>
              <a:defRPr sz="1600"/>
            </a:pPr>
          </a:p>
          <a:p>
            <a:pPr>
              <a:defRPr sz="1600"/>
            </a:pPr>
            <a:r>
              <a:t>Is it,</a:t>
            </a:r>
          </a:p>
          <a:p>
            <a:pPr>
              <a:defRPr sz="1600"/>
            </a:pPr>
          </a:p>
          <a:p>
            <a:pPr marL="228599" indent="-228599">
              <a:buSzPct val="100000"/>
              <a:buChar char="•"/>
              <a:defRPr sz="1600"/>
            </a:pPr>
            <a:r>
              <a:t>Canine?</a:t>
            </a:r>
          </a:p>
          <a:p>
            <a:pPr marL="228599" indent="-228599">
              <a:buSzPct val="100000"/>
              <a:buChar char="•"/>
              <a:defRPr sz="1600"/>
            </a:pPr>
            <a:r>
              <a:t>Feline?</a:t>
            </a:r>
          </a:p>
          <a:p>
            <a:pPr marL="228599" indent="-228599">
              <a:buSzPct val="100000"/>
              <a:buChar char="•"/>
              <a:defRPr sz="1600"/>
            </a:pPr>
            <a:r>
              <a:t>Lutrinae (Weasel, Otter, Bandger relative)?</a:t>
            </a:r>
          </a:p>
          <a:p>
            <a:pPr marL="228599" indent="-228599">
              <a:buSzPct val="100000"/>
              <a:buChar char="•"/>
              <a:defRPr sz="1600"/>
            </a:pPr>
            <a:r>
              <a:t>Viverridae (e.g. like a Civit, lower right picture on the slide)?</a:t>
            </a:r>
          </a:p>
          <a:p>
            <a:pPr marL="228599" indent="-228599">
              <a:buSzPct val="100000"/>
              <a:buChar char="•"/>
              <a:defRPr sz="1600"/>
            </a:pPr>
            <a:r>
              <a:t>Marsupial?</a:t>
            </a:r>
          </a:p>
          <a:p>
            <a:pPr marL="228599" indent="-228599">
              <a:buSzPct val="100000"/>
              <a:buChar char="•"/>
              <a:defRPr sz="1600"/>
            </a:pPr>
            <a:r>
              <a:t>Mongoose (e.g. Meerkats)?</a:t>
            </a:r>
          </a:p>
          <a:p>
            <a:pPr>
              <a:defRPr sz="1600"/>
            </a:pPr>
          </a:p>
          <a:p>
            <a:pPr>
              <a:defRPr sz="1600"/>
            </a:pPr>
            <a:r>
              <a:t>I can imagine your currently searching you past experience, and looking for features that you hope will tell you what type of animal it is! </a:t>
            </a:r>
          </a:p>
          <a:p>
            <a:pPr>
              <a:defRPr sz="1600"/>
            </a:pPr>
          </a:p>
          <a:p>
            <a:pPr>
              <a:defRPr sz="1600"/>
            </a:pPr>
            <a:r>
              <a:t>For the answer, scroll down!</a:t>
            </a:r>
          </a:p>
          <a:p>
            <a:pPr>
              <a:defRPr sz="1600"/>
            </a:pPr>
          </a:p>
          <a:p>
            <a:pPr>
              <a:defRPr sz="1600"/>
            </a:pPr>
          </a:p>
          <a:p>
            <a:pPr>
              <a:defRPr sz="1600"/>
            </a:pPr>
          </a:p>
          <a:p>
            <a:pPr>
              <a:defRPr sz="1600"/>
            </a:pPr>
          </a:p>
          <a:p>
            <a:pPr>
              <a:defRPr sz="1600"/>
            </a:pPr>
          </a:p>
          <a:p>
            <a:pPr>
              <a:defRPr sz="1600"/>
            </a:pPr>
          </a:p>
          <a:p>
            <a:pPr>
              <a:defRPr sz="1600"/>
            </a:pPr>
          </a:p>
          <a:p>
            <a:pPr>
              <a:defRPr sz="1600"/>
            </a:pPr>
          </a:p>
          <a:p>
            <a:pPr>
              <a:defRPr sz="1600"/>
            </a:pPr>
          </a:p>
          <a:p>
            <a:pPr>
              <a:defRPr sz="1600"/>
            </a:pPr>
          </a:p>
          <a:p>
            <a:pPr>
              <a:defRPr sz="1600"/>
            </a:pPr>
            <a:r>
              <a:t>This animal is a Fossa, endemic to Madagascar. It’s most closely related to the Mongoose family, though appears very similar to felines in most respects. This is thanks to the process of convergent evolution. If you answered correctly, then your past experiences were sufficient for this classification task. If not, then your experience was lacking - but now you’ve learned via trial and error, so you’re unlikely to make this mistake again.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lvl1pPr>
              <a:defRPr sz="1600"/>
            </a:lvl1pPr>
          </a:lstStyle>
          <a:p>
            <a:pPr/>
            <a:r>
              <a:t>Given this way of thinking about decision making, we know we must make decisions using all available information. But humans are actually quite bad at doing this. We’re biased decision makers.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defRPr sz="1600"/>
            </a:pPr>
            <a:r>
              <a:t>So what about the artificial analogues - surely they’re not susceptible to the same mistakes as humans…. Well actually they are. But first, let’s frame the artificial analogue for human decision making.</a:t>
            </a:r>
          </a:p>
          <a:p>
            <a:pPr>
              <a:defRPr sz="1600"/>
            </a:pPr>
          </a:p>
          <a:p>
            <a:pPr>
              <a:defRPr sz="1600"/>
            </a:pPr>
            <a:r>
              <a:t>Artificial systems make decisions based on values taken from sensors (e.g. camera, microphone etc) or data from other computational/record systems that keep track of information. Much like in humans, where experiences are associated with outcomes, the same holds true in artificial systems. Input data </a:t>
            </a:r>
            <a:r>
              <a:rPr b="1">
                <a:latin typeface="Courier New"/>
                <a:ea typeface="Courier New"/>
                <a:cs typeface="Courier New"/>
                <a:sym typeface="Courier New"/>
              </a:rPr>
              <a:t>x</a:t>
            </a:r>
            <a:r>
              <a:t>, is associated with some outcome\label </a:t>
            </a:r>
            <a:r>
              <a:rPr b="1">
                <a:latin typeface="Courier New"/>
                <a:ea typeface="Courier New"/>
                <a:cs typeface="Courier New"/>
                <a:sym typeface="Courier New"/>
              </a:rPr>
              <a:t>y</a:t>
            </a:r>
            <a:r>
              <a:t>. For instance, consider a simple automated thermostat. Here </a:t>
            </a:r>
            <a:r>
              <a:rPr b="1">
                <a:latin typeface="Courier New"/>
                <a:ea typeface="Courier New"/>
                <a:cs typeface="Courier New"/>
                <a:sym typeface="Courier New"/>
              </a:rPr>
              <a:t>x</a:t>
            </a:r>
            <a:r>
              <a:t> is the temperature measured, and </a:t>
            </a:r>
            <a:r>
              <a:rPr b="1">
                <a:latin typeface="Courier New"/>
                <a:ea typeface="Courier New"/>
                <a:cs typeface="Courier New"/>
                <a:sym typeface="Courier New"/>
              </a:rPr>
              <a:t>y</a:t>
            </a:r>
            <a:r>
              <a:t> is the outcome that should be fed to a heating system (if too cold, then instruct the heating system to turn 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lvl1pPr>
              <a:defRPr sz="1600"/>
            </a:lvl1pPr>
          </a:lstStyle>
          <a:p>
            <a:pPr/>
            <a:r>
              <a:t>Important to introduce some basic terms before we go 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3" name="Title Text"/>
          <p:cNvSpPr txBox="1"/>
          <p:nvPr>
            <p:ph type="title"/>
          </p:nvPr>
        </p:nvSpPr>
        <p:spPr>
          <a:xfrm>
            <a:off x="467543" y="2130425"/>
            <a:ext cx="7772401" cy="1470025"/>
          </a:xfrm>
          <a:prstGeom prst="rect">
            <a:avLst/>
          </a:prstGeom>
        </p:spPr>
        <p:txBody>
          <a:bodyPr anchor="ctr"/>
          <a:lstStyle>
            <a:lvl1pPr>
              <a:defRPr cap="none" sz="3200"/>
            </a:lvl1pPr>
          </a:lstStyle>
          <a:p>
            <a:pPr/>
            <a:r>
              <a:t>Title Text</a:t>
            </a:r>
          </a:p>
        </p:txBody>
      </p:sp>
      <p:sp>
        <p:nvSpPr>
          <p:cNvPr id="14" name="Body Level One…"/>
          <p:cNvSpPr txBox="1"/>
          <p:nvPr>
            <p:ph type="body" sz="quarter" idx="1"/>
          </p:nvPr>
        </p:nvSpPr>
        <p:spPr>
          <a:xfrm>
            <a:off x="467543" y="3886200"/>
            <a:ext cx="6400802" cy="1752600"/>
          </a:xfrm>
          <a:prstGeom prst="rect">
            <a:avLst/>
          </a:prstGeom>
        </p:spPr>
        <p:txBody>
          <a:bodyPr anchor="t"/>
          <a:lstStyle>
            <a:lvl1pPr>
              <a:spcBef>
                <a:spcPts val="600"/>
              </a:spcBef>
              <a:defRPr sz="2800"/>
            </a:lvl1pPr>
            <a:lvl2pPr>
              <a:spcBef>
                <a:spcPts val="600"/>
              </a:spcBef>
              <a:defRPr sz="2800"/>
            </a:lvl2pPr>
            <a:lvl3pPr>
              <a:spcBef>
                <a:spcPts val="600"/>
              </a:spcBef>
              <a:defRPr sz="2800"/>
            </a:lvl3pPr>
            <a:lvl4pPr>
              <a:spcBef>
                <a:spcPts val="600"/>
              </a:spcBef>
              <a:defRPr sz="2800"/>
            </a:lvl4pPr>
            <a:lvl5pPr>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Vertical Text">
    <p:spTree>
      <p:nvGrpSpPr>
        <p:cNvPr id="1" name=""/>
        <p:cNvGrpSpPr/>
        <p:nvPr/>
      </p:nvGrpSpPr>
      <p:grpSpPr>
        <a:xfrm>
          <a:off x="0" y="0"/>
          <a:ext cx="0" cy="0"/>
          <a:chOff x="0" y="0"/>
          <a:chExt cx="0" cy="0"/>
        </a:xfrm>
      </p:grpSpPr>
      <p:pic>
        <p:nvPicPr>
          <p:cNvPr id="100"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101" name="Title Text"/>
          <p:cNvSpPr txBox="1"/>
          <p:nvPr>
            <p:ph type="title"/>
          </p:nvPr>
        </p:nvSpPr>
        <p:spPr>
          <a:xfrm>
            <a:off x="467543" y="1268758"/>
            <a:ext cx="5842995" cy="1143002"/>
          </a:xfrm>
          <a:prstGeom prst="rect">
            <a:avLst/>
          </a:prstGeom>
        </p:spPr>
        <p:txBody>
          <a:bodyPr anchor="ctr"/>
          <a:lstStyle>
            <a:lvl1pPr>
              <a:defRPr cap="none" sz="3200"/>
            </a:lvl1pPr>
          </a:lstStyle>
          <a:p>
            <a:pPr/>
            <a:r>
              <a:t>Title Text</a:t>
            </a:r>
          </a:p>
        </p:txBody>
      </p:sp>
      <p:sp>
        <p:nvSpPr>
          <p:cNvPr id="102" name="Body Level One…"/>
          <p:cNvSpPr txBox="1"/>
          <p:nvPr>
            <p:ph type="body" idx="1"/>
          </p:nvPr>
        </p:nvSpPr>
        <p:spPr>
          <a:xfrm>
            <a:off x="457200" y="2492896"/>
            <a:ext cx="8229600" cy="3633269"/>
          </a:xfrm>
          <a:prstGeom prst="rect">
            <a:avLst/>
          </a:prstGeom>
        </p:spPr>
        <p:txBody>
          <a:bodyPr anchor="t"/>
          <a:lstStyle>
            <a:lvl1pPr marL="342900" indent="-342900">
              <a:spcBef>
                <a:spcPts val="700"/>
              </a:spcBef>
              <a:buSzPct val="100000"/>
              <a:buFont typeface="Arial"/>
              <a:buChar char="•"/>
              <a:defRPr sz="3200">
                <a:solidFill>
                  <a:srgbClr val="000000"/>
                </a:solidFill>
              </a:defRPr>
            </a:lvl1pPr>
            <a:lvl2pPr marL="783771" indent="-326571">
              <a:spcBef>
                <a:spcPts val="700"/>
              </a:spcBef>
              <a:buSzPct val="100000"/>
              <a:buFont typeface="Arial"/>
              <a:buChar char="–"/>
              <a:defRPr sz="3200">
                <a:solidFill>
                  <a:srgbClr val="000000"/>
                </a:solidFill>
              </a:defRPr>
            </a:lvl2pPr>
            <a:lvl3pPr marL="1175657" indent="-261257">
              <a:spcBef>
                <a:spcPts val="700"/>
              </a:spcBef>
              <a:buSzPct val="100000"/>
              <a:buFont typeface="Arial"/>
              <a:buChar char="•"/>
              <a:defRPr sz="3200">
                <a:solidFill>
                  <a:srgbClr val="000000"/>
                </a:solidFill>
              </a:defRPr>
            </a:lvl3pPr>
            <a:lvl4pPr marL="1632856" indent="-261257">
              <a:spcBef>
                <a:spcPts val="700"/>
              </a:spcBef>
              <a:buSzPct val="100000"/>
              <a:buFont typeface="Arial"/>
              <a:buChar char="–"/>
              <a:defRPr sz="3200">
                <a:solidFill>
                  <a:srgbClr val="000000"/>
                </a:solidFill>
              </a:defRPr>
            </a:lvl4pPr>
            <a:lvl5pPr marL="2090056" indent="-261256">
              <a:spcBef>
                <a:spcPts val="700"/>
              </a:spcBef>
              <a:buSzPct val="100000"/>
              <a:buFont typeface="Arial"/>
              <a:buChar char="»"/>
              <a:defRPr sz="3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 Title and Text">
    <p:spTree>
      <p:nvGrpSpPr>
        <p:cNvPr id="1" name=""/>
        <p:cNvGrpSpPr/>
        <p:nvPr/>
      </p:nvGrpSpPr>
      <p:grpSpPr>
        <a:xfrm>
          <a:off x="0" y="0"/>
          <a:ext cx="0" cy="0"/>
          <a:chOff x="0" y="0"/>
          <a:chExt cx="0" cy="0"/>
        </a:xfrm>
      </p:grpSpPr>
      <p:pic>
        <p:nvPicPr>
          <p:cNvPr id="110"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111" name="Title Text"/>
          <p:cNvSpPr txBox="1"/>
          <p:nvPr>
            <p:ph type="title"/>
          </p:nvPr>
        </p:nvSpPr>
        <p:spPr>
          <a:xfrm>
            <a:off x="6629400" y="1556791"/>
            <a:ext cx="2057400" cy="4569374"/>
          </a:xfrm>
          <a:prstGeom prst="rect">
            <a:avLst/>
          </a:prstGeom>
        </p:spPr>
        <p:txBody>
          <a:bodyPr anchor="ctr"/>
          <a:lstStyle>
            <a:lvl1pPr>
              <a:defRPr cap="none" sz="3200"/>
            </a:lvl1pPr>
          </a:lstStyle>
          <a:p>
            <a:pPr/>
            <a:r>
              <a:t>Title Text</a:t>
            </a:r>
          </a:p>
        </p:txBody>
      </p:sp>
      <p:sp>
        <p:nvSpPr>
          <p:cNvPr id="112" name="Body Level One…"/>
          <p:cNvSpPr txBox="1"/>
          <p:nvPr>
            <p:ph type="body" idx="1"/>
          </p:nvPr>
        </p:nvSpPr>
        <p:spPr>
          <a:xfrm>
            <a:off x="457200" y="1556791"/>
            <a:ext cx="6019800" cy="4569374"/>
          </a:xfrm>
          <a:prstGeom prst="rect">
            <a:avLst/>
          </a:prstGeom>
        </p:spPr>
        <p:txBody>
          <a:bodyPr anchor="t"/>
          <a:lstStyle>
            <a:lvl1pPr marL="342900" indent="-342900">
              <a:spcBef>
                <a:spcPts val="600"/>
              </a:spcBef>
              <a:buSzPct val="100000"/>
              <a:buFont typeface="Arial"/>
              <a:buChar char="•"/>
              <a:defRPr sz="2800">
                <a:solidFill>
                  <a:srgbClr val="000000"/>
                </a:solidFill>
              </a:defRPr>
            </a:lvl1pPr>
            <a:lvl2pPr marL="790575" indent="-333375">
              <a:spcBef>
                <a:spcPts val="600"/>
              </a:spcBef>
              <a:buSzPct val="100000"/>
              <a:buFont typeface="Arial"/>
              <a:buChar char="–"/>
              <a:defRPr sz="2800">
                <a:solidFill>
                  <a:srgbClr val="000000"/>
                </a:solidFill>
              </a:defRPr>
            </a:lvl2pPr>
            <a:lvl3pPr marL="1181100" indent="-266700">
              <a:spcBef>
                <a:spcPts val="600"/>
              </a:spcBef>
              <a:buSzPct val="100000"/>
              <a:buFont typeface="Arial"/>
              <a:buChar char="•"/>
              <a:defRPr sz="2800">
                <a:solidFill>
                  <a:srgbClr val="000000"/>
                </a:solidFill>
              </a:defRPr>
            </a:lvl3pPr>
            <a:lvl4pPr marL="1638300" indent="-266700">
              <a:spcBef>
                <a:spcPts val="600"/>
              </a:spcBef>
              <a:buSzPct val="100000"/>
              <a:buFont typeface="Arial"/>
              <a:buChar char="–"/>
              <a:defRPr sz="2800">
                <a:solidFill>
                  <a:srgbClr val="000000"/>
                </a:solidFill>
              </a:defRPr>
            </a:lvl4pPr>
            <a:lvl5pPr marL="2095500" indent="-266700">
              <a:spcBef>
                <a:spcPts val="600"/>
              </a:spcBef>
              <a:buSzPct val="100000"/>
              <a:buFont typeface="Arial"/>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p:spTree>
      <p:nvGrpSpPr>
        <p:cNvPr id="1" name=""/>
        <p:cNvGrpSpPr/>
        <p:nvPr/>
      </p:nvGrpSpPr>
      <p:grpSpPr>
        <a:xfrm>
          <a:off x="0" y="0"/>
          <a:ext cx="0" cy="0"/>
          <a:chOff x="0" y="0"/>
          <a:chExt cx="0" cy="0"/>
        </a:xfrm>
      </p:grpSpPr>
      <p:sp>
        <p:nvSpPr>
          <p:cNvPr id="120" name="Image"/>
          <p:cNvSpPr/>
          <p:nvPr>
            <p:ph type="pic" sz="half" idx="13"/>
          </p:nvPr>
        </p:nvSpPr>
        <p:spPr>
          <a:xfrm>
            <a:off x="1714500" y="901897"/>
            <a:ext cx="5715000" cy="3205760"/>
          </a:xfrm>
          <a:prstGeom prst="rect">
            <a:avLst/>
          </a:prstGeom>
        </p:spPr>
        <p:txBody>
          <a:bodyPr lIns="91439" tIns="45719" rIns="91439" bIns="45719" anchor="t">
            <a:noAutofit/>
          </a:bodyPr>
          <a:lstStyle/>
          <a:p>
            <a:pPr/>
          </a:p>
        </p:txBody>
      </p:sp>
      <p:sp>
        <p:nvSpPr>
          <p:cNvPr id="121" name="Title Text"/>
          <p:cNvSpPr txBox="1"/>
          <p:nvPr>
            <p:ph type="title"/>
          </p:nvPr>
        </p:nvSpPr>
        <p:spPr>
          <a:xfrm>
            <a:off x="892967" y="4107655"/>
            <a:ext cx="7358066" cy="1000127"/>
          </a:xfrm>
          <a:prstGeom prst="rect">
            <a:avLst/>
          </a:prstGeom>
        </p:spPr>
        <p:txBody>
          <a:bodyPr lIns="35717" tIns="35717" rIns="35717" bIns="35717" anchor="b"/>
          <a:lstStyle>
            <a:lvl1pPr algn="ctr" defTabSz="410764">
              <a:defRPr b="0" cap="none" sz="5600">
                <a:latin typeface="Helvetica Light"/>
                <a:ea typeface="Helvetica Light"/>
                <a:cs typeface="Helvetica Light"/>
                <a:sym typeface="Helvetica Light"/>
              </a:defRPr>
            </a:lvl1pPr>
          </a:lstStyle>
          <a:p>
            <a:pPr/>
            <a:r>
              <a:t>Title Text</a:t>
            </a:r>
          </a:p>
        </p:txBody>
      </p:sp>
      <p:sp>
        <p:nvSpPr>
          <p:cNvPr id="122" name="Body Level One…"/>
          <p:cNvSpPr txBox="1"/>
          <p:nvPr>
            <p:ph type="body" sz="quarter" idx="1"/>
          </p:nvPr>
        </p:nvSpPr>
        <p:spPr>
          <a:xfrm>
            <a:off x="892967" y="5170289"/>
            <a:ext cx="7358066" cy="794744"/>
          </a:xfrm>
          <a:prstGeom prst="rect">
            <a:avLst/>
          </a:prstGeom>
        </p:spPr>
        <p:txBody>
          <a:bodyPr lIns="35717" tIns="35717" rIns="35717" bIns="35717" anchor="t"/>
          <a:lstStyle>
            <a:lvl1pPr algn="ctr" defTabSz="410764">
              <a:spcBef>
                <a:spcPts val="0"/>
              </a:spcBef>
              <a:defRPr sz="2200">
                <a:solidFill>
                  <a:srgbClr val="000000"/>
                </a:solidFill>
                <a:latin typeface="Helvetica Light"/>
                <a:ea typeface="Helvetica Light"/>
                <a:cs typeface="Helvetica Light"/>
                <a:sym typeface="Helvetica Light"/>
              </a:defRPr>
            </a:lvl1pPr>
            <a:lvl2pPr algn="ctr" defTabSz="410764">
              <a:spcBef>
                <a:spcPts val="0"/>
              </a:spcBef>
              <a:defRPr sz="2200">
                <a:solidFill>
                  <a:srgbClr val="000000"/>
                </a:solidFill>
                <a:latin typeface="Helvetica Light"/>
                <a:ea typeface="Helvetica Light"/>
                <a:cs typeface="Helvetica Light"/>
                <a:sym typeface="Helvetica Light"/>
              </a:defRPr>
            </a:lvl2pPr>
            <a:lvl3pPr algn="ctr" defTabSz="410764">
              <a:spcBef>
                <a:spcPts val="0"/>
              </a:spcBef>
              <a:defRPr sz="2200">
                <a:solidFill>
                  <a:srgbClr val="000000"/>
                </a:solidFill>
                <a:latin typeface="Helvetica Light"/>
                <a:ea typeface="Helvetica Light"/>
                <a:cs typeface="Helvetica Light"/>
                <a:sym typeface="Helvetica Light"/>
              </a:defRPr>
            </a:lvl3pPr>
            <a:lvl4pPr algn="ctr" defTabSz="410764">
              <a:spcBef>
                <a:spcPts val="0"/>
              </a:spcBef>
              <a:defRPr sz="2200">
                <a:solidFill>
                  <a:srgbClr val="000000"/>
                </a:solidFill>
                <a:latin typeface="Helvetica Light"/>
                <a:ea typeface="Helvetica Light"/>
                <a:cs typeface="Helvetica Light"/>
                <a:sym typeface="Helvetica Light"/>
              </a:defRPr>
            </a:lvl4pPr>
            <a:lvl5pPr algn="ctr" defTabSz="410764">
              <a:spcBef>
                <a:spcPts val="0"/>
              </a:spcBef>
              <a:defRPr sz="2200">
                <a:solidFill>
                  <a:srgbClr val="000000"/>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23" name="Slide Number"/>
          <p:cNvSpPr txBox="1"/>
          <p:nvPr>
            <p:ph type="sldNum" sz="quarter" idx="2"/>
          </p:nvPr>
        </p:nvSpPr>
        <p:spPr>
          <a:xfrm>
            <a:off x="4570284" y="6500812"/>
            <a:ext cx="253605" cy="249237"/>
          </a:xfrm>
          <a:prstGeom prst="rect">
            <a:avLst/>
          </a:prstGeom>
        </p:spPr>
        <p:txBody>
          <a:bodyPr lIns="35717" tIns="35717" rIns="35717" bIns="35717" anchor="t"/>
          <a:lstStyle>
            <a:lvl1pPr algn="ctr" defTabSz="410764">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130" name="Picture 5" descr="Picture 5"/>
          <p:cNvPicPr>
            <a:picLocks noChangeAspect="1"/>
          </p:cNvPicPr>
          <p:nvPr/>
        </p:nvPicPr>
        <p:blipFill>
          <a:blip r:embed="rId2">
            <a:extLst/>
          </a:blip>
          <a:stretch>
            <a:fillRect/>
          </a:stretch>
        </p:blipFill>
        <p:spPr>
          <a:xfrm>
            <a:off x="523875" y="509587"/>
            <a:ext cx="1663700" cy="711201"/>
          </a:xfrm>
          <a:prstGeom prst="rect">
            <a:avLst/>
          </a:prstGeom>
          <a:ln w="12700">
            <a:miter lim="400000"/>
          </a:ln>
        </p:spPr>
      </p:pic>
      <p:sp>
        <p:nvSpPr>
          <p:cNvPr id="131" name="Title Text"/>
          <p:cNvSpPr txBox="1"/>
          <p:nvPr>
            <p:ph type="title"/>
          </p:nvPr>
        </p:nvSpPr>
        <p:spPr>
          <a:xfrm>
            <a:off x="405879" y="1268759"/>
            <a:ext cx="5842994" cy="1143001"/>
          </a:xfrm>
          <a:prstGeom prst="rect">
            <a:avLst/>
          </a:prstGeom>
        </p:spPr>
        <p:txBody>
          <a:bodyPr lIns="45719" tIns="45719" rIns="45719" bIns="45719" anchor="ctr"/>
          <a:lstStyle>
            <a:lvl1pPr>
              <a:defRPr cap="none" sz="3200"/>
            </a:lvl1pPr>
          </a:lstStyle>
          <a:p>
            <a:pPr/>
            <a:r>
              <a:t>Title Text</a:t>
            </a:r>
          </a:p>
        </p:txBody>
      </p:sp>
      <p:sp>
        <p:nvSpPr>
          <p:cNvPr id="132" name="Body Level One…"/>
          <p:cNvSpPr txBox="1"/>
          <p:nvPr>
            <p:ph type="body" idx="1"/>
          </p:nvPr>
        </p:nvSpPr>
        <p:spPr>
          <a:xfrm>
            <a:off x="395536" y="2492896"/>
            <a:ext cx="8229601" cy="3633268"/>
          </a:xfrm>
          <a:prstGeom prst="rect">
            <a:avLst/>
          </a:prstGeom>
        </p:spPr>
        <p:txBody>
          <a:bodyPr lIns="45719" tIns="45719" rIns="45719" bIns="45719" anchor="t"/>
          <a:lstStyle>
            <a:lvl1pPr marL="342900" indent="-342900">
              <a:spcBef>
                <a:spcPts val="600"/>
              </a:spcBef>
              <a:buSzPct val="100000"/>
              <a:buFont typeface="Arial"/>
              <a:buChar char="•"/>
              <a:defRPr sz="2800">
                <a:solidFill>
                  <a:srgbClr val="000000"/>
                </a:solidFill>
              </a:defRPr>
            </a:lvl1pPr>
            <a:lvl2pPr marL="790575" indent="-333375">
              <a:spcBef>
                <a:spcPts val="600"/>
              </a:spcBef>
              <a:buSzPct val="100000"/>
              <a:buFont typeface="Arial"/>
              <a:buChar char="–"/>
              <a:defRPr sz="2800">
                <a:solidFill>
                  <a:srgbClr val="000000"/>
                </a:solidFill>
              </a:defRPr>
            </a:lvl2pPr>
            <a:lvl3pPr marL="1181100" indent="-266700">
              <a:spcBef>
                <a:spcPts val="600"/>
              </a:spcBef>
              <a:buSzPct val="100000"/>
              <a:buFont typeface="Arial"/>
              <a:buChar char="•"/>
              <a:defRPr sz="2800">
                <a:solidFill>
                  <a:srgbClr val="000000"/>
                </a:solidFill>
              </a:defRPr>
            </a:lvl3pPr>
            <a:lvl4pPr marL="1638300" indent="-266700">
              <a:spcBef>
                <a:spcPts val="600"/>
              </a:spcBef>
              <a:buSzPct val="100000"/>
              <a:buFont typeface="Arial"/>
              <a:buChar char="–"/>
              <a:defRPr sz="2800">
                <a:solidFill>
                  <a:srgbClr val="000000"/>
                </a:solidFill>
              </a:defRPr>
            </a:lvl4pPr>
            <a:lvl5pPr marL="2095500" indent="-266700">
              <a:spcBef>
                <a:spcPts val="600"/>
              </a:spcBef>
              <a:buSzPct val="100000"/>
              <a:buFont typeface="Arial"/>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pic>
        <p:nvPicPr>
          <p:cNvPr id="133" name="Picture 5" descr="Picture 5"/>
          <p:cNvPicPr>
            <a:picLocks noChangeAspect="1"/>
          </p:cNvPicPr>
          <p:nvPr/>
        </p:nvPicPr>
        <p:blipFill>
          <a:blip r:embed="rId2">
            <a:extLst/>
          </a:blip>
          <a:stretch>
            <a:fillRect/>
          </a:stretch>
        </p:blipFill>
        <p:spPr>
          <a:xfrm>
            <a:off x="523875" y="509587"/>
            <a:ext cx="1663700" cy="711201"/>
          </a:xfrm>
          <a:prstGeom prst="rect">
            <a:avLst/>
          </a:prstGeom>
          <a:ln w="12700">
            <a:miter lim="400000"/>
          </a:ln>
        </p:spPr>
      </p:pic>
      <p:sp>
        <p:nvSpPr>
          <p:cNvPr id="134" name="Slide Number"/>
          <p:cNvSpPr txBox="1"/>
          <p:nvPr>
            <p:ph type="sldNum" sz="quarter" idx="2"/>
          </p:nvPr>
        </p:nvSpPr>
        <p:spPr>
          <a:xfrm>
            <a:off x="8428176" y="6404292"/>
            <a:ext cx="258624"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p:spTree>
      <p:nvGrpSpPr>
        <p:cNvPr id="1" name=""/>
        <p:cNvGrpSpPr/>
        <p:nvPr/>
      </p:nvGrpSpPr>
      <p:grpSpPr>
        <a:xfrm>
          <a:off x="0" y="0"/>
          <a:ext cx="0" cy="0"/>
          <a:chOff x="0" y="0"/>
          <a:chExt cx="0" cy="0"/>
        </a:xfrm>
      </p:grpSpPr>
      <p:sp>
        <p:nvSpPr>
          <p:cNvPr id="141" name="Image"/>
          <p:cNvSpPr/>
          <p:nvPr>
            <p:ph type="pic" sz="half" idx="13"/>
          </p:nvPr>
        </p:nvSpPr>
        <p:spPr>
          <a:xfrm>
            <a:off x="1714500" y="901898"/>
            <a:ext cx="5715000" cy="3205759"/>
          </a:xfrm>
          <a:prstGeom prst="rect">
            <a:avLst/>
          </a:prstGeom>
        </p:spPr>
        <p:txBody>
          <a:bodyPr lIns="91439" tIns="45719" rIns="91439" bIns="45719" anchor="t">
            <a:noAutofit/>
          </a:bodyPr>
          <a:lstStyle/>
          <a:p>
            <a:pPr/>
          </a:p>
        </p:txBody>
      </p:sp>
      <p:sp>
        <p:nvSpPr>
          <p:cNvPr id="142" name="Title Text"/>
          <p:cNvSpPr txBox="1"/>
          <p:nvPr>
            <p:ph type="title"/>
          </p:nvPr>
        </p:nvSpPr>
        <p:spPr>
          <a:xfrm>
            <a:off x="892968" y="4107656"/>
            <a:ext cx="7358064" cy="1000126"/>
          </a:xfrm>
          <a:prstGeom prst="rect">
            <a:avLst/>
          </a:prstGeom>
        </p:spPr>
        <p:txBody>
          <a:bodyPr lIns="35718" tIns="35718" rIns="35718" bIns="35718" anchor="b"/>
          <a:lstStyle>
            <a:lvl1pPr algn="ctr" defTabSz="410765">
              <a:defRPr b="0" cap="none" sz="5600">
                <a:latin typeface="Helvetica Light"/>
                <a:ea typeface="Helvetica Light"/>
                <a:cs typeface="Helvetica Light"/>
                <a:sym typeface="Helvetica Light"/>
              </a:defRPr>
            </a:lvl1pPr>
          </a:lstStyle>
          <a:p>
            <a:pPr/>
            <a:r>
              <a:t>Title Text</a:t>
            </a:r>
          </a:p>
        </p:txBody>
      </p:sp>
      <p:sp>
        <p:nvSpPr>
          <p:cNvPr id="143" name="Body Level One…"/>
          <p:cNvSpPr txBox="1"/>
          <p:nvPr>
            <p:ph type="body" sz="quarter" idx="1"/>
          </p:nvPr>
        </p:nvSpPr>
        <p:spPr>
          <a:xfrm>
            <a:off x="892968" y="5170289"/>
            <a:ext cx="7358064" cy="794743"/>
          </a:xfrm>
          <a:prstGeom prst="rect">
            <a:avLst/>
          </a:prstGeom>
        </p:spPr>
        <p:txBody>
          <a:bodyPr lIns="35718" tIns="35718" rIns="35718" bIns="35718" anchor="t"/>
          <a:lstStyle>
            <a:lvl1pPr algn="ctr" defTabSz="410765">
              <a:spcBef>
                <a:spcPts val="0"/>
              </a:spcBef>
              <a:defRPr sz="2200">
                <a:solidFill>
                  <a:srgbClr val="000000"/>
                </a:solidFill>
                <a:latin typeface="Helvetica Light"/>
                <a:ea typeface="Helvetica Light"/>
                <a:cs typeface="Helvetica Light"/>
                <a:sym typeface="Helvetica Light"/>
              </a:defRPr>
            </a:lvl1pPr>
            <a:lvl2pPr indent="342900" algn="ctr" defTabSz="410765">
              <a:spcBef>
                <a:spcPts val="0"/>
              </a:spcBef>
              <a:defRPr sz="2200">
                <a:solidFill>
                  <a:srgbClr val="000000"/>
                </a:solidFill>
                <a:latin typeface="Helvetica Light"/>
                <a:ea typeface="Helvetica Light"/>
                <a:cs typeface="Helvetica Light"/>
                <a:sym typeface="Helvetica Light"/>
              </a:defRPr>
            </a:lvl2pPr>
            <a:lvl3pPr indent="685800" algn="ctr" defTabSz="410765">
              <a:spcBef>
                <a:spcPts val="0"/>
              </a:spcBef>
              <a:defRPr sz="2200">
                <a:solidFill>
                  <a:srgbClr val="000000"/>
                </a:solidFill>
                <a:latin typeface="Helvetica Light"/>
                <a:ea typeface="Helvetica Light"/>
                <a:cs typeface="Helvetica Light"/>
                <a:sym typeface="Helvetica Light"/>
              </a:defRPr>
            </a:lvl3pPr>
            <a:lvl4pPr indent="1028700" algn="ctr" defTabSz="410765">
              <a:spcBef>
                <a:spcPts val="0"/>
              </a:spcBef>
              <a:defRPr sz="2200">
                <a:solidFill>
                  <a:srgbClr val="000000"/>
                </a:solidFill>
                <a:latin typeface="Helvetica Light"/>
                <a:ea typeface="Helvetica Light"/>
                <a:cs typeface="Helvetica Light"/>
                <a:sym typeface="Helvetica Light"/>
              </a:defRPr>
            </a:lvl4pPr>
            <a:lvl5pPr indent="1371600" algn="ctr" defTabSz="410765">
              <a:spcBef>
                <a:spcPts val="0"/>
              </a:spcBef>
              <a:defRPr sz="2200">
                <a:solidFill>
                  <a:srgbClr val="000000"/>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570283" y="6500812"/>
            <a:ext cx="253607" cy="249238"/>
          </a:xfrm>
          <a:prstGeom prst="rect">
            <a:avLst/>
          </a:prstGeom>
        </p:spPr>
        <p:txBody>
          <a:bodyPr lIns="35718" tIns="35718" rIns="35718" bIns="35718" anchor="t"/>
          <a:lstStyle>
            <a:lvl1pPr algn="ctr" defTabSz="410765">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2" name="Title Text"/>
          <p:cNvSpPr txBox="1"/>
          <p:nvPr>
            <p:ph type="title"/>
          </p:nvPr>
        </p:nvSpPr>
        <p:spPr>
          <a:xfrm>
            <a:off x="405879" y="1268758"/>
            <a:ext cx="5842995" cy="1143002"/>
          </a:xfrm>
          <a:prstGeom prst="rect">
            <a:avLst/>
          </a:prstGeom>
        </p:spPr>
        <p:txBody>
          <a:bodyPr anchor="ctr"/>
          <a:lstStyle>
            <a:lvl1pPr>
              <a:defRPr cap="none" sz="3200"/>
            </a:lvl1pPr>
          </a:lstStyle>
          <a:p>
            <a:pPr/>
            <a:r>
              <a:t>Title Text</a:t>
            </a:r>
          </a:p>
        </p:txBody>
      </p:sp>
      <p:sp>
        <p:nvSpPr>
          <p:cNvPr id="23" name="Body Level One…"/>
          <p:cNvSpPr txBox="1"/>
          <p:nvPr>
            <p:ph type="body" idx="1"/>
          </p:nvPr>
        </p:nvSpPr>
        <p:spPr>
          <a:xfrm>
            <a:off x="395536" y="2492896"/>
            <a:ext cx="8229601" cy="3633269"/>
          </a:xfrm>
          <a:prstGeom prst="rect">
            <a:avLst/>
          </a:prstGeom>
        </p:spPr>
        <p:txBody>
          <a:bodyPr anchor="t"/>
          <a:lstStyle>
            <a:lvl1pPr marL="342900" indent="-342900">
              <a:spcBef>
                <a:spcPts val="600"/>
              </a:spcBef>
              <a:buSzPct val="100000"/>
              <a:buFont typeface="Arial"/>
              <a:buChar char="•"/>
              <a:defRPr sz="2800">
                <a:solidFill>
                  <a:srgbClr val="000000"/>
                </a:solidFill>
              </a:defRPr>
            </a:lvl1pPr>
            <a:lvl2pPr marL="790575" indent="-333375">
              <a:spcBef>
                <a:spcPts val="600"/>
              </a:spcBef>
              <a:buSzPct val="100000"/>
              <a:buFont typeface="Arial"/>
              <a:buChar char="–"/>
              <a:defRPr sz="2800">
                <a:solidFill>
                  <a:srgbClr val="000000"/>
                </a:solidFill>
              </a:defRPr>
            </a:lvl2pPr>
            <a:lvl3pPr marL="1181100" indent="-266700">
              <a:spcBef>
                <a:spcPts val="600"/>
              </a:spcBef>
              <a:buSzPct val="100000"/>
              <a:buFont typeface="Arial"/>
              <a:buChar char="•"/>
              <a:defRPr sz="2800">
                <a:solidFill>
                  <a:srgbClr val="000000"/>
                </a:solidFill>
              </a:defRPr>
            </a:lvl3pPr>
            <a:lvl4pPr marL="1638300" indent="-266700">
              <a:spcBef>
                <a:spcPts val="600"/>
              </a:spcBef>
              <a:buSzPct val="100000"/>
              <a:buFont typeface="Arial"/>
              <a:buChar char="–"/>
              <a:defRPr sz="2800">
                <a:solidFill>
                  <a:srgbClr val="000000"/>
                </a:solidFill>
              </a:defRPr>
            </a:lvl4pPr>
            <a:lvl5pPr marL="2095500" indent="-266700">
              <a:spcBef>
                <a:spcPts val="600"/>
              </a:spcBef>
              <a:buSzPct val="100000"/>
              <a:buFont typeface="Arial"/>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40"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41" name="Title Text"/>
          <p:cNvSpPr txBox="1"/>
          <p:nvPr>
            <p:ph type="title"/>
          </p:nvPr>
        </p:nvSpPr>
        <p:spPr>
          <a:xfrm>
            <a:off x="405879" y="1268758"/>
            <a:ext cx="5842995" cy="1143002"/>
          </a:xfrm>
          <a:prstGeom prst="rect">
            <a:avLst/>
          </a:prstGeom>
        </p:spPr>
        <p:txBody>
          <a:bodyPr anchor="ctr"/>
          <a:lstStyle>
            <a:lvl1pPr>
              <a:defRPr cap="none" sz="3200"/>
            </a:lvl1pPr>
          </a:lstStyle>
          <a:p>
            <a:pPr/>
            <a:r>
              <a:t>Title Text</a:t>
            </a:r>
          </a:p>
        </p:txBody>
      </p:sp>
      <p:sp>
        <p:nvSpPr>
          <p:cNvPr id="42" name="Body Level One…"/>
          <p:cNvSpPr txBox="1"/>
          <p:nvPr>
            <p:ph type="body" sz="half" idx="1"/>
          </p:nvPr>
        </p:nvSpPr>
        <p:spPr>
          <a:xfrm>
            <a:off x="395536" y="2492896"/>
            <a:ext cx="4038602" cy="3633269"/>
          </a:xfrm>
          <a:prstGeom prst="rect">
            <a:avLst/>
          </a:prstGeom>
        </p:spPr>
        <p:txBody>
          <a:bodyPr anchor="t"/>
          <a:lstStyle>
            <a:lvl1pPr marL="342900" indent="-342900">
              <a:spcBef>
                <a:spcPts val="600"/>
              </a:spcBef>
              <a:buSzPct val="100000"/>
              <a:buFont typeface="Arial"/>
              <a:buChar char="•"/>
              <a:defRPr sz="2800">
                <a:solidFill>
                  <a:srgbClr val="000000"/>
                </a:solidFill>
              </a:defRPr>
            </a:lvl1pPr>
            <a:lvl2pPr marL="790575" indent="-333375">
              <a:spcBef>
                <a:spcPts val="600"/>
              </a:spcBef>
              <a:buSzPct val="100000"/>
              <a:buFont typeface="Arial"/>
              <a:buChar char="–"/>
              <a:defRPr sz="2800">
                <a:solidFill>
                  <a:srgbClr val="000000"/>
                </a:solidFill>
              </a:defRPr>
            </a:lvl2pPr>
            <a:lvl3pPr marL="1181100" indent="-266700">
              <a:spcBef>
                <a:spcPts val="600"/>
              </a:spcBef>
              <a:buSzPct val="100000"/>
              <a:buFont typeface="Arial"/>
              <a:buChar char="•"/>
              <a:defRPr sz="2800">
                <a:solidFill>
                  <a:srgbClr val="000000"/>
                </a:solidFill>
              </a:defRPr>
            </a:lvl3pPr>
            <a:lvl4pPr marL="1638300" indent="-266700">
              <a:spcBef>
                <a:spcPts val="600"/>
              </a:spcBef>
              <a:buSzPct val="100000"/>
              <a:buFont typeface="Arial"/>
              <a:buChar char="–"/>
              <a:defRPr sz="2800">
                <a:solidFill>
                  <a:srgbClr val="000000"/>
                </a:solidFill>
              </a:defRPr>
            </a:lvl4pPr>
            <a:lvl5pPr marL="2095500" indent="-266700">
              <a:spcBef>
                <a:spcPts val="600"/>
              </a:spcBef>
              <a:buSzPct val="100000"/>
              <a:buFont typeface="Arial"/>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50"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51" name="Title Text"/>
          <p:cNvSpPr txBox="1"/>
          <p:nvPr>
            <p:ph type="title"/>
          </p:nvPr>
        </p:nvSpPr>
        <p:spPr>
          <a:xfrm>
            <a:off x="405879" y="1268758"/>
            <a:ext cx="5842995" cy="1143002"/>
          </a:xfrm>
          <a:prstGeom prst="rect">
            <a:avLst/>
          </a:prstGeom>
        </p:spPr>
        <p:txBody>
          <a:bodyPr anchor="ctr"/>
          <a:lstStyle>
            <a:lvl1pPr>
              <a:defRPr cap="none" sz="2800"/>
            </a:lvl1pPr>
          </a:lstStyle>
          <a:p>
            <a:pPr/>
            <a:r>
              <a:t>Title Text</a:t>
            </a:r>
          </a:p>
        </p:txBody>
      </p:sp>
      <p:sp>
        <p:nvSpPr>
          <p:cNvPr id="52" name="Body Level One…"/>
          <p:cNvSpPr txBox="1"/>
          <p:nvPr>
            <p:ph type="body" sz="quarter" idx="1"/>
          </p:nvPr>
        </p:nvSpPr>
        <p:spPr>
          <a:xfrm>
            <a:off x="405879" y="2348880"/>
            <a:ext cx="4040190" cy="639764"/>
          </a:xfrm>
          <a:prstGeom prst="rect">
            <a:avLst/>
          </a:prstGeom>
        </p:spPr>
        <p:txBody>
          <a:bodyPr/>
          <a:lstStyle>
            <a:lvl1pPr>
              <a:spcBef>
                <a:spcPts val="500"/>
              </a:spcBef>
              <a:defRPr sz="2400">
                <a:solidFill>
                  <a:srgbClr val="000000"/>
                </a:solidFill>
              </a:defRPr>
            </a:lvl1pPr>
            <a:lvl2pPr>
              <a:spcBef>
                <a:spcPts val="500"/>
              </a:spcBef>
              <a:defRPr sz="2400">
                <a:solidFill>
                  <a:srgbClr val="000000"/>
                </a:solidFill>
              </a:defRPr>
            </a:lvl2pPr>
            <a:lvl3pPr>
              <a:spcBef>
                <a:spcPts val="500"/>
              </a:spcBef>
              <a:defRPr sz="2400">
                <a:solidFill>
                  <a:srgbClr val="000000"/>
                </a:solidFill>
              </a:defRPr>
            </a:lvl3pPr>
            <a:lvl4pPr>
              <a:spcBef>
                <a:spcPts val="500"/>
              </a:spcBef>
              <a:defRPr sz="2400">
                <a:solidFill>
                  <a:srgbClr val="000000"/>
                </a:solidFill>
              </a:defRPr>
            </a:lvl4pPr>
            <a:lvl5pPr>
              <a:spcBef>
                <a:spcPts val="500"/>
              </a:spcBef>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53" name="Text Placeholder 4"/>
          <p:cNvSpPr/>
          <p:nvPr>
            <p:ph type="body" sz="quarter" idx="13"/>
          </p:nvPr>
        </p:nvSpPr>
        <p:spPr>
          <a:xfrm>
            <a:off x="4582343" y="2348880"/>
            <a:ext cx="4041777" cy="639764"/>
          </a:xfrm>
          <a:prstGeom prst="rect">
            <a:avLst/>
          </a:prstGeom>
        </p:spPr>
        <p:txBody>
          <a:bodyPr/>
          <a:lstStyle/>
          <a:p>
            <a:pPr marL="342900" indent="-342900">
              <a:spcBef>
                <a:spcPts val="600"/>
              </a:spcBef>
              <a:buSzPct val="100000"/>
              <a:buFont typeface="Arial"/>
              <a:buChar char="•"/>
              <a:defRPr sz="2800">
                <a:solidFill>
                  <a:srgbClr val="000000"/>
                </a:solidFill>
              </a:defRPr>
            </a:pP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61"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62" name="Title Text"/>
          <p:cNvSpPr txBox="1"/>
          <p:nvPr>
            <p:ph type="title"/>
          </p:nvPr>
        </p:nvSpPr>
        <p:spPr>
          <a:xfrm>
            <a:off x="467543" y="1268758"/>
            <a:ext cx="5842995" cy="1143002"/>
          </a:xfrm>
          <a:prstGeom prst="rect">
            <a:avLst/>
          </a:prstGeom>
        </p:spPr>
        <p:txBody>
          <a:bodyPr anchor="ctr"/>
          <a:lstStyle>
            <a:lvl1pPr>
              <a:defRPr cap="none" sz="3200"/>
            </a:lvl1p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70"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78"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79" name="Title Text"/>
          <p:cNvSpPr txBox="1"/>
          <p:nvPr>
            <p:ph type="title"/>
          </p:nvPr>
        </p:nvSpPr>
        <p:spPr>
          <a:xfrm>
            <a:off x="395536" y="1186829"/>
            <a:ext cx="3008315" cy="1162051"/>
          </a:xfrm>
          <a:prstGeom prst="rect">
            <a:avLst/>
          </a:prstGeom>
        </p:spPr>
        <p:txBody>
          <a:bodyPr anchor="b"/>
          <a:lstStyle>
            <a:lvl1pPr>
              <a:defRPr cap="none" sz="3200"/>
            </a:lvl1pPr>
          </a:lstStyle>
          <a:p>
            <a:pPr/>
            <a:r>
              <a:t>Title Text</a:t>
            </a:r>
          </a:p>
        </p:txBody>
      </p:sp>
      <p:sp>
        <p:nvSpPr>
          <p:cNvPr id="80" name="Body Level One…"/>
          <p:cNvSpPr txBox="1"/>
          <p:nvPr>
            <p:ph type="body" idx="1"/>
          </p:nvPr>
        </p:nvSpPr>
        <p:spPr>
          <a:xfrm>
            <a:off x="3575050" y="1196750"/>
            <a:ext cx="5111750" cy="4929415"/>
          </a:xfrm>
          <a:prstGeom prst="rect">
            <a:avLst/>
          </a:prstGeom>
        </p:spPr>
        <p:txBody>
          <a:bodyPr anchor="t"/>
          <a:lstStyle>
            <a:lvl1pPr marL="342900" indent="-342900">
              <a:spcBef>
                <a:spcPts val="700"/>
              </a:spcBef>
              <a:buSzPct val="100000"/>
              <a:buFont typeface="Arial"/>
              <a:buChar char="•"/>
              <a:defRPr sz="3200">
                <a:solidFill>
                  <a:srgbClr val="000000"/>
                </a:solidFill>
              </a:defRPr>
            </a:lvl1pPr>
            <a:lvl2pPr marL="783771" indent="-326571">
              <a:spcBef>
                <a:spcPts val="700"/>
              </a:spcBef>
              <a:buSzPct val="100000"/>
              <a:buFont typeface="Arial"/>
              <a:buChar char="–"/>
              <a:defRPr sz="3200">
                <a:solidFill>
                  <a:srgbClr val="000000"/>
                </a:solidFill>
              </a:defRPr>
            </a:lvl2pPr>
            <a:lvl3pPr marL="1219200" indent="-304800">
              <a:spcBef>
                <a:spcPts val="700"/>
              </a:spcBef>
              <a:buSzPct val="100000"/>
              <a:buFont typeface="Arial"/>
              <a:buChar char="•"/>
              <a:defRPr sz="3200">
                <a:solidFill>
                  <a:srgbClr val="000000"/>
                </a:solidFill>
              </a:defRPr>
            </a:lvl3pPr>
            <a:lvl4pPr marL="1737360" indent="-365760">
              <a:spcBef>
                <a:spcPts val="700"/>
              </a:spcBef>
              <a:buSzPct val="100000"/>
              <a:buFont typeface="Arial"/>
              <a:buChar char="–"/>
              <a:defRPr sz="3200">
                <a:solidFill>
                  <a:srgbClr val="000000"/>
                </a:solidFill>
              </a:defRPr>
            </a:lvl4pPr>
            <a:lvl5pPr marL="2194560" indent="-365760">
              <a:spcBef>
                <a:spcPts val="700"/>
              </a:spcBef>
              <a:buSzPct val="100000"/>
              <a:buFont typeface="Arial"/>
              <a:buChar char="»"/>
              <a:defRPr sz="3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81" name="Text Placeholder 3"/>
          <p:cNvSpPr/>
          <p:nvPr>
            <p:ph type="body" sz="quarter" idx="13"/>
          </p:nvPr>
        </p:nvSpPr>
        <p:spPr>
          <a:xfrm>
            <a:off x="457198" y="2420888"/>
            <a:ext cx="3008317" cy="3705277"/>
          </a:xfrm>
          <a:prstGeom prst="rect">
            <a:avLst/>
          </a:prstGeom>
        </p:spPr>
        <p:txBody>
          <a:bodyPr anchor="t"/>
          <a:lstStyle/>
          <a:p>
            <a:pPr marL="342900" indent="-342900">
              <a:spcBef>
                <a:spcPts val="600"/>
              </a:spcBef>
              <a:buSzPct val="100000"/>
              <a:buFont typeface="Arial"/>
              <a:buChar char="•"/>
              <a:defRPr sz="2800">
                <a:solidFill>
                  <a:srgbClr val="000000"/>
                </a:solidFill>
              </a:defRPr>
            </a:pP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89"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90" name="Title Text"/>
          <p:cNvSpPr txBox="1"/>
          <p:nvPr>
            <p:ph type="title"/>
          </p:nvPr>
        </p:nvSpPr>
        <p:spPr>
          <a:xfrm>
            <a:off x="1792288" y="4800600"/>
            <a:ext cx="5486402" cy="566738"/>
          </a:xfrm>
          <a:prstGeom prst="rect">
            <a:avLst/>
          </a:prstGeom>
        </p:spPr>
        <p:txBody>
          <a:bodyPr anchor="b"/>
          <a:lstStyle>
            <a:lvl1pPr>
              <a:defRPr cap="none" sz="2000"/>
            </a:lvl1pPr>
          </a:lstStyle>
          <a:p>
            <a:pPr/>
            <a:r>
              <a:t>Title Text</a:t>
            </a:r>
          </a:p>
        </p:txBody>
      </p:sp>
      <p:sp>
        <p:nvSpPr>
          <p:cNvPr id="91" name="Picture Placeholder 2"/>
          <p:cNvSpPr/>
          <p:nvPr>
            <p:ph type="pic" sz="half" idx="13"/>
          </p:nvPr>
        </p:nvSpPr>
        <p:spPr>
          <a:xfrm>
            <a:off x="1792288" y="612775"/>
            <a:ext cx="5486402" cy="4114800"/>
          </a:xfrm>
          <a:prstGeom prst="rect">
            <a:avLst/>
          </a:prstGeom>
        </p:spPr>
        <p:txBody>
          <a:bodyPr lIns="91439" tIns="45719" rIns="91439" bIns="45719" anchor="t">
            <a:noAutofit/>
          </a:bodyPr>
          <a:lstStyle/>
          <a:p>
            <a:pPr/>
          </a:p>
        </p:txBody>
      </p:sp>
      <p:sp>
        <p:nvSpPr>
          <p:cNvPr id="92" name="Body Level One…"/>
          <p:cNvSpPr txBox="1"/>
          <p:nvPr>
            <p:ph type="body" sz="quarter" idx="1"/>
          </p:nvPr>
        </p:nvSpPr>
        <p:spPr>
          <a:xfrm>
            <a:off x="1792288" y="5367337"/>
            <a:ext cx="5486402" cy="804864"/>
          </a:xfrm>
          <a:prstGeom prst="rect">
            <a:avLst/>
          </a:prstGeom>
        </p:spPr>
        <p:txBody>
          <a:bodyPr anchor="t"/>
          <a:lstStyle>
            <a:lvl1pPr>
              <a:spcBef>
                <a:spcPts val="300"/>
              </a:spcBef>
              <a:defRPr sz="1400">
                <a:solidFill>
                  <a:srgbClr val="000000"/>
                </a:solidFill>
              </a:defRPr>
            </a:lvl1pPr>
            <a:lvl2pPr>
              <a:spcBef>
                <a:spcPts val="300"/>
              </a:spcBef>
              <a:defRPr sz="1400">
                <a:solidFill>
                  <a:srgbClr val="000000"/>
                </a:solidFill>
              </a:defRPr>
            </a:lvl2pPr>
            <a:lvl3pPr>
              <a:spcBef>
                <a:spcPts val="300"/>
              </a:spcBef>
              <a:defRPr sz="1400">
                <a:solidFill>
                  <a:srgbClr val="000000"/>
                </a:solidFill>
              </a:defRPr>
            </a:lvl3pPr>
            <a:lvl4pPr>
              <a:spcBef>
                <a:spcPts val="300"/>
              </a:spcBef>
              <a:defRPr sz="1400">
                <a:solidFill>
                  <a:srgbClr val="000000"/>
                </a:solidFill>
              </a:defRPr>
            </a:lvl4pPr>
            <a:lvl5pPr>
              <a:spcBef>
                <a:spcPts val="300"/>
              </a:spcBef>
              <a:defRPr sz="1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3" name="Title Text"/>
          <p:cNvSpPr txBox="1"/>
          <p:nvPr>
            <p:ph type="title"/>
          </p:nvPr>
        </p:nvSpPr>
        <p:spPr>
          <a:xfrm>
            <a:off x="395536" y="4406900"/>
            <a:ext cx="7772401" cy="13620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Text</a:t>
            </a:r>
          </a:p>
        </p:txBody>
      </p:sp>
      <p:sp>
        <p:nvSpPr>
          <p:cNvPr id="4" name="Body Level One…"/>
          <p:cNvSpPr txBox="1"/>
          <p:nvPr>
            <p:ph type="body" idx="1"/>
          </p:nvPr>
        </p:nvSpPr>
        <p:spPr>
          <a:xfrm>
            <a:off x="395536" y="2906713"/>
            <a:ext cx="7772401" cy="15001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pic>
        <p:nvPicPr>
          <p:cNvPr id="5" name="Picture 5" descr="Picture 5"/>
          <p:cNvPicPr>
            <a:picLocks noChangeAspect="1"/>
          </p:cNvPicPr>
          <p:nvPr/>
        </p:nvPicPr>
        <p:blipFill>
          <a:blip r:embed="rId2">
            <a:extLst/>
          </a:blip>
          <a:stretch>
            <a:fillRect/>
          </a:stretch>
        </p:blipFill>
        <p:spPr>
          <a:xfrm>
            <a:off x="523875" y="509587"/>
            <a:ext cx="1663700" cy="711202"/>
          </a:xfrm>
          <a:prstGeom prst="rect">
            <a:avLst/>
          </a:prstGeom>
          <a:ln w="12700">
            <a:miter lim="400000"/>
          </a:ln>
        </p:spPr>
      </p:pic>
      <p:sp>
        <p:nvSpPr>
          <p:cNvPr id="6" name="Slide Number"/>
          <p:cNvSpPr txBox="1"/>
          <p:nvPr>
            <p:ph type="sldNum" sz="quarter" idx="2"/>
          </p:nvPr>
        </p:nvSpPr>
        <p:spPr>
          <a:xfrm>
            <a:off x="8428178" y="6404293"/>
            <a:ext cx="258623" cy="269239"/>
          </a:xfrm>
          <a:prstGeom prst="rect">
            <a:avLst/>
          </a:prstGeom>
          <a:ln w="12700">
            <a:miter lim="400000"/>
          </a:ln>
        </p:spPr>
        <p:txBody>
          <a:bodyPr wrap="none" lIns="45718" tIns="45718" rIns="45718" bIns="45718" anchor="ctr">
            <a:spAutoFit/>
          </a:bodyPr>
          <a:lstStyle>
            <a:lvl1pPr algn="r">
              <a:defRPr sz="1200">
                <a:solidFill>
                  <a:srgbClr val="898989"/>
                </a:solidFill>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all" i="0" spc="0" strike="noStrike" sz="4000" u="none">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1" baseline="0" cap="all" i="0" spc="0" strike="noStrike" sz="4000" u="none">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1" baseline="0" cap="all" i="0" spc="0" strike="noStrike" sz="4000" u="none">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1" baseline="0" cap="all" i="0" spc="0" strike="noStrike" sz="4000" u="none">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1" baseline="0" cap="all" i="0" spc="0" strike="noStrike" sz="4000" u="none">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1" baseline="0" cap="all" i="0" spc="0" strike="noStrike" sz="4000" u="none">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1" baseline="0" cap="all" i="0" spc="0" strike="noStrike" sz="4000" u="none">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1" baseline="0" cap="all" i="0" spc="0" strike="noStrike" sz="4000" u="none">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1" baseline="0" cap="all" i="0" spc="0" strike="noStrike" sz="4000" u="none">
          <a:ln>
            <a:noFill/>
          </a:ln>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400"/>
        </a:spcBef>
        <a:spcAft>
          <a:spcPts val="0"/>
        </a:spcAft>
        <a:buClrTx/>
        <a:buSzTx/>
        <a:buFontTx/>
        <a:buNone/>
        <a:tabLst/>
        <a:defRPr b="0" baseline="0" cap="none" i="0" spc="0" strike="noStrike" sz="2000" u="none">
          <a:ln>
            <a:noFill/>
          </a:ln>
          <a:solidFill>
            <a:srgbClr val="888888"/>
          </a:solidFill>
          <a:uFillTx/>
          <a:latin typeface="Arial"/>
          <a:ea typeface="Arial"/>
          <a:cs typeface="Arial"/>
          <a:sym typeface="Arial"/>
        </a:defRPr>
      </a:lvl1pPr>
      <a:lvl2pPr marL="0" marR="0" indent="0" algn="l" defTabSz="914400" rtl="0" latinLnBrk="0">
        <a:lnSpc>
          <a:spcPct val="100000"/>
        </a:lnSpc>
        <a:spcBef>
          <a:spcPts val="400"/>
        </a:spcBef>
        <a:spcAft>
          <a:spcPts val="0"/>
        </a:spcAft>
        <a:buClrTx/>
        <a:buSzTx/>
        <a:buFontTx/>
        <a:buNone/>
        <a:tabLst/>
        <a:defRPr b="0" baseline="0" cap="none" i="0" spc="0" strike="noStrike" sz="2000" u="none">
          <a:ln>
            <a:noFill/>
          </a:ln>
          <a:solidFill>
            <a:srgbClr val="888888"/>
          </a:solidFill>
          <a:uFillTx/>
          <a:latin typeface="Arial"/>
          <a:ea typeface="Arial"/>
          <a:cs typeface="Arial"/>
          <a:sym typeface="Arial"/>
        </a:defRPr>
      </a:lvl2pPr>
      <a:lvl3pPr marL="0" marR="0" indent="0" algn="l" defTabSz="914400" rtl="0" latinLnBrk="0">
        <a:lnSpc>
          <a:spcPct val="100000"/>
        </a:lnSpc>
        <a:spcBef>
          <a:spcPts val="400"/>
        </a:spcBef>
        <a:spcAft>
          <a:spcPts val="0"/>
        </a:spcAft>
        <a:buClrTx/>
        <a:buSzTx/>
        <a:buFontTx/>
        <a:buNone/>
        <a:tabLst/>
        <a:defRPr b="0" baseline="0" cap="none" i="0" spc="0" strike="noStrike" sz="2000" u="none">
          <a:ln>
            <a:noFill/>
          </a:ln>
          <a:solidFill>
            <a:srgbClr val="888888"/>
          </a:solidFill>
          <a:uFillTx/>
          <a:latin typeface="Arial"/>
          <a:ea typeface="Arial"/>
          <a:cs typeface="Arial"/>
          <a:sym typeface="Arial"/>
        </a:defRPr>
      </a:lvl3pPr>
      <a:lvl4pPr marL="0" marR="0" indent="0" algn="l" defTabSz="914400" rtl="0" latinLnBrk="0">
        <a:lnSpc>
          <a:spcPct val="100000"/>
        </a:lnSpc>
        <a:spcBef>
          <a:spcPts val="400"/>
        </a:spcBef>
        <a:spcAft>
          <a:spcPts val="0"/>
        </a:spcAft>
        <a:buClrTx/>
        <a:buSzTx/>
        <a:buFontTx/>
        <a:buNone/>
        <a:tabLst/>
        <a:defRPr b="0" baseline="0" cap="none" i="0" spc="0" strike="noStrike" sz="2000" u="none">
          <a:ln>
            <a:noFill/>
          </a:ln>
          <a:solidFill>
            <a:srgbClr val="888888"/>
          </a:solidFill>
          <a:uFillTx/>
          <a:latin typeface="Arial"/>
          <a:ea typeface="Arial"/>
          <a:cs typeface="Arial"/>
          <a:sym typeface="Arial"/>
        </a:defRPr>
      </a:lvl4pPr>
      <a:lvl5pPr marL="0" marR="0" indent="0" algn="l" defTabSz="914400" rtl="0" latinLnBrk="0">
        <a:lnSpc>
          <a:spcPct val="100000"/>
        </a:lnSpc>
        <a:spcBef>
          <a:spcPts val="400"/>
        </a:spcBef>
        <a:spcAft>
          <a:spcPts val="0"/>
        </a:spcAft>
        <a:buClrTx/>
        <a:buSzTx/>
        <a:buFontTx/>
        <a:buNone/>
        <a:tabLst/>
        <a:defRPr b="0" baseline="0" cap="none" i="0" spc="0" strike="noStrike" sz="2000" u="none">
          <a:ln>
            <a:noFill/>
          </a:ln>
          <a:solidFill>
            <a:srgbClr val="888888"/>
          </a:solidFill>
          <a:uFillTx/>
          <a:latin typeface="Arial"/>
          <a:ea typeface="Arial"/>
          <a:cs typeface="Arial"/>
          <a:sym typeface="Arial"/>
        </a:defRPr>
      </a:lvl5pPr>
      <a:lvl6pPr marL="2514599" marR="0" indent="-228599" algn="l" defTabSz="914400" rtl="0" latinLnBrk="0">
        <a:lnSpc>
          <a:spcPct val="100000"/>
        </a:lnSpc>
        <a:spcBef>
          <a:spcPts val="400"/>
        </a:spcBef>
        <a:spcAft>
          <a:spcPts val="0"/>
        </a:spcAft>
        <a:buClrTx/>
        <a:buSzPct val="100000"/>
        <a:buFontTx/>
        <a:buChar char="•"/>
        <a:tabLst/>
        <a:defRPr b="0" baseline="0" cap="none" i="0" spc="0" strike="noStrike" sz="2000" u="none">
          <a:ln>
            <a:noFill/>
          </a:ln>
          <a:solidFill>
            <a:srgbClr val="888888"/>
          </a:solidFill>
          <a:uFillTx/>
          <a:latin typeface="Arial"/>
          <a:ea typeface="Arial"/>
          <a:cs typeface="Arial"/>
          <a:sym typeface="Arial"/>
        </a:defRPr>
      </a:lvl6pPr>
      <a:lvl7pPr marL="2971799" marR="0" indent="-228599" algn="l" defTabSz="914400" rtl="0" latinLnBrk="0">
        <a:lnSpc>
          <a:spcPct val="100000"/>
        </a:lnSpc>
        <a:spcBef>
          <a:spcPts val="400"/>
        </a:spcBef>
        <a:spcAft>
          <a:spcPts val="0"/>
        </a:spcAft>
        <a:buClrTx/>
        <a:buSzPct val="100000"/>
        <a:buFontTx/>
        <a:buChar char="•"/>
        <a:tabLst/>
        <a:defRPr b="0" baseline="0" cap="none" i="0" spc="0" strike="noStrike" sz="2000" u="none">
          <a:ln>
            <a:noFill/>
          </a:ln>
          <a:solidFill>
            <a:srgbClr val="888888"/>
          </a:solidFill>
          <a:uFillTx/>
          <a:latin typeface="Arial"/>
          <a:ea typeface="Arial"/>
          <a:cs typeface="Arial"/>
          <a:sym typeface="Arial"/>
        </a:defRPr>
      </a:lvl7pPr>
      <a:lvl8pPr marL="3429000" marR="0" indent="-228599" algn="l" defTabSz="914400" rtl="0" latinLnBrk="0">
        <a:lnSpc>
          <a:spcPct val="100000"/>
        </a:lnSpc>
        <a:spcBef>
          <a:spcPts val="400"/>
        </a:spcBef>
        <a:spcAft>
          <a:spcPts val="0"/>
        </a:spcAft>
        <a:buClrTx/>
        <a:buSzPct val="100000"/>
        <a:buFontTx/>
        <a:buChar char="•"/>
        <a:tabLst/>
        <a:defRPr b="0" baseline="0" cap="none" i="0" spc="0" strike="noStrike" sz="2000" u="none">
          <a:ln>
            <a:noFill/>
          </a:ln>
          <a:solidFill>
            <a:srgbClr val="888888"/>
          </a:solidFill>
          <a:uFillTx/>
          <a:latin typeface="Arial"/>
          <a:ea typeface="Arial"/>
          <a:cs typeface="Arial"/>
          <a:sym typeface="Arial"/>
        </a:defRPr>
      </a:lvl8pPr>
      <a:lvl9pPr marL="3886200" marR="0" indent="-228600" algn="l" defTabSz="914400" rtl="0" latinLnBrk="0">
        <a:lnSpc>
          <a:spcPct val="100000"/>
        </a:lnSpc>
        <a:spcBef>
          <a:spcPts val="400"/>
        </a:spcBef>
        <a:spcAft>
          <a:spcPts val="0"/>
        </a:spcAft>
        <a:buClrTx/>
        <a:buSzPct val="100000"/>
        <a:buFontTx/>
        <a:buChar char="•"/>
        <a:tabLst/>
        <a:defRPr b="0" baseline="0" cap="none" i="0" spc="0" strike="noStrike" sz="2000" u="none">
          <a:ln>
            <a:noFill/>
          </a:ln>
          <a:solidFill>
            <a:srgbClr val="888888"/>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image" Target="../media/image6.png"/><Relationship Id="rId5"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jpe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jpe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9.png"/><Relationship Id="rId8" Type="http://schemas.openxmlformats.org/officeDocument/2006/relationships/image" Target="../media/image18.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jpeg"/><Relationship Id="rId4" Type="http://schemas.openxmlformats.org/officeDocument/2006/relationships/image" Target="../media/image6.png"/><Relationship Id="rId5"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jpe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jpe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5.png"/><Relationship Id="rId9" Type="http://schemas.openxmlformats.org/officeDocument/2006/relationships/image" Target="../media/image3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jpeg"/><Relationship Id="rId4" Type="http://schemas.openxmlformats.org/officeDocument/2006/relationships/image" Target="../media/image29.png"/><Relationship Id="rId5" Type="http://schemas.openxmlformats.org/officeDocument/2006/relationships/image" Target="../media/image3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jpe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jpe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33.png"/><Relationship Id="rId8" Type="http://schemas.openxmlformats.org/officeDocument/2006/relationships/image" Target="../media/image36.png"/><Relationship Id="rId9" Type="http://schemas.openxmlformats.org/officeDocument/2006/relationships/image" Target="../media/image38.png"/><Relationship Id="rId10" Type="http://schemas.openxmlformats.org/officeDocument/2006/relationships/image" Target="../media/image3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jpe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jpeg"/><Relationship Id="rId4" Type="http://schemas.openxmlformats.org/officeDocument/2006/relationships/image" Target="../media/image39.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7.png"/><Relationship Id="rId8" Type="http://schemas.openxmlformats.org/officeDocument/2006/relationships/image" Target="../media/image4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jpe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4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jpeg"/><Relationship Id="rId4"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jpe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jpe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jpe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jpeg"/><Relationship Id="rId4" Type="http://schemas.openxmlformats.org/officeDocument/2006/relationships/image" Target="../media/image41.png"/><Relationship Id="rId5" Type="http://schemas.openxmlformats.org/officeDocument/2006/relationships/image" Target="../media/image55.png"/><Relationship Id="rId6" Type="http://schemas.openxmlformats.org/officeDocument/2006/relationships/image" Target="../media/image42.png"/><Relationship Id="rId7" Type="http://schemas.openxmlformats.org/officeDocument/2006/relationships/image" Target="../media/image56.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35.png"/><Relationship Id="rId11" Type="http://schemas.openxmlformats.org/officeDocument/2006/relationships/image" Target="../media/image43.png"/><Relationship Id="rId12" Type="http://schemas.openxmlformats.org/officeDocument/2006/relationships/image" Target="../media/image5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5.png"/><Relationship Id="rId5" Type="http://schemas.openxmlformats.org/officeDocument/2006/relationships/image" Target="../media/image6.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 Id="rId3" Type="http://schemas.openxmlformats.org/officeDocument/2006/relationships/image" Target="../media/image2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 Id="rId3" Type="http://schemas.openxmlformats.org/officeDocument/2006/relationships/image" Target="../media/image5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jpe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7.png"/><Relationship Id="rId8" Type="http://schemas.openxmlformats.org/officeDocument/2006/relationships/image" Target="../media/image4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jpeg"/><Relationship Id="rId4" Type="http://schemas.openxmlformats.org/officeDocument/2006/relationships/image" Target="../media/image37.png"/><Relationship Id="rId5" Type="http://schemas.openxmlformats.org/officeDocument/2006/relationships/image" Target="../media/image5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jpeg"/><Relationship Id="rId4" Type="http://schemas.openxmlformats.org/officeDocument/2006/relationships/image" Target="../media/image60.png"/><Relationship Id="rId5" Type="http://schemas.openxmlformats.org/officeDocument/2006/relationships/image" Target="../media/image6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jpeg"/><Relationship Id="rId4" Type="http://schemas.openxmlformats.org/officeDocument/2006/relationships/image" Target="../media/image24.png"/><Relationship Id="rId5" Type="http://schemas.openxmlformats.org/officeDocument/2006/relationships/image" Target="../media/image6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5.png"/><Relationship Id="rId5"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jpe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30.png"/><Relationship Id="rId9" Type="http://schemas.openxmlformats.org/officeDocument/2006/relationships/image" Target="../media/image66.png"/><Relationship Id="rId10" Type="http://schemas.openxmlformats.org/officeDocument/2006/relationships/image" Target="../media/image60.png"/><Relationship Id="rId11" Type="http://schemas.openxmlformats.org/officeDocument/2006/relationships/image" Target="../media/image6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jpe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2.png"/><Relationship Id="rId9" Type="http://schemas.openxmlformats.org/officeDocument/2006/relationships/image" Target="../media/image60.png"/><Relationship Id="rId10" Type="http://schemas.openxmlformats.org/officeDocument/2006/relationships/image" Target="../media/image67.png"/><Relationship Id="rId11" Type="http://schemas.openxmlformats.org/officeDocument/2006/relationships/image" Target="../media/image3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jpe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2.png"/><Relationship Id="rId9" Type="http://schemas.openxmlformats.org/officeDocument/2006/relationships/image" Target="../media/image60.png"/><Relationship Id="rId10" Type="http://schemas.openxmlformats.org/officeDocument/2006/relationships/image" Target="../media/image68.png"/><Relationship Id="rId11" Type="http://schemas.openxmlformats.org/officeDocument/2006/relationships/image" Target="../media/image6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jpe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6.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30.png"/><Relationship Id="rId14" Type="http://schemas.openxmlformats.org/officeDocument/2006/relationships/image" Target="../media/image68.png"/><Relationship Id="rId15" Type="http://schemas.openxmlformats.org/officeDocument/2006/relationships/image" Target="../media/image6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jpe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6.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6" Type="http://schemas.openxmlformats.org/officeDocument/2006/relationships/image" Target="../media/image77.png"/><Relationship Id="rId17" Type="http://schemas.openxmlformats.org/officeDocument/2006/relationships/image" Target="../media/image78.png"/><Relationship Id="rId18" Type="http://schemas.openxmlformats.org/officeDocument/2006/relationships/image" Target="../media/image79.png"/><Relationship Id="rId19" Type="http://schemas.openxmlformats.org/officeDocument/2006/relationships/image" Target="../media/image80.png"/><Relationship Id="rId20" Type="http://schemas.openxmlformats.org/officeDocument/2006/relationships/image" Target="../media/image81.png"/><Relationship Id="rId21" Type="http://schemas.openxmlformats.org/officeDocument/2006/relationships/image" Target="../media/image82.png"/><Relationship Id="rId22" Type="http://schemas.openxmlformats.org/officeDocument/2006/relationships/image" Target="../media/image83.png"/><Relationship Id="rId23" Type="http://schemas.openxmlformats.org/officeDocument/2006/relationships/image" Target="../media/image8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jpe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68.png"/><Relationship Id="rId7" Type="http://schemas.openxmlformats.org/officeDocument/2006/relationships/image" Target="../media/image6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jpeg"/><Relationship Id="rId4" Type="http://schemas.openxmlformats.org/officeDocument/2006/relationships/image" Target="../media/image1.gif"/><Relationship Id="rId5" Type="http://schemas.openxmlformats.org/officeDocument/2006/relationships/image" Target="../media/image2.gif"/><Relationship Id="rId6" Type="http://schemas.openxmlformats.org/officeDocument/2006/relationships/image" Target="../media/image3.gif"/><Relationship Id="rId7" Type="http://schemas.openxmlformats.org/officeDocument/2006/relationships/image" Target="../media/image8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jpeg"/><Relationship Id="rId4" Type="http://schemas.openxmlformats.org/officeDocument/2006/relationships/image" Target="../media/image87.png"/><Relationship Id="rId5" Type="http://schemas.openxmlformats.org/officeDocument/2006/relationships/hyperlink" Target="https://twitter.com/goodfellow_ian"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8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jpeg"/><Relationship Id="rId4" Type="http://schemas.openxmlformats.org/officeDocument/2006/relationships/image" Target="../media/image8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jpe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jpeg"/><Relationship Id="rId4" Type="http://schemas.openxmlformats.org/officeDocument/2006/relationships/image" Target="../media/image2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jpeg"/><Relationship Id="rId4" Type="http://schemas.openxmlformats.org/officeDocument/2006/relationships/image" Target="../media/image37.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jpeg"/><Relationship Id="rId4" Type="http://schemas.openxmlformats.org/officeDocument/2006/relationships/image" Target="../media/image5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jpeg"/><Relationship Id="rId4" Type="http://schemas.openxmlformats.org/officeDocument/2006/relationships/image" Target="../media/image98.png"/><Relationship Id="rId5" Type="http://schemas.openxmlformats.org/officeDocument/2006/relationships/image" Target="../media/image3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jpeg"/><Relationship Id="rId4" Type="http://schemas.openxmlformats.org/officeDocument/2006/relationships/image" Target="../media/image98.png"/><Relationship Id="rId5" Type="http://schemas.openxmlformats.org/officeDocument/2006/relationships/image" Target="../media/image3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jpeg"/><Relationship Id="rId4" Type="http://schemas.openxmlformats.org/officeDocument/2006/relationships/video" Target="../media/media1.mov"/><Relationship Id="rId5" Type="http://schemas.microsoft.com/office/2007/relationships/media" Target="../media/media1.mov"/><Relationship Id="rId6" Type="http://schemas.openxmlformats.org/officeDocument/2006/relationships/image" Target="../media/image99.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jpeg"/><Relationship Id="rId4" Type="http://schemas.openxmlformats.org/officeDocument/2006/relationships/video" Target="../media/media2.mov"/><Relationship Id="rId5" Type="http://schemas.microsoft.com/office/2007/relationships/media" Target="../media/media2.mov"/><Relationship Id="rId6" Type="http://schemas.openxmlformats.org/officeDocument/2006/relationships/image" Target="../media/image100.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jpeg"/><Relationship Id="rId4" Type="http://schemas.openxmlformats.org/officeDocument/2006/relationships/hyperlink" Target="http://www.cs.cmu.edu/~tom/mlbook.html" TargetMode="External"/><Relationship Id="rId5" Type="http://schemas.openxmlformats.org/officeDocument/2006/relationships/hyperlink" Target="http://www.cs.waikato.ac.nz/ml/weka/book.html" TargetMode="External"/><Relationship Id="rId6" Type="http://schemas.openxmlformats.org/officeDocument/2006/relationships/hyperlink" Target="http://aima.cs.berkeley.edu" TargetMode="External"/><Relationship Id="rId7" Type="http://schemas.openxmlformats.org/officeDocument/2006/relationships/hyperlink" Target="http://www.mathworks.co.uk/help/stats/index.html#btq_uq5" TargetMode="External"/><Relationship Id="rId8" Type="http://schemas.openxmlformats.org/officeDocument/2006/relationships/hyperlink" Target="http://scikit-learn.org/stable/" TargetMode="External"/><Relationship Id="rId9" Type="http://schemas.openxmlformats.org/officeDocument/2006/relationships/hyperlink" Target="http://www.cs.waikato.ac.nz/ml/weka/" TargetMode="External"/><Relationship Id="rId10" Type="http://schemas.openxmlformats.org/officeDocument/2006/relationships/hyperlink" Target="http://moa.cms.waikato.ac.nz" TargetMode="External"/><Relationship Id="rId11" Type="http://schemas.openxmlformats.org/officeDocument/2006/relationships/hyperlink" Target="http://orange.biolab.si" TargetMode="External"/><Relationship Id="rId12" Type="http://schemas.openxmlformats.org/officeDocument/2006/relationships/hyperlink" Target="http://www.r-bloggers.com/in-depth-introduction-to-machine-learning-in-15-hours-of-expert-videos/"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jpe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jpeg"/><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6.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fog-1209205_1920.jpg" descr="fog-1209205_1920.jpg"/>
          <p:cNvPicPr>
            <a:picLocks noChangeAspect="1"/>
          </p:cNvPicPr>
          <p:nvPr/>
        </p:nvPicPr>
        <p:blipFill>
          <a:blip r:embed="rId2">
            <a:extLst/>
          </a:blip>
          <a:srcRect l="0" t="0" r="34272" b="24821"/>
          <a:stretch>
            <a:fillRect/>
          </a:stretch>
        </p:blipFill>
        <p:spPr>
          <a:xfrm>
            <a:off x="-1" y="-32743"/>
            <a:ext cx="9144001" cy="6923486"/>
          </a:xfrm>
          <a:prstGeom prst="rect">
            <a:avLst/>
          </a:prstGeom>
          <a:ln w="12700">
            <a:miter lim="400000"/>
          </a:ln>
        </p:spPr>
      </p:pic>
      <p:sp>
        <p:nvSpPr>
          <p:cNvPr id="154" name="Rectangle 6"/>
          <p:cNvSpPr txBox="1"/>
          <p:nvPr/>
        </p:nvSpPr>
        <p:spPr>
          <a:xfrm>
            <a:off x="303807" y="1508924"/>
            <a:ext cx="8536386" cy="498490"/>
          </a:xfrm>
          <a:prstGeom prst="rect">
            <a:avLst/>
          </a:prstGeom>
          <a:ln w="12700">
            <a:miter lim="400000"/>
          </a:ln>
          <a:effectLst>
            <a:outerShdw sx="100000" sy="100000" kx="0" ky="0" algn="b" rotWithShape="0" blurRad="76200" dist="23000" dir="5400000">
              <a:srgbClr val="000000"/>
            </a:outerShdw>
          </a:effectLst>
          <a:extLst>
            <a:ext uri="{C572A759-6A51-4108-AA02-DFA0A04FC94B}">
              <ma14:wrappingTextBoxFlag xmlns:ma14="http://schemas.microsoft.com/office/mac/drawingml/2011/main" val="1"/>
            </a:ext>
          </a:extLst>
        </p:spPr>
        <p:txBody>
          <a:bodyPr lIns="45718" tIns="45718" rIns="45718" bIns="45718">
            <a:spAutoFit/>
          </a:bodyPr>
          <a:lstStyle>
            <a:lvl1pPr>
              <a:defRPr b="1" sz="2900">
                <a:solidFill>
                  <a:srgbClr val="FFFFFF"/>
                </a:solidFill>
                <a:latin typeface="Arial"/>
                <a:ea typeface="Arial"/>
                <a:cs typeface="Arial"/>
                <a:sym typeface="Arial"/>
              </a:defRPr>
            </a:lvl1pPr>
          </a:lstStyle>
          <a:p>
            <a:pPr/>
            <a:r>
              <a:t>RTML: Machine Learning</a:t>
            </a:r>
          </a:p>
        </p:txBody>
      </p:sp>
      <p:sp>
        <p:nvSpPr>
          <p:cNvPr id="155" name="Rectangle 7"/>
          <p:cNvSpPr txBox="1"/>
          <p:nvPr/>
        </p:nvSpPr>
        <p:spPr>
          <a:xfrm>
            <a:off x="372532" y="4990041"/>
            <a:ext cx="6821491" cy="861793"/>
          </a:xfrm>
          <a:prstGeom prst="rect">
            <a:avLst/>
          </a:prstGeom>
          <a:ln w="12700">
            <a:miter lim="400000"/>
          </a:ln>
          <a:effectLst>
            <a:outerShdw sx="100000" sy="100000" kx="0" ky="0" algn="b" rotWithShape="0" blurRad="152400" dist="23000" dir="5400000">
              <a:srgbClr val="000000"/>
            </a:outerShdw>
          </a:effectLst>
          <a:extLst>
            <a:ext uri="{C572A759-6A51-4108-AA02-DFA0A04FC94B}">
              <ma14:wrappingTextBoxFlag xmlns:ma14="http://schemas.microsoft.com/office/mac/drawingml/2011/main" val="1"/>
            </a:ext>
          </a:extLst>
        </p:spPr>
        <p:txBody>
          <a:bodyPr lIns="45718" tIns="45718" rIns="45718" bIns="45718">
            <a:spAutoFit/>
          </a:bodyPr>
          <a:lstStyle/>
          <a:p>
            <a:pPr>
              <a:lnSpc>
                <a:spcPct val="120000"/>
              </a:lnSpc>
              <a:defRPr b="1" sz="2400">
                <a:solidFill>
                  <a:srgbClr val="FFFFFF"/>
                </a:solidFill>
                <a:latin typeface="Arial"/>
                <a:ea typeface="Arial"/>
                <a:cs typeface="Arial"/>
                <a:sym typeface="Arial"/>
              </a:defRPr>
            </a:pPr>
            <a:r>
              <a:t>Rob Lyon</a:t>
            </a:r>
          </a:p>
          <a:p>
            <a:pPr>
              <a:lnSpc>
                <a:spcPct val="120000"/>
              </a:lnSpc>
              <a:defRPr b="1" sz="2400">
                <a:solidFill>
                  <a:srgbClr val="FFFFFF"/>
                </a:solidFill>
                <a:latin typeface="Arial"/>
                <a:ea typeface="Arial"/>
                <a:cs typeface="Arial"/>
                <a:sym typeface="Arial"/>
              </a:defRPr>
            </a:pPr>
            <a:r>
              <a:t>University of Manchester (SKA Group)</a:t>
            </a:r>
          </a:p>
        </p:txBody>
      </p:sp>
      <p:sp>
        <p:nvSpPr>
          <p:cNvPr id="156" name="Straight Connector 9"/>
          <p:cNvSpPr/>
          <p:nvPr/>
        </p:nvSpPr>
        <p:spPr>
          <a:xfrm>
            <a:off x="418967" y="2489075"/>
            <a:ext cx="6842921" cy="1"/>
          </a:xfrm>
          <a:prstGeom prst="line">
            <a:avLst/>
          </a:prstGeom>
          <a:ln w="38100">
            <a:solidFill>
              <a:srgbClr val="FFFFFF"/>
            </a:solidFill>
            <a:prstDash val="dot"/>
          </a:ln>
          <a:effectLst>
            <a:outerShdw sx="100000" sy="100000" kx="0" ky="0" algn="b" rotWithShape="0" blurRad="152400" dist="20000" dir="5400000">
              <a:srgbClr val="000000"/>
            </a:outerShdw>
          </a:effectLst>
        </p:spPr>
        <p:txBody>
          <a:bodyPr lIns="45718" tIns="45718" rIns="45718" bIns="45718"/>
          <a:lstStyle/>
          <a:p>
            <a:pPr/>
          </a:p>
        </p:txBody>
      </p:sp>
      <p:pic>
        <p:nvPicPr>
          <p:cNvPr id="157" name="Picture 4" descr="Picture 4"/>
          <p:cNvPicPr>
            <a:picLocks noChangeAspect="1"/>
          </p:cNvPicPr>
          <p:nvPr/>
        </p:nvPicPr>
        <p:blipFill>
          <a:blip r:embed="rId3">
            <a:extLst/>
          </a:blip>
          <a:stretch>
            <a:fillRect/>
          </a:stretch>
        </p:blipFill>
        <p:spPr>
          <a:xfrm>
            <a:off x="539550" y="548679"/>
            <a:ext cx="1655068" cy="701041"/>
          </a:xfrm>
          <a:prstGeom prst="rect">
            <a:avLst/>
          </a:prstGeom>
          <a:ln w="12700">
            <a:miter lim="400000"/>
          </a:ln>
        </p:spPr>
      </p:pic>
      <p:sp>
        <p:nvSpPr>
          <p:cNvPr id="158" name="@scienceguyrob"/>
          <p:cNvSpPr txBox="1"/>
          <p:nvPr/>
        </p:nvSpPr>
        <p:spPr>
          <a:xfrm>
            <a:off x="838621" y="6090051"/>
            <a:ext cx="2552660" cy="437067"/>
          </a:xfrm>
          <a:prstGeom prst="rect">
            <a:avLst/>
          </a:prstGeom>
          <a:ln w="12700">
            <a:miter lim="400000"/>
          </a:ln>
          <a:effectLst>
            <a:outerShdw sx="100000" sy="100000" kx="0" ky="0" algn="b" rotWithShape="0" blurRad="152400" dist="23000" dir="5400000">
              <a:srgbClr val="000000"/>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FFFFFF"/>
                </a:solidFill>
                <a:latin typeface="Arial"/>
                <a:ea typeface="Arial"/>
                <a:cs typeface="Arial"/>
                <a:sym typeface="Arial"/>
              </a:defRPr>
            </a:lvl1pPr>
          </a:lstStyle>
          <a:p>
            <a:pPr/>
            <a:r>
              <a:t>@scienceguyrob</a:t>
            </a:r>
          </a:p>
        </p:txBody>
      </p:sp>
      <p:pic>
        <p:nvPicPr>
          <p:cNvPr id="159" name="Twitter_Logo_Blue.pdf" descr="Twitter_Logo_Blue.pdf"/>
          <p:cNvPicPr>
            <a:picLocks noChangeAspect="1"/>
          </p:cNvPicPr>
          <p:nvPr/>
        </p:nvPicPr>
        <p:blipFill>
          <a:blip r:embed="rId4">
            <a:extLst/>
          </a:blip>
          <a:stretch>
            <a:fillRect/>
          </a:stretch>
        </p:blipFill>
        <p:spPr>
          <a:xfrm>
            <a:off x="315613" y="6009649"/>
            <a:ext cx="620547" cy="620546"/>
          </a:xfrm>
          <a:prstGeom prst="rect">
            <a:avLst/>
          </a:prstGeom>
          <a:ln w="12700">
            <a:miter lim="400000"/>
          </a:ln>
        </p:spPr>
      </p:pic>
      <p:sp>
        <p:nvSpPr>
          <p:cNvPr id="160" name="robert.lyon@manchester.ac.uk"/>
          <p:cNvSpPr txBox="1"/>
          <p:nvPr/>
        </p:nvSpPr>
        <p:spPr>
          <a:xfrm>
            <a:off x="4454669" y="6090051"/>
            <a:ext cx="4551570" cy="437067"/>
          </a:xfrm>
          <a:prstGeom prst="rect">
            <a:avLst/>
          </a:prstGeom>
          <a:ln w="12700">
            <a:miter lim="400000"/>
          </a:ln>
          <a:effectLst>
            <a:outerShdw sx="100000" sy="100000" kx="0" ky="0" algn="b" rotWithShape="0" blurRad="38100" dist="23000" dir="5400000">
              <a:srgbClr val="000000"/>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FFFFFF"/>
                </a:solidFill>
                <a:latin typeface="Arial"/>
                <a:ea typeface="Arial"/>
                <a:cs typeface="Arial"/>
                <a:sym typeface="Arial"/>
              </a:defRPr>
            </a:lvl1pPr>
          </a:lstStyle>
          <a:p>
            <a:pPr/>
            <a:r>
              <a:t>robert.lyon@manchester.ac.uk</a:t>
            </a:r>
          </a:p>
        </p:txBody>
      </p:sp>
      <p:sp>
        <p:nvSpPr>
          <p:cNvPr id="161" name="Mail"/>
          <p:cNvSpPr/>
          <p:nvPr/>
        </p:nvSpPr>
        <p:spPr>
          <a:xfrm>
            <a:off x="4029547" y="6228317"/>
            <a:ext cx="384702" cy="240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0" y="0"/>
                </a:moveTo>
                <a:lnTo>
                  <a:pt x="10802" y="12210"/>
                </a:lnTo>
                <a:lnTo>
                  <a:pt x="21028" y="0"/>
                </a:lnTo>
                <a:lnTo>
                  <a:pt x="850" y="0"/>
                </a:lnTo>
                <a:close/>
                <a:moveTo>
                  <a:pt x="2" y="148"/>
                </a:moveTo>
                <a:cubicBezTo>
                  <a:pt x="0" y="159"/>
                  <a:pt x="0" y="171"/>
                  <a:pt x="0" y="182"/>
                </a:cubicBezTo>
                <a:lnTo>
                  <a:pt x="0" y="21418"/>
                </a:lnTo>
                <a:cubicBezTo>
                  <a:pt x="0" y="21518"/>
                  <a:pt x="51" y="21600"/>
                  <a:pt x="114" y="21600"/>
                </a:cubicBezTo>
                <a:lnTo>
                  <a:pt x="21486" y="21600"/>
                </a:lnTo>
                <a:cubicBezTo>
                  <a:pt x="21549" y="21600"/>
                  <a:pt x="21600" y="21518"/>
                  <a:pt x="21600" y="21418"/>
                </a:cubicBezTo>
                <a:lnTo>
                  <a:pt x="21600" y="493"/>
                </a:lnTo>
                <a:lnTo>
                  <a:pt x="10976" y="13179"/>
                </a:lnTo>
                <a:cubicBezTo>
                  <a:pt x="10924" y="13241"/>
                  <a:pt x="10862" y="13273"/>
                  <a:pt x="10800" y="13273"/>
                </a:cubicBezTo>
                <a:cubicBezTo>
                  <a:pt x="10737" y="13273"/>
                  <a:pt x="10673" y="13241"/>
                  <a:pt x="10620" y="13176"/>
                </a:cubicBezTo>
                <a:lnTo>
                  <a:pt x="2" y="148"/>
                </a:lnTo>
                <a:close/>
              </a:path>
            </a:pathLst>
          </a:cu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effectLst>
                  <a:outerShdw sx="100000" sy="100000" kx="0" ky="0" algn="b" rotWithShape="0" blurRad="50800" dist="38100" dir="5400000">
                    <a:srgbClr val="000000">
                      <a:alpha val="40000"/>
                    </a:srgbClr>
                  </a:outerShdw>
                </a:effectLst>
                <a:latin typeface="+mj-lt"/>
                <a:ea typeface="+mj-ea"/>
                <a:cs typeface="+mj-cs"/>
                <a:sym typeface="Calibri"/>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351" name="Title 1"/>
          <p:cNvSpPr txBox="1"/>
          <p:nvPr>
            <p:ph type="title"/>
          </p:nvPr>
        </p:nvSpPr>
        <p:spPr>
          <a:xfrm>
            <a:off x="405879" y="1268758"/>
            <a:ext cx="8809478"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Automated Decision Making: Terminology</a:t>
            </a:r>
          </a:p>
        </p:txBody>
      </p:sp>
      <p:pic>
        <p:nvPicPr>
          <p:cNvPr id="352" name="Expereince_Advanced.png" descr="Expereince_Advanced.png"/>
          <p:cNvPicPr>
            <a:picLocks noChangeAspect="1"/>
          </p:cNvPicPr>
          <p:nvPr/>
        </p:nvPicPr>
        <p:blipFill>
          <a:blip r:embed="rId4">
            <a:extLst/>
          </a:blip>
          <a:stretch>
            <a:fillRect/>
          </a:stretch>
        </p:blipFill>
        <p:spPr>
          <a:xfrm>
            <a:off x="876465" y="5827252"/>
            <a:ext cx="7391070" cy="525768"/>
          </a:xfrm>
          <a:prstGeom prst="rect">
            <a:avLst/>
          </a:prstGeom>
          <a:ln w="12700">
            <a:miter lim="400000"/>
          </a:ln>
        </p:spPr>
      </p:pic>
      <p:pic>
        <p:nvPicPr>
          <p:cNvPr id="353" name="Artificial Brain.png" descr="Artificial Brain.png"/>
          <p:cNvPicPr>
            <a:picLocks noChangeAspect="1"/>
          </p:cNvPicPr>
          <p:nvPr/>
        </p:nvPicPr>
        <p:blipFill>
          <a:blip r:embed="rId5">
            <a:extLst/>
          </a:blip>
          <a:stretch>
            <a:fillRect/>
          </a:stretch>
        </p:blipFill>
        <p:spPr>
          <a:xfrm>
            <a:off x="3740150" y="4382998"/>
            <a:ext cx="1663700" cy="1415012"/>
          </a:xfrm>
          <a:prstGeom prst="rect">
            <a:avLst/>
          </a:prstGeom>
          <a:ln w="12700">
            <a:miter lim="400000"/>
          </a:ln>
        </p:spPr>
      </p:pic>
      <p:sp>
        <p:nvSpPr>
          <p:cNvPr id="354" name="Title 1"/>
          <p:cNvSpPr txBox="1"/>
          <p:nvPr/>
        </p:nvSpPr>
        <p:spPr>
          <a:xfrm>
            <a:off x="664340" y="2200961"/>
            <a:ext cx="7815320" cy="215279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28600" indent="-228600">
              <a:buSzPct val="100000"/>
              <a:buChar char="•"/>
              <a:defRPr b="1" sz="2000">
                <a:solidFill>
                  <a:srgbClr val="FFFFFF"/>
                </a:solidFill>
                <a:latin typeface="Arial"/>
                <a:ea typeface="Arial"/>
                <a:cs typeface="Arial"/>
                <a:sym typeface="Arial"/>
              </a:defRPr>
            </a:pPr>
            <a:r>
              <a:t>Experience is known as training data.</a:t>
            </a:r>
          </a:p>
          <a:p>
            <a:pPr marL="228600" indent="-228600">
              <a:buSzPct val="100000"/>
              <a:buChar char="•"/>
              <a:defRPr b="1" sz="2000">
                <a:solidFill>
                  <a:srgbClr val="FFFFFF"/>
                </a:solidFill>
                <a:latin typeface="Arial"/>
                <a:ea typeface="Arial"/>
                <a:cs typeface="Arial"/>
                <a:sym typeface="Arial"/>
              </a:defRPr>
            </a:pPr>
            <a:r>
              <a:t>An algorithm is ‘taught’ using training data.</a:t>
            </a:r>
          </a:p>
          <a:p>
            <a:pPr marL="228600" indent="-228600">
              <a:buSzPct val="100000"/>
              <a:buChar char="•"/>
              <a:defRPr b="1" sz="2000">
                <a:solidFill>
                  <a:srgbClr val="FFFFFF"/>
                </a:solidFill>
                <a:latin typeface="Arial"/>
                <a:ea typeface="Arial"/>
                <a:cs typeface="Arial"/>
                <a:sym typeface="Arial"/>
              </a:defRPr>
            </a:pPr>
            <a:r>
              <a:t>Training data can be labelled or unlabelled.</a:t>
            </a:r>
          </a:p>
          <a:p>
            <a:pPr marL="228600" indent="-228600">
              <a:buSzPct val="100000"/>
              <a:buChar char="•"/>
              <a:defRPr b="1" sz="2000">
                <a:solidFill>
                  <a:srgbClr val="FFFFFF"/>
                </a:solidFill>
                <a:latin typeface="Arial"/>
                <a:ea typeface="Arial"/>
                <a:cs typeface="Arial"/>
                <a:sym typeface="Arial"/>
              </a:defRPr>
            </a:pPr>
            <a:r>
              <a:t>We evaluate performance on a disjoint dataset called test data - this data must be labelled (ground truth known).</a:t>
            </a:r>
          </a:p>
          <a:p>
            <a:pPr marL="228600" indent="-228600">
              <a:buSzPct val="100000"/>
              <a:buChar char="•"/>
              <a:defRPr b="1" sz="2000">
                <a:solidFill>
                  <a:srgbClr val="FFFFFF"/>
                </a:solidFill>
                <a:latin typeface="Arial"/>
                <a:ea typeface="Arial"/>
                <a:cs typeface="Arial"/>
                <a:sym typeface="Arial"/>
              </a:defRPr>
            </a:pPr>
            <a:r>
              <a:t>If classifying or categorising data, the ground truth is known as a ‘true class label’.</a:t>
            </a:r>
          </a:p>
        </p:txBody>
      </p:sp>
      <p:pic>
        <p:nvPicPr>
          <p:cNvPr id="355" name="Expereince_Advanced.png" descr="Expereince_Advanced.png"/>
          <p:cNvPicPr>
            <a:picLocks noChangeAspect="1"/>
          </p:cNvPicPr>
          <p:nvPr/>
        </p:nvPicPr>
        <p:blipFill>
          <a:blip r:embed="rId4">
            <a:extLst/>
          </a:blip>
          <a:srcRect l="6976" t="0" r="0" b="0"/>
          <a:stretch>
            <a:fillRect/>
          </a:stretch>
        </p:blipFill>
        <p:spPr>
          <a:xfrm>
            <a:off x="1372886" y="5827252"/>
            <a:ext cx="6875420" cy="525768"/>
          </a:xfrm>
          <a:prstGeom prst="rect">
            <a:avLst/>
          </a:prstGeom>
          <a:ln w="12700">
            <a:miter lim="400000"/>
          </a:ln>
        </p:spPr>
      </p:pic>
      <p:sp>
        <p:nvSpPr>
          <p:cNvPr id="356" name="Title 1"/>
          <p:cNvSpPr txBox="1"/>
          <p:nvPr/>
        </p:nvSpPr>
        <p:spPr>
          <a:xfrm>
            <a:off x="305744" y="5671706"/>
            <a:ext cx="1005516" cy="836861"/>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841247">
              <a:defRPr b="1" sz="1840">
                <a:solidFill>
                  <a:srgbClr val="FFFFFF"/>
                </a:solidFill>
                <a:latin typeface="Arial"/>
                <a:ea typeface="Arial"/>
                <a:cs typeface="Arial"/>
                <a:sym typeface="Arial"/>
              </a:defRPr>
            </a:pPr>
            <a:r>
              <a:t>Training</a:t>
            </a:r>
          </a:p>
          <a:p>
            <a:pPr algn="ctr" defTabSz="841247">
              <a:defRPr b="1" sz="1840">
                <a:solidFill>
                  <a:srgbClr val="FFFFFF"/>
                </a:solidFill>
                <a:latin typeface="Arial"/>
                <a:ea typeface="Arial"/>
                <a:cs typeface="Arial"/>
                <a:sym typeface="Arial"/>
              </a:defRPr>
            </a:pPr>
            <a:r>
              <a:t>Data</a:t>
            </a:r>
          </a:p>
        </p:txBody>
      </p:sp>
      <p:sp>
        <p:nvSpPr>
          <p:cNvPr id="357" name="Title 1"/>
          <p:cNvSpPr txBox="1"/>
          <p:nvPr/>
        </p:nvSpPr>
        <p:spPr>
          <a:xfrm>
            <a:off x="7969617" y="4838328"/>
            <a:ext cx="1005516" cy="836861"/>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defRPr b="1" sz="2000">
                <a:solidFill>
                  <a:srgbClr val="FFFFFF"/>
                </a:solidFill>
                <a:latin typeface="Arial"/>
                <a:ea typeface="Arial"/>
                <a:cs typeface="Arial"/>
                <a:sym typeface="Arial"/>
              </a:defRPr>
            </a:lvl1pPr>
          </a:lstStyle>
          <a:p>
            <a:pPr/>
            <a:r>
              <a:t>Labels</a:t>
            </a:r>
          </a:p>
        </p:txBody>
      </p:sp>
      <p:sp>
        <p:nvSpPr>
          <p:cNvPr id="358" name="Line"/>
          <p:cNvSpPr/>
          <p:nvPr/>
        </p:nvSpPr>
        <p:spPr>
          <a:xfrm rot="16200000">
            <a:off x="7391458" y="5240799"/>
            <a:ext cx="714980" cy="393947"/>
          </a:xfrm>
          <a:custGeom>
            <a:avLst/>
            <a:gdLst/>
            <a:ahLst/>
            <a:cxnLst>
              <a:cxn ang="0">
                <a:pos x="wd2" y="hd2"/>
              </a:cxn>
              <a:cxn ang="5400000">
                <a:pos x="wd2" y="hd2"/>
              </a:cxn>
              <a:cxn ang="10800000">
                <a:pos x="wd2" y="hd2"/>
              </a:cxn>
              <a:cxn ang="16200000">
                <a:pos x="wd2" y="hd2"/>
              </a:cxn>
            </a:cxnLst>
            <a:rect l="0" t="0" r="r" b="b"/>
            <a:pathLst>
              <a:path w="21600" h="20840" fill="norm" stroke="1" extrusionOk="0">
                <a:moveTo>
                  <a:pt x="0" y="780"/>
                </a:moveTo>
                <a:cubicBezTo>
                  <a:pt x="3968" y="-760"/>
                  <a:pt x="8114" y="-7"/>
                  <a:pt x="11817" y="2926"/>
                </a:cubicBezTo>
                <a:cubicBezTo>
                  <a:pt x="16278" y="6459"/>
                  <a:pt x="19784" y="12879"/>
                  <a:pt x="21600" y="20840"/>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0" presetID="1" grpId="2" fill="hold">
                                  <p:stCondLst>
                                    <p:cond delay="0"/>
                                  </p:stCondLst>
                                  <p:iterate type="el" backwards="0">
                                    <p:tmAbs val="0"/>
                                  </p:iterate>
                                  <p:childTnLst>
                                    <p:set>
                                      <p:cBhvr>
                                        <p:cTn id="12" fill="hold">
                                          <p:stCondLst>
                                            <p:cond delay="0"/>
                                          </p:stCondLst>
                                        </p:cTn>
                                        <p:tgtEl>
                                          <p:spTgt spid="352"/>
                                        </p:tgtEl>
                                        <p:attrNameLst>
                                          <p:attrName>style.visibility</p:attrName>
                                        </p:attrNameLst>
                                      </p:cBhvr>
                                      <p:to>
                                        <p:strVal val="hidden"/>
                                      </p:to>
                                    </p:set>
                                  </p:childTnLst>
                                </p:cTn>
                              </p:par>
                            </p:childTnLst>
                          </p:cTn>
                        </p:par>
                        <p:par>
                          <p:cTn id="13" fill="hold">
                            <p:stCondLst>
                              <p:cond delay="0"/>
                            </p:stCondLst>
                            <p:childTnLst>
                              <p:par>
                                <p:cTn id="14" presetClass="entr" nodeType="afterEffect" presetSubtype="0" presetID="1" grpId="3" fill="hold">
                                  <p:stCondLst>
                                    <p:cond delay="0"/>
                                  </p:stCondLst>
                                  <p:iterate type="el" backwards="0">
                                    <p:tmAbs val="0"/>
                                  </p:iterate>
                                  <p:childTnLst>
                                    <p:set>
                                      <p:cBhvr>
                                        <p:cTn id="15" fill="hold"/>
                                        <p:tgtEl>
                                          <p:spTgt spid="355"/>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4" fill="hold">
                                  <p:stCondLst>
                                    <p:cond delay="0"/>
                                  </p:stCondLst>
                                  <p:iterate type="el" backwards="0">
                                    <p:tmAbs val="0"/>
                                  </p:iterate>
                                  <p:childTnLst>
                                    <p:set>
                                      <p:cBhvr>
                                        <p:cTn id="18" fill="hold"/>
                                        <p:tgtEl>
                                          <p:spTgt spid="3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35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35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35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354">
                                            <p:txEl>
                                              <p:pRg st="4" end="4"/>
                                            </p:txEl>
                                          </p:spTgt>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5" fill="hold">
                                  <p:stCondLst>
                                    <p:cond delay="0"/>
                                  </p:stCondLst>
                                  <p:iterate type="el" backwards="0">
                                    <p:tmAbs val="0"/>
                                  </p:iterate>
                                  <p:childTnLst>
                                    <p:set>
                                      <p:cBhvr>
                                        <p:cTn id="37" fill="hold"/>
                                        <p:tgtEl>
                                          <p:spTgt spid="357"/>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6" fill="hold">
                                  <p:stCondLst>
                                    <p:cond delay="0"/>
                                  </p:stCondLst>
                                  <p:iterate type="el" backwards="0">
                                    <p:tmAbs val="0"/>
                                  </p:iterate>
                                  <p:childTnLst>
                                    <p:set>
                                      <p:cBhvr>
                                        <p:cTn id="40" fill="hold"/>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5" grpId="3"/>
      <p:bldP build="whole" bldLvl="1" animBg="1" rev="0" advAuto="0" spid="352" grpId="2"/>
      <p:bldP build="whole" bldLvl="1" animBg="1" rev="0" advAuto="0" spid="356" grpId="4"/>
      <p:bldP build="whole" bldLvl="1" animBg="1" rev="0" advAuto="0" spid="357" grpId="5"/>
      <p:bldP build="whole" bldLvl="1" animBg="1" rev="0" advAuto="0" spid="358" grpId="6"/>
      <p:bldP build="p" bldLvl="5" animBg="1" rev="0" advAuto="0" spid="354"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363" name="Title 1"/>
          <p:cNvSpPr txBox="1"/>
          <p:nvPr>
            <p:ph type="title"/>
          </p:nvPr>
        </p:nvSpPr>
        <p:spPr>
          <a:xfrm>
            <a:off x="405879" y="1268758"/>
            <a:ext cx="623648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Automated Decision Making</a:t>
            </a:r>
          </a:p>
        </p:txBody>
      </p:sp>
      <p:pic>
        <p:nvPicPr>
          <p:cNvPr id="364" name="Expereince_Advanced.png" descr="Expereince_Advanced.png"/>
          <p:cNvPicPr>
            <a:picLocks noChangeAspect="1"/>
          </p:cNvPicPr>
          <p:nvPr/>
        </p:nvPicPr>
        <p:blipFill>
          <a:blip r:embed="rId4">
            <a:extLst/>
          </a:blip>
          <a:stretch>
            <a:fillRect/>
          </a:stretch>
        </p:blipFill>
        <p:spPr>
          <a:xfrm>
            <a:off x="876465" y="5796147"/>
            <a:ext cx="7391070" cy="525768"/>
          </a:xfrm>
          <a:prstGeom prst="rect">
            <a:avLst/>
          </a:prstGeom>
          <a:ln w="12700">
            <a:miter lim="400000"/>
          </a:ln>
        </p:spPr>
      </p:pic>
      <p:pic>
        <p:nvPicPr>
          <p:cNvPr id="365" name="Features_Numerical.png" descr="Features_Numerical.png"/>
          <p:cNvPicPr>
            <a:picLocks noChangeAspect="1"/>
          </p:cNvPicPr>
          <p:nvPr/>
        </p:nvPicPr>
        <p:blipFill>
          <a:blip r:embed="rId5">
            <a:extLst/>
          </a:blip>
          <a:stretch>
            <a:fillRect/>
          </a:stretch>
        </p:blipFill>
        <p:spPr>
          <a:xfrm>
            <a:off x="855182" y="3263965"/>
            <a:ext cx="3395078" cy="616005"/>
          </a:xfrm>
          <a:prstGeom prst="rect">
            <a:avLst/>
          </a:prstGeom>
          <a:ln w="12700">
            <a:miter lim="400000"/>
          </a:ln>
        </p:spPr>
      </p:pic>
      <p:pic>
        <p:nvPicPr>
          <p:cNvPr id="366" name="Labels_Numerical.png" descr="Labels_Numerical.png"/>
          <p:cNvPicPr>
            <a:picLocks noChangeAspect="1"/>
          </p:cNvPicPr>
          <p:nvPr/>
        </p:nvPicPr>
        <p:blipFill>
          <a:blip r:embed="rId6">
            <a:extLst/>
          </a:blip>
          <a:stretch>
            <a:fillRect/>
          </a:stretch>
        </p:blipFill>
        <p:spPr>
          <a:xfrm>
            <a:off x="1031603" y="4785141"/>
            <a:ext cx="2649242" cy="444418"/>
          </a:xfrm>
          <a:prstGeom prst="rect">
            <a:avLst/>
          </a:prstGeom>
          <a:ln w="12700">
            <a:miter lim="400000"/>
          </a:ln>
        </p:spPr>
      </p:pic>
      <p:sp>
        <p:nvSpPr>
          <p:cNvPr id="367" name="Features"/>
          <p:cNvSpPr txBox="1"/>
          <p:nvPr/>
        </p:nvSpPr>
        <p:spPr>
          <a:xfrm>
            <a:off x="1971257" y="2815350"/>
            <a:ext cx="1162928" cy="37523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Features</a:t>
            </a:r>
          </a:p>
        </p:txBody>
      </p:sp>
      <p:sp>
        <p:nvSpPr>
          <p:cNvPr id="368" name="Labels ( Feedback )"/>
          <p:cNvSpPr txBox="1"/>
          <p:nvPr/>
        </p:nvSpPr>
        <p:spPr>
          <a:xfrm>
            <a:off x="1321995" y="4106681"/>
            <a:ext cx="2461452"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Labels ( Feedback )</a:t>
            </a:r>
          </a:p>
        </p:txBody>
      </p:sp>
      <p:grpSp>
        <p:nvGrpSpPr>
          <p:cNvPr id="371" name="Group"/>
          <p:cNvGrpSpPr/>
          <p:nvPr/>
        </p:nvGrpSpPr>
        <p:grpSpPr>
          <a:xfrm>
            <a:off x="3763818" y="4337624"/>
            <a:ext cx="4988222" cy="751549"/>
            <a:chOff x="0" y="0"/>
            <a:chExt cx="4988221" cy="751548"/>
          </a:xfrm>
        </p:grpSpPr>
        <p:sp>
          <p:nvSpPr>
            <p:cNvPr id="380" name="Connection Line"/>
            <p:cNvSpPr/>
            <p:nvPr/>
          </p:nvSpPr>
          <p:spPr>
            <a:xfrm>
              <a:off x="0" y="-1"/>
              <a:ext cx="2559147" cy="622321"/>
            </a:xfrm>
            <a:custGeom>
              <a:avLst/>
              <a:gdLst/>
              <a:ahLst/>
              <a:cxnLst>
                <a:cxn ang="0">
                  <a:pos x="wd2" y="hd2"/>
                </a:cxn>
                <a:cxn ang="5400000">
                  <a:pos x="wd2" y="hd2"/>
                </a:cxn>
                <a:cxn ang="10800000">
                  <a:pos x="wd2" y="hd2"/>
                </a:cxn>
                <a:cxn ang="16200000">
                  <a:pos x="wd2" y="hd2"/>
                </a:cxn>
              </a:cxnLst>
              <a:rect l="0" t="0" r="r" b="b"/>
              <a:pathLst>
                <a:path w="21600" h="16867" fill="norm" stroke="1" extrusionOk="0">
                  <a:moveTo>
                    <a:pt x="0" y="16867"/>
                  </a:moveTo>
                  <a:cubicBezTo>
                    <a:pt x="5633" y="-1151"/>
                    <a:pt x="12833" y="-4733"/>
                    <a:pt x="21600" y="6121"/>
                  </a:cubicBezTo>
                </a:path>
              </a:pathLst>
            </a:custGeom>
            <a:noFill/>
            <a:ln w="25400" cap="flat">
              <a:solidFill>
                <a:schemeClr val="accent1"/>
              </a:solidFill>
              <a:prstDash val="solid"/>
              <a:round/>
              <a:tailEnd type="triangle" w="med" len="med"/>
            </a:ln>
            <a:effectLst>
              <a:outerShdw sx="100000" sy="100000" kx="0" ky="0" algn="b" rotWithShape="0" blurRad="38100" dist="23000" dir="0">
                <a:srgbClr val="000000">
                  <a:alpha val="35000"/>
                </a:srgbClr>
              </a:outerShdw>
            </a:effectLst>
          </p:spPr>
          <p:txBody>
            <a:bodyPr/>
            <a:lstStyle/>
            <a:p>
              <a:pPr/>
            </a:p>
          </p:txBody>
        </p:sp>
        <p:sp>
          <p:nvSpPr>
            <p:cNvPr id="370" name="e.g. -1 = positive/disease …etc"/>
            <p:cNvSpPr txBox="1"/>
            <p:nvPr/>
          </p:nvSpPr>
          <p:spPr>
            <a:xfrm>
              <a:off x="1206540" y="376319"/>
              <a:ext cx="3781682" cy="37523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e.g. -1 = positive/disease …etc</a:t>
              </a:r>
            </a:p>
          </p:txBody>
        </p:sp>
      </p:grpSp>
      <p:sp>
        <p:nvSpPr>
          <p:cNvPr id="372" name="Most Automated methods are basic feature extractors (if at all)!!"/>
          <p:cNvSpPr txBox="1"/>
          <p:nvPr/>
        </p:nvSpPr>
        <p:spPr>
          <a:xfrm>
            <a:off x="664414" y="6376566"/>
            <a:ext cx="7815172"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Most Automated methods are basic feature extractors (if at all)!!</a:t>
            </a:r>
          </a:p>
        </p:txBody>
      </p:sp>
      <p:grpSp>
        <p:nvGrpSpPr>
          <p:cNvPr id="379" name="Group"/>
          <p:cNvGrpSpPr/>
          <p:nvPr/>
        </p:nvGrpSpPr>
        <p:grpSpPr>
          <a:xfrm>
            <a:off x="3763818" y="2528540"/>
            <a:ext cx="5309184" cy="1666494"/>
            <a:chOff x="0" y="0"/>
            <a:chExt cx="5309183" cy="1666493"/>
          </a:xfrm>
        </p:grpSpPr>
        <p:grpSp>
          <p:nvGrpSpPr>
            <p:cNvPr id="375" name="Group"/>
            <p:cNvGrpSpPr/>
            <p:nvPr/>
          </p:nvGrpSpPr>
          <p:grpSpPr>
            <a:xfrm>
              <a:off x="0" y="0"/>
              <a:ext cx="5309184" cy="1351595"/>
              <a:chOff x="0" y="0"/>
              <a:chExt cx="5309183" cy="1351594"/>
            </a:xfrm>
          </p:grpSpPr>
          <p:pic>
            <p:nvPicPr>
              <p:cNvPr id="373" name="Picture 30" descr="Picture 30"/>
              <p:cNvPicPr>
                <a:picLocks noChangeAspect="1"/>
              </p:cNvPicPr>
              <p:nvPr/>
            </p:nvPicPr>
            <p:blipFill>
              <a:blip r:embed="rId7">
                <a:extLst/>
              </a:blip>
              <a:srcRect l="0" t="0" r="0" b="33711"/>
              <a:stretch>
                <a:fillRect/>
              </a:stretch>
            </p:blipFill>
            <p:spPr>
              <a:xfrm>
                <a:off x="1487583" y="380276"/>
                <a:ext cx="3821601" cy="971319"/>
              </a:xfrm>
              <a:prstGeom prst="rect">
                <a:avLst/>
              </a:prstGeom>
              <a:ln w="12700" cap="flat">
                <a:noFill/>
                <a:miter lim="400000"/>
              </a:ln>
              <a:effectLst>
                <a:outerShdw sx="100000" sy="100000" kx="0" ky="0" algn="b" rotWithShape="0" blurRad="50800" dist="38100" dir="5400000">
                  <a:srgbClr val="000000"/>
                </a:outerShdw>
              </a:effectLst>
            </p:spPr>
          </p:pic>
          <p:sp>
            <p:nvSpPr>
              <p:cNvPr id="381" name="Connection Line"/>
              <p:cNvSpPr/>
              <p:nvPr/>
            </p:nvSpPr>
            <p:spPr>
              <a:xfrm>
                <a:off x="0" y="-1"/>
                <a:ext cx="2559147" cy="622321"/>
              </a:xfrm>
              <a:custGeom>
                <a:avLst/>
                <a:gdLst/>
                <a:ahLst/>
                <a:cxnLst>
                  <a:cxn ang="0">
                    <a:pos x="wd2" y="hd2"/>
                  </a:cxn>
                  <a:cxn ang="5400000">
                    <a:pos x="wd2" y="hd2"/>
                  </a:cxn>
                  <a:cxn ang="10800000">
                    <a:pos x="wd2" y="hd2"/>
                  </a:cxn>
                  <a:cxn ang="16200000">
                    <a:pos x="wd2" y="hd2"/>
                  </a:cxn>
                </a:cxnLst>
                <a:rect l="0" t="0" r="r" b="b"/>
                <a:pathLst>
                  <a:path w="21600" h="16867" fill="norm" stroke="1" extrusionOk="0">
                    <a:moveTo>
                      <a:pt x="0" y="16867"/>
                    </a:moveTo>
                    <a:cubicBezTo>
                      <a:pt x="5633" y="-1151"/>
                      <a:pt x="12833" y="-4733"/>
                      <a:pt x="21600" y="6121"/>
                    </a:cubicBezTo>
                  </a:path>
                </a:pathLst>
              </a:custGeom>
              <a:noFill/>
              <a:ln w="25400" cap="flat">
                <a:solidFill>
                  <a:schemeClr val="accent1"/>
                </a:solidFill>
                <a:prstDash val="solid"/>
                <a:round/>
                <a:tailEnd type="triangle" w="med" len="med"/>
              </a:ln>
              <a:effectLst>
                <a:outerShdw sx="100000" sy="100000" kx="0" ky="0" algn="b" rotWithShape="0" blurRad="38100" dist="23000" dir="0">
                  <a:srgbClr val="000000">
                    <a:alpha val="35000"/>
                  </a:srgbClr>
                </a:outerShdw>
              </a:effectLst>
            </p:spPr>
            <p:txBody>
              <a:bodyPr/>
              <a:lstStyle/>
              <a:p>
                <a:pPr/>
              </a:p>
            </p:txBody>
          </p:sp>
        </p:grpSp>
        <p:sp>
          <p:nvSpPr>
            <p:cNvPr id="376" name="Height"/>
            <p:cNvSpPr txBox="1"/>
            <p:nvPr/>
          </p:nvSpPr>
          <p:spPr>
            <a:xfrm>
              <a:off x="1590257" y="1291265"/>
              <a:ext cx="894293" cy="37522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Height</a:t>
              </a:r>
            </a:p>
          </p:txBody>
        </p:sp>
        <p:sp>
          <p:nvSpPr>
            <p:cNvPr id="377" name="Mass"/>
            <p:cNvSpPr txBox="1"/>
            <p:nvPr/>
          </p:nvSpPr>
          <p:spPr>
            <a:xfrm>
              <a:off x="3021894" y="1291265"/>
              <a:ext cx="739511" cy="37522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Mass</a:t>
              </a:r>
            </a:p>
          </p:txBody>
        </p:sp>
        <p:sp>
          <p:nvSpPr>
            <p:cNvPr id="378" name="Age"/>
            <p:cNvSpPr txBox="1"/>
            <p:nvPr/>
          </p:nvSpPr>
          <p:spPr>
            <a:xfrm>
              <a:off x="4298749" y="1291265"/>
              <a:ext cx="583985" cy="37522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Age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7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2" grpId="3"/>
      <p:bldP build="whole" bldLvl="1" animBg="1" rev="0" advAuto="0" spid="371" grpId="1"/>
      <p:bldP build="whole" bldLvl="1" animBg="1" rev="0" advAuto="0" spid="379"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5"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386" name="Title 1"/>
          <p:cNvSpPr txBox="1"/>
          <p:nvPr>
            <p:ph type="title"/>
          </p:nvPr>
        </p:nvSpPr>
        <p:spPr>
          <a:xfrm>
            <a:off x="405879" y="1268758"/>
            <a:ext cx="8332242"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Our Focus: Classification via Functions</a:t>
            </a:r>
          </a:p>
        </p:txBody>
      </p:sp>
      <p:grpSp>
        <p:nvGrpSpPr>
          <p:cNvPr id="396" name="Group"/>
          <p:cNvGrpSpPr/>
          <p:nvPr/>
        </p:nvGrpSpPr>
        <p:grpSpPr>
          <a:xfrm>
            <a:off x="5340689" y="2153381"/>
            <a:ext cx="1960564" cy="1806238"/>
            <a:chOff x="0" y="0"/>
            <a:chExt cx="1960563" cy="1806236"/>
          </a:xfrm>
        </p:grpSpPr>
        <p:grpSp>
          <p:nvGrpSpPr>
            <p:cNvPr id="394" name="Group"/>
            <p:cNvGrpSpPr/>
            <p:nvPr/>
          </p:nvGrpSpPr>
          <p:grpSpPr>
            <a:xfrm>
              <a:off x="372490" y="107676"/>
              <a:ext cx="1588074" cy="1698561"/>
              <a:chOff x="0" y="0"/>
              <a:chExt cx="1588073" cy="1698559"/>
            </a:xfrm>
          </p:grpSpPr>
          <p:sp>
            <p:nvSpPr>
              <p:cNvPr id="387" name="Oval"/>
              <p:cNvSpPr/>
              <p:nvPr/>
            </p:nvSpPr>
            <p:spPr>
              <a:xfrm>
                <a:off x="0" y="0"/>
                <a:ext cx="1588074" cy="1698560"/>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88" name="Turkey"/>
              <p:cNvSpPr/>
              <p:nvPr/>
            </p:nvSpPr>
            <p:spPr>
              <a:xfrm>
                <a:off x="287408" y="347913"/>
                <a:ext cx="273139" cy="306410"/>
              </a:xfrm>
              <a:custGeom>
                <a:avLst/>
                <a:gdLst/>
                <a:ahLst/>
                <a:cxnLst>
                  <a:cxn ang="0">
                    <a:pos x="wd2" y="hd2"/>
                  </a:cxn>
                  <a:cxn ang="5400000">
                    <a:pos x="wd2" y="hd2"/>
                  </a:cxn>
                  <a:cxn ang="10800000">
                    <a:pos x="wd2" y="hd2"/>
                  </a:cxn>
                  <a:cxn ang="16200000">
                    <a:pos x="wd2" y="hd2"/>
                  </a:cxn>
                </a:cxnLst>
                <a:rect l="0" t="0" r="r" b="b"/>
                <a:pathLst>
                  <a:path w="21583" h="21536" fill="norm" stroke="1"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89" name="Chicken"/>
              <p:cNvSpPr/>
              <p:nvPr/>
            </p:nvSpPr>
            <p:spPr>
              <a:xfrm>
                <a:off x="149176" y="715428"/>
                <a:ext cx="272762" cy="267385"/>
              </a:xfrm>
              <a:custGeom>
                <a:avLst/>
                <a:gdLst/>
                <a:ahLst/>
                <a:cxnLst>
                  <a:cxn ang="0">
                    <a:pos x="wd2" y="hd2"/>
                  </a:cxn>
                  <a:cxn ang="5400000">
                    <a:pos x="wd2" y="hd2"/>
                  </a:cxn>
                  <a:cxn ang="10800000">
                    <a:pos x="wd2" y="hd2"/>
                  </a:cxn>
                  <a:cxn ang="16200000">
                    <a:pos x="wd2" y="hd2"/>
                  </a:cxn>
                </a:cxnLst>
                <a:rect l="0" t="0" r="r" b="b"/>
                <a:pathLst>
                  <a:path w="21224" h="21298" fill="norm" stroke="1"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90" name="Eagle In Flight"/>
              <p:cNvSpPr/>
              <p:nvPr/>
            </p:nvSpPr>
            <p:spPr>
              <a:xfrm>
                <a:off x="407956" y="1045348"/>
                <a:ext cx="551343" cy="551129"/>
              </a:xfrm>
              <a:custGeom>
                <a:avLst/>
                <a:gdLst/>
                <a:ahLst/>
                <a:cxnLst>
                  <a:cxn ang="0">
                    <a:pos x="wd2" y="hd2"/>
                  </a:cxn>
                  <a:cxn ang="5400000">
                    <a:pos x="wd2" y="hd2"/>
                  </a:cxn>
                  <a:cxn ang="10800000">
                    <a:pos x="wd2" y="hd2"/>
                  </a:cxn>
                  <a:cxn ang="16200000">
                    <a:pos x="wd2" y="hd2"/>
                  </a:cxn>
                </a:cxnLst>
                <a:rect l="0" t="0" r="r" b="b"/>
                <a:pathLst>
                  <a:path w="21040" h="21590" fill="norm" stroke="1"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91" name="Monkey"/>
              <p:cNvSpPr/>
              <p:nvPr/>
            </p:nvSpPr>
            <p:spPr>
              <a:xfrm>
                <a:off x="588846" y="57316"/>
                <a:ext cx="551337" cy="478043"/>
              </a:xfrm>
              <a:custGeom>
                <a:avLst/>
                <a:gdLst/>
                <a:ahLst/>
                <a:cxnLst>
                  <a:cxn ang="0">
                    <a:pos x="wd2" y="hd2"/>
                  </a:cxn>
                  <a:cxn ang="5400000">
                    <a:pos x="wd2" y="hd2"/>
                  </a:cxn>
                  <a:cxn ang="10800000">
                    <a:pos x="wd2" y="hd2"/>
                  </a:cxn>
                  <a:cxn ang="16200000">
                    <a:pos x="wd2" y="hd2"/>
                  </a:cxn>
                </a:cxnLst>
                <a:rect l="0" t="0" r="r" b="b"/>
                <a:pathLst>
                  <a:path w="21032" h="21600" fill="norm" stroke="1"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92" name="Dachshund"/>
              <p:cNvSpPr/>
              <p:nvPr/>
            </p:nvSpPr>
            <p:spPr>
              <a:xfrm>
                <a:off x="813301" y="530632"/>
                <a:ext cx="698300" cy="349254"/>
              </a:xfrm>
              <a:custGeom>
                <a:avLst/>
                <a:gdLst/>
                <a:ahLst/>
                <a:cxnLst>
                  <a:cxn ang="0">
                    <a:pos x="wd2" y="hd2"/>
                  </a:cxn>
                  <a:cxn ang="5400000">
                    <a:pos x="wd2" y="hd2"/>
                  </a:cxn>
                  <a:cxn ang="10800000">
                    <a:pos x="wd2" y="hd2"/>
                  </a:cxn>
                  <a:cxn ang="16200000">
                    <a:pos x="wd2" y="hd2"/>
                  </a:cxn>
                </a:cxnLst>
                <a:rect l="0" t="0" r="r" b="b"/>
                <a:pathLst>
                  <a:path w="21501" h="21585" fill="norm" stroke="1"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93" name="Bird"/>
              <p:cNvSpPr/>
              <p:nvPr/>
            </p:nvSpPr>
            <p:spPr>
              <a:xfrm>
                <a:off x="934365" y="1065281"/>
                <a:ext cx="273123" cy="170580"/>
              </a:xfrm>
              <a:custGeom>
                <a:avLst/>
                <a:gdLst/>
                <a:ahLst/>
                <a:cxnLst>
                  <a:cxn ang="0">
                    <a:pos x="wd2" y="hd2"/>
                  </a:cxn>
                  <a:cxn ang="5400000">
                    <a:pos x="wd2" y="hd2"/>
                  </a:cxn>
                  <a:cxn ang="10800000">
                    <a:pos x="wd2" y="hd2"/>
                  </a:cxn>
                  <a:cxn ang="16200000">
                    <a:pos x="wd2" y="hd2"/>
                  </a:cxn>
                </a:cxnLst>
                <a:rect l="0" t="0" r="r" b="b"/>
                <a:pathLst>
                  <a:path w="21600" h="20972" fill="norm" stroke="1"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pic>
          <p:nvPicPr>
            <p:cNvPr id="395" name="Unknown.png" descr="Unknown.png"/>
            <p:cNvPicPr>
              <a:picLocks noChangeAspect="1"/>
            </p:cNvPicPr>
            <p:nvPr/>
          </p:nvPicPr>
          <p:blipFill>
            <a:blip r:embed="rId4">
              <a:extLst/>
            </a:blip>
            <a:stretch>
              <a:fillRect/>
            </a:stretch>
          </p:blipFill>
          <p:spPr>
            <a:xfrm>
              <a:off x="0" y="0"/>
              <a:ext cx="246731" cy="500314"/>
            </a:xfrm>
            <a:prstGeom prst="rect">
              <a:avLst/>
            </a:prstGeom>
            <a:ln w="12700" cap="flat">
              <a:noFill/>
              <a:miter lim="400000"/>
            </a:ln>
            <a:effectLst/>
          </p:spPr>
        </p:pic>
      </p:grpSp>
      <p:pic>
        <p:nvPicPr>
          <p:cNvPr id="397" name="Artificial Brain.png" descr="Artificial Brain.png"/>
          <p:cNvPicPr>
            <a:picLocks noChangeAspect="1"/>
          </p:cNvPicPr>
          <p:nvPr/>
        </p:nvPicPr>
        <p:blipFill>
          <a:blip r:embed="rId5">
            <a:extLst/>
          </a:blip>
          <a:stretch>
            <a:fillRect/>
          </a:stretch>
        </p:blipFill>
        <p:spPr>
          <a:xfrm>
            <a:off x="4046031" y="4443126"/>
            <a:ext cx="925945" cy="787536"/>
          </a:xfrm>
          <a:prstGeom prst="rect">
            <a:avLst/>
          </a:prstGeom>
          <a:ln w="12700">
            <a:miter lim="400000"/>
          </a:ln>
        </p:spPr>
      </p:pic>
      <p:pic>
        <p:nvPicPr>
          <p:cNvPr id="398" name="Labels_Numerical.png" descr="Labels_Numerical.png"/>
          <p:cNvPicPr>
            <a:picLocks noChangeAspect="1"/>
          </p:cNvPicPr>
          <p:nvPr/>
        </p:nvPicPr>
        <p:blipFill>
          <a:blip r:embed="rId6">
            <a:extLst/>
          </a:blip>
          <a:stretch>
            <a:fillRect/>
          </a:stretch>
        </p:blipFill>
        <p:spPr>
          <a:xfrm>
            <a:off x="107710" y="8327849"/>
            <a:ext cx="2649242" cy="444417"/>
          </a:xfrm>
          <a:prstGeom prst="rect">
            <a:avLst/>
          </a:prstGeom>
          <a:ln w="12700">
            <a:miter lim="400000"/>
          </a:ln>
        </p:spPr>
      </p:pic>
      <p:grpSp>
        <p:nvGrpSpPr>
          <p:cNvPr id="414" name="Group"/>
          <p:cNvGrpSpPr/>
          <p:nvPr/>
        </p:nvGrpSpPr>
        <p:grpSpPr>
          <a:xfrm>
            <a:off x="166567" y="3259830"/>
            <a:ext cx="1509556" cy="2212244"/>
            <a:chOff x="0" y="0"/>
            <a:chExt cx="1509555" cy="2212242"/>
          </a:xfrm>
        </p:grpSpPr>
        <p:grpSp>
          <p:nvGrpSpPr>
            <p:cNvPr id="411" name="Group"/>
            <p:cNvGrpSpPr/>
            <p:nvPr/>
          </p:nvGrpSpPr>
          <p:grpSpPr>
            <a:xfrm>
              <a:off x="0" y="0"/>
              <a:ext cx="1435522" cy="1487712"/>
              <a:chOff x="0" y="0"/>
              <a:chExt cx="1435521" cy="1487711"/>
            </a:xfrm>
          </p:grpSpPr>
          <p:grpSp>
            <p:nvGrpSpPr>
              <p:cNvPr id="408" name="Group"/>
              <p:cNvGrpSpPr/>
              <p:nvPr/>
            </p:nvGrpSpPr>
            <p:grpSpPr>
              <a:xfrm>
                <a:off x="522248" y="398072"/>
                <a:ext cx="689666" cy="757312"/>
                <a:chOff x="0" y="0"/>
                <a:chExt cx="689665" cy="757310"/>
              </a:xfrm>
            </p:grpSpPr>
            <p:sp>
              <p:nvSpPr>
                <p:cNvPr id="399" name="Rabbit"/>
                <p:cNvSpPr/>
                <p:nvPr/>
              </p:nvSpPr>
              <p:spPr>
                <a:xfrm>
                  <a:off x="293167" y="402217"/>
                  <a:ext cx="58922" cy="61990"/>
                </a:xfrm>
                <a:custGeom>
                  <a:avLst/>
                  <a:gdLst/>
                  <a:ahLst/>
                  <a:cxnLst>
                    <a:cxn ang="0">
                      <a:pos x="wd2" y="hd2"/>
                    </a:cxn>
                    <a:cxn ang="5400000">
                      <a:pos x="wd2" y="hd2"/>
                    </a:cxn>
                    <a:cxn ang="10800000">
                      <a:pos x="wd2" y="hd2"/>
                    </a:cxn>
                    <a:cxn ang="16200000">
                      <a:pos x="wd2" y="hd2"/>
                    </a:cxn>
                  </a:cxnLst>
                  <a:rect l="0" t="0" r="r" b="b"/>
                  <a:pathLst>
                    <a:path w="20915" h="21208" fill="norm" stroke="1"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00" name="Goose"/>
                <p:cNvSpPr/>
                <p:nvPr/>
              </p:nvSpPr>
              <p:spPr>
                <a:xfrm>
                  <a:off x="381539" y="583541"/>
                  <a:ext cx="133005" cy="121838"/>
                </a:xfrm>
                <a:custGeom>
                  <a:avLst/>
                  <a:gdLst/>
                  <a:ahLst/>
                  <a:cxnLst>
                    <a:cxn ang="0">
                      <a:pos x="wd2" y="hd2"/>
                    </a:cxn>
                    <a:cxn ang="5400000">
                      <a:pos x="wd2" y="hd2"/>
                    </a:cxn>
                    <a:cxn ang="10800000">
                      <a:pos x="wd2" y="hd2"/>
                    </a:cxn>
                    <a:cxn ang="16200000">
                      <a:pos x="wd2" y="hd2"/>
                    </a:cxn>
                  </a:cxnLst>
                  <a:rect l="0" t="0" r="r" b="b"/>
                  <a:pathLst>
                    <a:path w="21412" h="21598" fill="norm" stroke="1"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01" name="Cow"/>
                <p:cNvSpPr/>
                <p:nvPr/>
              </p:nvSpPr>
              <p:spPr>
                <a:xfrm>
                  <a:off x="142550" y="79477"/>
                  <a:ext cx="360288" cy="218591"/>
                </a:xfrm>
                <a:custGeom>
                  <a:avLst/>
                  <a:gdLst/>
                  <a:ahLst/>
                  <a:cxnLst>
                    <a:cxn ang="0">
                      <a:pos x="wd2" y="hd2"/>
                    </a:cxn>
                    <a:cxn ang="5400000">
                      <a:pos x="wd2" y="hd2"/>
                    </a:cxn>
                    <a:cxn ang="10800000">
                      <a:pos x="wd2" y="hd2"/>
                    </a:cxn>
                    <a:cxn ang="16200000">
                      <a:pos x="wd2" y="hd2"/>
                    </a:cxn>
                  </a:cxnLst>
                  <a:rect l="0" t="0" r="r" b="b"/>
                  <a:pathLst>
                    <a:path w="21427" h="21545" fill="norm" stroke="1"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02" name="Owl"/>
                <p:cNvSpPr/>
                <p:nvPr/>
              </p:nvSpPr>
              <p:spPr>
                <a:xfrm>
                  <a:off x="527943" y="547752"/>
                  <a:ext cx="119911" cy="141131"/>
                </a:xfrm>
                <a:custGeom>
                  <a:avLst/>
                  <a:gdLst/>
                  <a:ahLst/>
                  <a:cxnLst>
                    <a:cxn ang="0">
                      <a:pos x="wd2" y="hd2"/>
                    </a:cxn>
                    <a:cxn ang="5400000">
                      <a:pos x="wd2" y="hd2"/>
                    </a:cxn>
                    <a:cxn ang="10800000">
                      <a:pos x="wd2" y="hd2"/>
                    </a:cxn>
                    <a:cxn ang="16200000">
                      <a:pos x="wd2" y="hd2"/>
                    </a:cxn>
                  </a:cxnLst>
                  <a:rect l="0" t="0" r="r" b="b"/>
                  <a:pathLst>
                    <a:path w="21205" h="21591" fill="norm" stroke="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03" name="Blue Jay"/>
                <p:cNvSpPr/>
                <p:nvPr/>
              </p:nvSpPr>
              <p:spPr>
                <a:xfrm>
                  <a:off x="468598" y="496681"/>
                  <a:ext cx="94777" cy="61979"/>
                </a:xfrm>
                <a:custGeom>
                  <a:avLst/>
                  <a:gdLst/>
                  <a:ahLst/>
                  <a:cxnLst>
                    <a:cxn ang="0">
                      <a:pos x="wd2" y="hd2"/>
                    </a:cxn>
                    <a:cxn ang="5400000">
                      <a:pos x="wd2" y="hd2"/>
                    </a:cxn>
                    <a:cxn ang="10800000">
                      <a:pos x="wd2" y="hd2"/>
                    </a:cxn>
                    <a:cxn ang="16200000">
                      <a:pos x="wd2" y="hd2"/>
                    </a:cxn>
                  </a:cxnLst>
                  <a:rect l="0" t="0" r="r" b="b"/>
                  <a:pathLst>
                    <a:path w="21573" h="21597" fill="norm" stroke="1"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04" name="Cat"/>
                <p:cNvSpPr/>
                <p:nvPr/>
              </p:nvSpPr>
              <p:spPr>
                <a:xfrm>
                  <a:off x="97057" y="315203"/>
                  <a:ext cx="136935" cy="102970"/>
                </a:xfrm>
                <a:custGeom>
                  <a:avLst/>
                  <a:gdLst/>
                  <a:ahLst/>
                  <a:cxnLst>
                    <a:cxn ang="0">
                      <a:pos x="wd2" y="hd2"/>
                    </a:cxn>
                    <a:cxn ang="5400000">
                      <a:pos x="wd2" y="hd2"/>
                    </a:cxn>
                    <a:cxn ang="10800000">
                      <a:pos x="wd2" y="hd2"/>
                    </a:cxn>
                    <a:cxn ang="16200000">
                      <a:pos x="wd2" y="hd2"/>
                    </a:cxn>
                  </a:cxnLst>
                  <a:rect l="0" t="0" r="r" b="b"/>
                  <a:pathLst>
                    <a:path w="20166" h="21161" fill="norm" stroke="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05" name="Oval"/>
                <p:cNvSpPr/>
                <p:nvPr/>
              </p:nvSpPr>
              <p:spPr>
                <a:xfrm>
                  <a:off x="0" y="0"/>
                  <a:ext cx="568584" cy="51061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06" name="Rat"/>
                <p:cNvSpPr/>
                <p:nvPr/>
              </p:nvSpPr>
              <p:spPr>
                <a:xfrm>
                  <a:off x="393746" y="345682"/>
                  <a:ext cx="94815" cy="28168"/>
                </a:xfrm>
                <a:custGeom>
                  <a:avLst/>
                  <a:gdLst/>
                  <a:ahLst/>
                  <a:cxnLst>
                    <a:cxn ang="0">
                      <a:pos x="wd2" y="hd2"/>
                    </a:cxn>
                    <a:cxn ang="5400000">
                      <a:pos x="wd2" y="hd2"/>
                    </a:cxn>
                    <a:cxn ang="10800000">
                      <a:pos x="wd2" y="hd2"/>
                    </a:cxn>
                    <a:cxn ang="16200000">
                      <a:pos x="wd2" y="hd2"/>
                    </a:cxn>
                  </a:cxnLst>
                  <a:rect l="0" t="0" r="r" b="b"/>
                  <a:pathLst>
                    <a:path w="21467" h="21600" fill="norm" stroke="1"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07" name="Oval"/>
                <p:cNvSpPr/>
                <p:nvPr/>
              </p:nvSpPr>
              <p:spPr>
                <a:xfrm>
                  <a:off x="352519" y="479323"/>
                  <a:ext cx="337147" cy="27798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
            <p:nvSpPr>
              <p:cNvPr id="409" name="Oval"/>
              <p:cNvSpPr/>
              <p:nvPr/>
            </p:nvSpPr>
            <p:spPr>
              <a:xfrm>
                <a:off x="214702" y="4118"/>
                <a:ext cx="1220820" cy="1483594"/>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pic>
            <p:nvPicPr>
              <p:cNvPr id="410" name="E for Experiences.png" descr="E for Experiences.png"/>
              <p:cNvPicPr>
                <a:picLocks noChangeAspect="1"/>
              </p:cNvPicPr>
              <p:nvPr/>
            </p:nvPicPr>
            <p:blipFill>
              <a:blip r:embed="rId7">
                <a:extLst/>
              </a:blip>
              <a:stretch>
                <a:fillRect/>
              </a:stretch>
            </p:blipFill>
            <p:spPr>
              <a:xfrm>
                <a:off x="0" y="0"/>
                <a:ext cx="301820" cy="293662"/>
              </a:xfrm>
              <a:prstGeom prst="rect">
                <a:avLst/>
              </a:prstGeom>
              <a:ln w="12700" cap="flat">
                <a:noFill/>
                <a:miter lim="400000"/>
              </a:ln>
              <a:effectLst/>
            </p:spPr>
          </p:pic>
        </p:grpSp>
        <p:sp>
          <p:nvSpPr>
            <p:cNvPr id="412" name="Birds"/>
            <p:cNvSpPr txBox="1"/>
            <p:nvPr/>
          </p:nvSpPr>
          <p:spPr>
            <a:xfrm>
              <a:off x="501968" y="1837014"/>
              <a:ext cx="753401" cy="37522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Birds</a:t>
              </a:r>
            </a:p>
          </p:txBody>
        </p:sp>
        <p:sp>
          <p:nvSpPr>
            <p:cNvPr id="413" name="Mammals"/>
            <p:cNvSpPr txBox="1"/>
            <p:nvPr/>
          </p:nvSpPr>
          <p:spPr>
            <a:xfrm>
              <a:off x="247782" y="1535683"/>
              <a:ext cx="1261773" cy="37522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Mammals</a:t>
              </a:r>
            </a:p>
          </p:txBody>
        </p:sp>
      </p:grpSp>
      <p:grpSp>
        <p:nvGrpSpPr>
          <p:cNvPr id="422" name="Group"/>
          <p:cNvGrpSpPr/>
          <p:nvPr/>
        </p:nvGrpSpPr>
        <p:grpSpPr>
          <a:xfrm>
            <a:off x="1258113" y="3130324"/>
            <a:ext cx="2674116" cy="2184244"/>
            <a:chOff x="0" y="0"/>
            <a:chExt cx="2674115" cy="2184242"/>
          </a:xfrm>
        </p:grpSpPr>
        <p:pic>
          <p:nvPicPr>
            <p:cNvPr id="415" name="Features_Numerical.png" descr="Features_Numerical.png"/>
            <p:cNvPicPr>
              <a:picLocks noChangeAspect="1"/>
            </p:cNvPicPr>
            <p:nvPr/>
          </p:nvPicPr>
          <p:blipFill>
            <a:blip r:embed="rId8">
              <a:extLst/>
            </a:blip>
            <a:stretch>
              <a:fillRect/>
            </a:stretch>
          </p:blipFill>
          <p:spPr>
            <a:xfrm>
              <a:off x="990721" y="895296"/>
              <a:ext cx="1327225" cy="240814"/>
            </a:xfrm>
            <a:prstGeom prst="rect">
              <a:avLst/>
            </a:prstGeom>
            <a:ln w="12700" cap="flat">
              <a:noFill/>
              <a:miter lim="400000"/>
            </a:ln>
            <a:effectLst/>
          </p:spPr>
        </p:pic>
        <p:sp>
          <p:nvSpPr>
            <p:cNvPr id="416" name="Oval"/>
            <p:cNvSpPr/>
            <p:nvPr/>
          </p:nvSpPr>
          <p:spPr>
            <a:xfrm>
              <a:off x="634551" y="410078"/>
              <a:ext cx="2039565" cy="1774165"/>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17" name="Features"/>
            <p:cNvSpPr txBox="1"/>
            <p:nvPr/>
          </p:nvSpPr>
          <p:spPr>
            <a:xfrm>
              <a:off x="1072870" y="494833"/>
              <a:ext cx="1162927" cy="37522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Features</a:t>
              </a:r>
            </a:p>
          </p:txBody>
        </p:sp>
        <p:sp>
          <p:nvSpPr>
            <p:cNvPr id="418" name="Extract"/>
            <p:cNvSpPr txBox="1"/>
            <p:nvPr/>
          </p:nvSpPr>
          <p:spPr>
            <a:xfrm>
              <a:off x="208625" y="0"/>
              <a:ext cx="965358" cy="37522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Extract</a:t>
              </a:r>
            </a:p>
          </p:txBody>
        </p:sp>
        <p:pic>
          <p:nvPicPr>
            <p:cNvPr id="419" name="Labels_Numerical.png" descr="Labels_Numerical.png"/>
            <p:cNvPicPr>
              <a:picLocks noChangeAspect="1"/>
            </p:cNvPicPr>
            <p:nvPr/>
          </p:nvPicPr>
          <p:blipFill>
            <a:blip r:embed="rId6">
              <a:extLst/>
            </a:blip>
            <a:stretch>
              <a:fillRect/>
            </a:stretch>
          </p:blipFill>
          <p:spPr>
            <a:xfrm>
              <a:off x="936573" y="1649072"/>
              <a:ext cx="1435522" cy="240813"/>
            </a:xfrm>
            <a:prstGeom prst="rect">
              <a:avLst/>
            </a:prstGeom>
            <a:ln w="12700" cap="flat">
              <a:noFill/>
              <a:miter lim="400000"/>
            </a:ln>
            <a:effectLst/>
          </p:spPr>
        </p:pic>
        <p:sp>
          <p:nvSpPr>
            <p:cNvPr id="420" name="Labels"/>
            <p:cNvSpPr txBox="1"/>
            <p:nvPr/>
          </p:nvSpPr>
          <p:spPr>
            <a:xfrm>
              <a:off x="1111545" y="1283359"/>
              <a:ext cx="908803" cy="37523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Labels</a:t>
              </a:r>
            </a:p>
          </p:txBody>
        </p:sp>
        <p:sp>
          <p:nvSpPr>
            <p:cNvPr id="421" name="Line"/>
            <p:cNvSpPr/>
            <p:nvPr/>
          </p:nvSpPr>
          <p:spPr>
            <a:xfrm rot="1232281">
              <a:off x="7063" y="482262"/>
              <a:ext cx="929452" cy="208661"/>
            </a:xfrm>
            <a:custGeom>
              <a:avLst/>
              <a:gdLst/>
              <a:ahLst/>
              <a:cxnLst>
                <a:cxn ang="0">
                  <a:pos x="wd2" y="hd2"/>
                </a:cxn>
                <a:cxn ang="5400000">
                  <a:pos x="wd2" y="hd2"/>
                </a:cxn>
                <a:cxn ang="10800000">
                  <a:pos x="wd2" y="hd2"/>
                </a:cxn>
                <a:cxn ang="16200000">
                  <a:pos x="wd2" y="hd2"/>
                </a:cxn>
              </a:cxnLst>
              <a:rect l="0" t="0" r="r" b="b"/>
              <a:pathLst>
                <a:path w="21600" h="18552" fill="norm" stroke="1" extrusionOk="0">
                  <a:moveTo>
                    <a:pt x="0" y="18552"/>
                  </a:moveTo>
                  <a:cubicBezTo>
                    <a:pt x="1982" y="9872"/>
                    <a:pt x="4636" y="3840"/>
                    <a:pt x="7576" y="1335"/>
                  </a:cubicBezTo>
                  <a:cubicBezTo>
                    <a:pt x="12721" y="-3048"/>
                    <a:pt x="18083" y="3535"/>
                    <a:pt x="21600" y="18552"/>
                  </a:cubicBezTo>
                </a:path>
              </a:pathLst>
            </a:cu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nvGrpSpPr>
          <p:cNvPr id="438" name="Group"/>
          <p:cNvGrpSpPr/>
          <p:nvPr/>
        </p:nvGrpSpPr>
        <p:grpSpPr>
          <a:xfrm>
            <a:off x="4877849" y="3272531"/>
            <a:ext cx="4145741" cy="3502797"/>
            <a:chOff x="0" y="0"/>
            <a:chExt cx="4145739" cy="3502795"/>
          </a:xfrm>
        </p:grpSpPr>
        <p:sp>
          <p:nvSpPr>
            <p:cNvPr id="423" name="Mammals"/>
            <p:cNvSpPr txBox="1"/>
            <p:nvPr/>
          </p:nvSpPr>
          <p:spPr>
            <a:xfrm>
              <a:off x="2461788" y="311687"/>
              <a:ext cx="1261773" cy="37523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Mammals</a:t>
              </a:r>
            </a:p>
          </p:txBody>
        </p:sp>
        <p:sp>
          <p:nvSpPr>
            <p:cNvPr id="424" name="Birds"/>
            <p:cNvSpPr txBox="1"/>
            <p:nvPr/>
          </p:nvSpPr>
          <p:spPr>
            <a:xfrm>
              <a:off x="2119407" y="1824313"/>
              <a:ext cx="753402" cy="37523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Birds</a:t>
              </a:r>
            </a:p>
          </p:txBody>
        </p:sp>
        <p:sp>
          <p:nvSpPr>
            <p:cNvPr id="425" name="Oval"/>
            <p:cNvSpPr/>
            <p:nvPr/>
          </p:nvSpPr>
          <p:spPr>
            <a:xfrm>
              <a:off x="2039609" y="0"/>
              <a:ext cx="2106131" cy="3502796"/>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nvGrpSpPr>
            <p:cNvPr id="431" name="Group"/>
            <p:cNvGrpSpPr/>
            <p:nvPr/>
          </p:nvGrpSpPr>
          <p:grpSpPr>
            <a:xfrm>
              <a:off x="2474488" y="2147333"/>
              <a:ext cx="1236373" cy="1117602"/>
              <a:chOff x="0" y="0"/>
              <a:chExt cx="1236372" cy="1117600"/>
            </a:xfrm>
          </p:grpSpPr>
          <p:sp>
            <p:nvSpPr>
              <p:cNvPr id="426" name="Turkey"/>
              <p:cNvSpPr/>
              <p:nvPr/>
            </p:nvSpPr>
            <p:spPr>
              <a:xfrm>
                <a:off x="626043" y="308459"/>
                <a:ext cx="273139" cy="306410"/>
              </a:xfrm>
              <a:custGeom>
                <a:avLst/>
                <a:gdLst/>
                <a:ahLst/>
                <a:cxnLst>
                  <a:cxn ang="0">
                    <a:pos x="wd2" y="hd2"/>
                  </a:cxn>
                  <a:cxn ang="5400000">
                    <a:pos x="wd2" y="hd2"/>
                  </a:cxn>
                  <a:cxn ang="10800000">
                    <a:pos x="wd2" y="hd2"/>
                  </a:cxn>
                  <a:cxn ang="16200000">
                    <a:pos x="wd2" y="hd2"/>
                  </a:cxn>
                </a:cxnLst>
                <a:rect l="0" t="0" r="r" b="b"/>
                <a:pathLst>
                  <a:path w="21583" h="21536" fill="norm" stroke="1"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27" name="Chicken"/>
              <p:cNvSpPr/>
              <p:nvPr/>
            </p:nvSpPr>
            <p:spPr>
              <a:xfrm>
                <a:off x="245357" y="137842"/>
                <a:ext cx="272761" cy="267385"/>
              </a:xfrm>
              <a:custGeom>
                <a:avLst/>
                <a:gdLst/>
                <a:ahLst/>
                <a:cxnLst>
                  <a:cxn ang="0">
                    <a:pos x="wd2" y="hd2"/>
                  </a:cxn>
                  <a:cxn ang="5400000">
                    <a:pos x="wd2" y="hd2"/>
                  </a:cxn>
                  <a:cxn ang="10800000">
                    <a:pos x="wd2" y="hd2"/>
                  </a:cxn>
                  <a:cxn ang="16200000">
                    <a:pos x="wd2" y="hd2"/>
                  </a:cxn>
                </a:cxnLst>
                <a:rect l="0" t="0" r="r" b="b"/>
                <a:pathLst>
                  <a:path w="21224" h="21298" fill="norm" stroke="1"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28" name="Eagle In Flight"/>
              <p:cNvSpPr/>
              <p:nvPr/>
            </p:nvSpPr>
            <p:spPr>
              <a:xfrm>
                <a:off x="247646" y="500747"/>
                <a:ext cx="551342" cy="551129"/>
              </a:xfrm>
              <a:custGeom>
                <a:avLst/>
                <a:gdLst/>
                <a:ahLst/>
                <a:cxnLst>
                  <a:cxn ang="0">
                    <a:pos x="wd2" y="hd2"/>
                  </a:cxn>
                  <a:cxn ang="5400000">
                    <a:pos x="wd2" y="hd2"/>
                  </a:cxn>
                  <a:cxn ang="10800000">
                    <a:pos x="wd2" y="hd2"/>
                  </a:cxn>
                  <a:cxn ang="16200000">
                    <a:pos x="wd2" y="hd2"/>
                  </a:cxn>
                </a:cxnLst>
                <a:rect l="0" t="0" r="r" b="b"/>
                <a:pathLst>
                  <a:path w="21040" h="21590" fill="norm" stroke="1"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29" name="Bird"/>
              <p:cNvSpPr/>
              <p:nvPr/>
            </p:nvSpPr>
            <p:spPr>
              <a:xfrm>
                <a:off x="799636" y="691122"/>
                <a:ext cx="273123" cy="170580"/>
              </a:xfrm>
              <a:custGeom>
                <a:avLst/>
                <a:gdLst/>
                <a:ahLst/>
                <a:cxnLst>
                  <a:cxn ang="0">
                    <a:pos x="wd2" y="hd2"/>
                  </a:cxn>
                  <a:cxn ang="5400000">
                    <a:pos x="wd2" y="hd2"/>
                  </a:cxn>
                  <a:cxn ang="10800000">
                    <a:pos x="wd2" y="hd2"/>
                  </a:cxn>
                  <a:cxn ang="16200000">
                    <a:pos x="wd2" y="hd2"/>
                  </a:cxn>
                </a:cxnLst>
                <a:rect l="0" t="0" r="r" b="b"/>
                <a:pathLst>
                  <a:path w="21600" h="20972" fill="norm" stroke="1"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30" name="Oval"/>
              <p:cNvSpPr/>
              <p:nvPr/>
            </p:nvSpPr>
            <p:spPr>
              <a:xfrm>
                <a:off x="0" y="0"/>
                <a:ext cx="1236373" cy="111760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grpSp>
          <p:nvGrpSpPr>
            <p:cNvPr id="435" name="Group"/>
            <p:cNvGrpSpPr/>
            <p:nvPr/>
          </p:nvGrpSpPr>
          <p:grpSpPr>
            <a:xfrm>
              <a:off x="2589033" y="654105"/>
              <a:ext cx="1007282" cy="1157807"/>
              <a:chOff x="0" y="0"/>
              <a:chExt cx="1007281" cy="1157806"/>
            </a:xfrm>
          </p:grpSpPr>
          <p:sp>
            <p:nvSpPr>
              <p:cNvPr id="432" name="Monkey"/>
              <p:cNvSpPr/>
              <p:nvPr/>
            </p:nvSpPr>
            <p:spPr>
              <a:xfrm>
                <a:off x="227974" y="95110"/>
                <a:ext cx="551337" cy="478044"/>
              </a:xfrm>
              <a:custGeom>
                <a:avLst/>
                <a:gdLst/>
                <a:ahLst/>
                <a:cxnLst>
                  <a:cxn ang="0">
                    <a:pos x="wd2" y="hd2"/>
                  </a:cxn>
                  <a:cxn ang="5400000">
                    <a:pos x="wd2" y="hd2"/>
                  </a:cxn>
                  <a:cxn ang="10800000">
                    <a:pos x="wd2" y="hd2"/>
                  </a:cxn>
                  <a:cxn ang="16200000">
                    <a:pos x="wd2" y="hd2"/>
                  </a:cxn>
                </a:cxnLst>
                <a:rect l="0" t="0" r="r" b="b"/>
                <a:pathLst>
                  <a:path w="21032" h="21600" fill="norm" stroke="1"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33" name="Dachshund"/>
              <p:cNvSpPr/>
              <p:nvPr/>
            </p:nvSpPr>
            <p:spPr>
              <a:xfrm>
                <a:off x="154430" y="614635"/>
                <a:ext cx="698300" cy="349254"/>
              </a:xfrm>
              <a:custGeom>
                <a:avLst/>
                <a:gdLst/>
                <a:ahLst/>
                <a:cxnLst>
                  <a:cxn ang="0">
                    <a:pos x="wd2" y="hd2"/>
                  </a:cxn>
                  <a:cxn ang="5400000">
                    <a:pos x="wd2" y="hd2"/>
                  </a:cxn>
                  <a:cxn ang="10800000">
                    <a:pos x="wd2" y="hd2"/>
                  </a:cxn>
                  <a:cxn ang="16200000">
                    <a:pos x="wd2" y="hd2"/>
                  </a:cxn>
                </a:cxnLst>
                <a:rect l="0" t="0" r="r" b="b"/>
                <a:pathLst>
                  <a:path w="21501" h="21585" fill="norm" stroke="1"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34" name="Oval"/>
              <p:cNvSpPr/>
              <p:nvPr/>
            </p:nvSpPr>
            <p:spPr>
              <a:xfrm>
                <a:off x="0" y="0"/>
                <a:ext cx="1007282" cy="1157807"/>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
          <p:nvSpPr>
            <p:cNvPr id="436" name="Line"/>
            <p:cNvSpPr/>
            <p:nvPr/>
          </p:nvSpPr>
          <p:spPr>
            <a:xfrm rot="1232281">
              <a:off x="62320" y="1249008"/>
              <a:ext cx="2176993" cy="749686"/>
            </a:xfrm>
            <a:custGeom>
              <a:avLst/>
              <a:gdLst/>
              <a:ahLst/>
              <a:cxnLst>
                <a:cxn ang="0">
                  <a:pos x="wd2" y="hd2"/>
                </a:cxn>
                <a:cxn ang="5400000">
                  <a:pos x="wd2" y="hd2"/>
                </a:cxn>
                <a:cxn ang="10800000">
                  <a:pos x="wd2" y="hd2"/>
                </a:cxn>
                <a:cxn ang="16200000">
                  <a:pos x="wd2" y="hd2"/>
                </a:cxn>
              </a:cxnLst>
              <a:rect l="0" t="0" r="r" b="b"/>
              <a:pathLst>
                <a:path w="21600" h="18111" fill="norm" stroke="1" extrusionOk="0">
                  <a:moveTo>
                    <a:pt x="0" y="18111"/>
                  </a:moveTo>
                  <a:cubicBezTo>
                    <a:pt x="2775" y="17953"/>
                    <a:pt x="5736" y="16393"/>
                    <a:pt x="8463" y="12686"/>
                  </a:cubicBezTo>
                  <a:cubicBezTo>
                    <a:pt x="13120" y="6354"/>
                    <a:pt x="17669" y="-3489"/>
                    <a:pt x="21600" y="1245"/>
                  </a:cubicBezTo>
                </a:path>
              </a:pathLst>
            </a:cu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437" name="Predict"/>
            <p:cNvSpPr txBox="1"/>
            <p:nvPr/>
          </p:nvSpPr>
          <p:spPr>
            <a:xfrm>
              <a:off x="460281" y="1141152"/>
              <a:ext cx="965233" cy="37523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Predict</a:t>
              </a:r>
            </a:p>
          </p:txBody>
        </p:sp>
      </p:grpSp>
      <p:sp>
        <p:nvSpPr>
          <p:cNvPr id="439" name="Line"/>
          <p:cNvSpPr/>
          <p:nvPr/>
        </p:nvSpPr>
        <p:spPr>
          <a:xfrm rot="5400000">
            <a:off x="3912190" y="3788325"/>
            <a:ext cx="1377712" cy="340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570" y="7988"/>
                  <a:pt x="6563" y="0"/>
                  <a:pt x="10800" y="0"/>
                </a:cubicBezTo>
                <a:cubicBezTo>
                  <a:pt x="15037" y="0"/>
                  <a:pt x="19030" y="7988"/>
                  <a:pt x="21600" y="21600"/>
                </a:cubicBezTo>
              </a:path>
            </a:pathLst>
          </a:custGeom>
          <a:ln w="25400">
            <a:solidFill>
              <a:srgbClr val="0000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grpSp>
        <p:nvGrpSpPr>
          <p:cNvPr id="447" name="Group"/>
          <p:cNvGrpSpPr/>
          <p:nvPr/>
        </p:nvGrpSpPr>
        <p:grpSpPr>
          <a:xfrm>
            <a:off x="3098435" y="2477693"/>
            <a:ext cx="2868067" cy="984076"/>
            <a:chOff x="0" y="0"/>
            <a:chExt cx="2868065" cy="984075"/>
          </a:xfrm>
        </p:grpSpPr>
        <p:grpSp>
          <p:nvGrpSpPr>
            <p:cNvPr id="444" name="Group"/>
            <p:cNvGrpSpPr/>
            <p:nvPr/>
          </p:nvGrpSpPr>
          <p:grpSpPr>
            <a:xfrm>
              <a:off x="0" y="0"/>
              <a:ext cx="1638300" cy="984076"/>
              <a:chOff x="0" y="0"/>
              <a:chExt cx="1638300" cy="984075"/>
            </a:xfrm>
          </p:grpSpPr>
          <p:pic>
            <p:nvPicPr>
              <p:cNvPr id="440" name="Features_Numerical.png" descr="Features_Numerical.png"/>
              <p:cNvPicPr>
                <a:picLocks noChangeAspect="1"/>
              </p:cNvPicPr>
              <p:nvPr/>
            </p:nvPicPr>
            <p:blipFill>
              <a:blip r:embed="rId8">
                <a:extLst/>
              </a:blip>
              <a:stretch>
                <a:fillRect/>
              </a:stretch>
            </p:blipFill>
            <p:spPr>
              <a:xfrm>
                <a:off x="155537" y="440792"/>
                <a:ext cx="1327226" cy="240814"/>
              </a:xfrm>
              <a:prstGeom prst="rect">
                <a:avLst/>
              </a:prstGeom>
              <a:ln w="12700" cap="flat">
                <a:noFill/>
                <a:miter lim="400000"/>
              </a:ln>
              <a:effectLst/>
            </p:spPr>
          </p:pic>
          <p:grpSp>
            <p:nvGrpSpPr>
              <p:cNvPr id="443" name="Group"/>
              <p:cNvGrpSpPr/>
              <p:nvPr/>
            </p:nvGrpSpPr>
            <p:grpSpPr>
              <a:xfrm>
                <a:off x="0" y="0"/>
                <a:ext cx="1638300" cy="984076"/>
                <a:chOff x="0" y="0"/>
                <a:chExt cx="1638300" cy="984075"/>
              </a:xfrm>
            </p:grpSpPr>
            <p:sp>
              <p:nvSpPr>
                <p:cNvPr id="441" name="Oval"/>
                <p:cNvSpPr/>
                <p:nvPr/>
              </p:nvSpPr>
              <p:spPr>
                <a:xfrm>
                  <a:off x="0" y="0"/>
                  <a:ext cx="1638300" cy="984076"/>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442" name="Features"/>
                <p:cNvSpPr txBox="1"/>
                <p:nvPr/>
              </p:nvSpPr>
              <p:spPr>
                <a:xfrm>
                  <a:off x="223148" y="84755"/>
                  <a:ext cx="1162927" cy="37522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Features</a:t>
                  </a:r>
                </a:p>
              </p:txBody>
            </p:sp>
          </p:grpSp>
        </p:grpSp>
        <p:sp>
          <p:nvSpPr>
            <p:cNvPr id="445" name="Line"/>
            <p:cNvSpPr/>
            <p:nvPr/>
          </p:nvSpPr>
          <p:spPr>
            <a:xfrm flipH="1" rot="1232281">
              <a:off x="1452907" y="431974"/>
              <a:ext cx="1423806" cy="208662"/>
            </a:xfrm>
            <a:custGeom>
              <a:avLst/>
              <a:gdLst/>
              <a:ahLst/>
              <a:cxnLst>
                <a:cxn ang="0">
                  <a:pos x="wd2" y="hd2"/>
                </a:cxn>
                <a:cxn ang="5400000">
                  <a:pos x="wd2" y="hd2"/>
                </a:cxn>
                <a:cxn ang="10800000">
                  <a:pos x="wd2" y="hd2"/>
                </a:cxn>
                <a:cxn ang="16200000">
                  <a:pos x="wd2" y="hd2"/>
                </a:cxn>
              </a:cxnLst>
              <a:rect l="0" t="0" r="r" b="b"/>
              <a:pathLst>
                <a:path w="21600" h="18552" fill="norm" stroke="1" extrusionOk="0">
                  <a:moveTo>
                    <a:pt x="0" y="18552"/>
                  </a:moveTo>
                  <a:cubicBezTo>
                    <a:pt x="1982" y="9872"/>
                    <a:pt x="4636" y="3840"/>
                    <a:pt x="7576" y="1335"/>
                  </a:cubicBezTo>
                  <a:cubicBezTo>
                    <a:pt x="12721" y="-3048"/>
                    <a:pt x="18083" y="3535"/>
                    <a:pt x="21600" y="18552"/>
                  </a:cubicBezTo>
                </a:path>
              </a:pathLst>
            </a:cu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446" name="Extract"/>
            <p:cNvSpPr txBox="1"/>
            <p:nvPr/>
          </p:nvSpPr>
          <p:spPr>
            <a:xfrm>
              <a:off x="1611001" y="591590"/>
              <a:ext cx="965358" cy="37522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2000">
                  <a:solidFill>
                    <a:srgbClr val="FFFFFF"/>
                  </a:solidFill>
                  <a:latin typeface="Arial"/>
                  <a:ea typeface="Arial"/>
                  <a:cs typeface="Arial"/>
                  <a:sym typeface="Arial"/>
                </a:defRPr>
              </a:lvl1pPr>
            </a:lstStyle>
            <a:p>
              <a:pPr/>
              <a:r>
                <a:t>Extract</a:t>
              </a:r>
            </a:p>
          </p:txBody>
        </p:sp>
      </p:grpSp>
      <p:sp>
        <p:nvSpPr>
          <p:cNvPr id="448" name="Line"/>
          <p:cNvSpPr/>
          <p:nvPr/>
        </p:nvSpPr>
        <p:spPr>
          <a:xfrm flipH="1" rot="12032281">
            <a:off x="2497586" y="5129293"/>
            <a:ext cx="176467" cy="778177"/>
          </a:xfrm>
          <a:custGeom>
            <a:avLst/>
            <a:gdLst/>
            <a:ahLst/>
            <a:cxnLst>
              <a:cxn ang="0">
                <a:pos x="wd2" y="hd2"/>
              </a:cxn>
              <a:cxn ang="5400000">
                <a:pos x="wd2" y="hd2"/>
              </a:cxn>
              <a:cxn ang="10800000">
                <a:pos x="wd2" y="hd2"/>
              </a:cxn>
              <a:cxn ang="16200000">
                <a:pos x="wd2" y="hd2"/>
              </a:cxn>
            </a:cxnLst>
            <a:rect l="0" t="0" r="r" b="b"/>
            <a:pathLst>
              <a:path w="10446" h="20592" fill="norm" stroke="1" extrusionOk="0">
                <a:moveTo>
                  <a:pt x="8492" y="20592"/>
                </a:moveTo>
                <a:cubicBezTo>
                  <a:pt x="-11154" y="19328"/>
                  <a:pt x="9283" y="-1008"/>
                  <a:pt x="10446" y="39"/>
                </a:cubicBezTo>
              </a:path>
            </a:pathLst>
          </a:custGeom>
          <a:ln w="25400">
            <a:solidFill>
              <a:srgbClr val="0000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grpSp>
        <p:nvGrpSpPr>
          <p:cNvPr id="451" name="Group"/>
          <p:cNvGrpSpPr/>
          <p:nvPr/>
        </p:nvGrpSpPr>
        <p:grpSpPr>
          <a:xfrm>
            <a:off x="1839340" y="4664198"/>
            <a:ext cx="3269533" cy="1669315"/>
            <a:chOff x="0" y="0"/>
            <a:chExt cx="3269532" cy="1669314"/>
          </a:xfrm>
        </p:grpSpPr>
        <p:pic>
          <p:nvPicPr>
            <p:cNvPr id="449" name="Big_X with y.png" descr="Big_X with y.png"/>
            <p:cNvPicPr>
              <a:picLocks noChangeAspect="1"/>
            </p:cNvPicPr>
            <p:nvPr/>
          </p:nvPicPr>
          <p:blipFill>
            <a:blip r:embed="rId9">
              <a:extLst/>
            </a:blip>
            <a:stretch>
              <a:fillRect/>
            </a:stretch>
          </p:blipFill>
          <p:spPr>
            <a:xfrm>
              <a:off x="0" y="1368933"/>
              <a:ext cx="3269533" cy="300382"/>
            </a:xfrm>
            <a:prstGeom prst="rect">
              <a:avLst/>
            </a:prstGeom>
            <a:ln w="12700" cap="flat">
              <a:noFill/>
              <a:miter lim="400000"/>
            </a:ln>
            <a:effectLst/>
          </p:spPr>
        </p:pic>
        <p:sp>
          <p:nvSpPr>
            <p:cNvPr id="450" name="Line"/>
            <p:cNvSpPr/>
            <p:nvPr/>
          </p:nvSpPr>
          <p:spPr>
            <a:xfrm rot="18900000">
              <a:off x="1268044" y="498271"/>
              <a:ext cx="1501997" cy="223730"/>
            </a:xfrm>
            <a:custGeom>
              <a:avLst/>
              <a:gdLst/>
              <a:ahLst/>
              <a:cxnLst>
                <a:cxn ang="0">
                  <a:pos x="wd2" y="hd2"/>
                </a:cxn>
                <a:cxn ang="5400000">
                  <a:pos x="wd2" y="hd2"/>
                </a:cxn>
                <a:cxn ang="10800000">
                  <a:pos x="wd2" y="hd2"/>
                </a:cxn>
                <a:cxn ang="16200000">
                  <a:pos x="wd2" y="hd2"/>
                </a:cxn>
              </a:cxnLst>
              <a:rect l="0" t="0" r="r" b="b"/>
              <a:pathLst>
                <a:path w="21600" h="18572" fill="norm" stroke="1" extrusionOk="0">
                  <a:moveTo>
                    <a:pt x="0" y="18572"/>
                  </a:moveTo>
                  <a:cubicBezTo>
                    <a:pt x="2317" y="9770"/>
                    <a:pt x="4933" y="3920"/>
                    <a:pt x="7673" y="1412"/>
                  </a:cubicBezTo>
                  <a:cubicBezTo>
                    <a:pt x="12523" y="-3028"/>
                    <a:pt x="17486" y="3087"/>
                    <a:pt x="21600" y="18572"/>
                  </a:cubicBezTo>
                </a:path>
              </a:pathLst>
            </a:cu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pic>
        <p:nvPicPr>
          <p:cNvPr id="452" name="New dataset.png" descr="New dataset.png"/>
          <p:cNvPicPr>
            <a:picLocks noChangeAspect="1"/>
          </p:cNvPicPr>
          <p:nvPr/>
        </p:nvPicPr>
        <p:blipFill>
          <a:blip r:embed="rId10">
            <a:extLst/>
          </a:blip>
          <a:stretch>
            <a:fillRect/>
          </a:stretch>
        </p:blipFill>
        <p:spPr>
          <a:xfrm>
            <a:off x="4805951" y="4082900"/>
            <a:ext cx="1883179" cy="279091"/>
          </a:xfrm>
          <a:prstGeom prst="rect">
            <a:avLst/>
          </a:prstGeom>
          <a:ln w="12700">
            <a:miter lim="400000"/>
          </a:ln>
        </p:spPr>
      </p:pic>
      <p:pic>
        <p:nvPicPr>
          <p:cNvPr id="453" name="D prime.png" descr="D prime.png"/>
          <p:cNvPicPr>
            <a:picLocks noChangeAspect="1"/>
          </p:cNvPicPr>
          <p:nvPr/>
        </p:nvPicPr>
        <p:blipFill>
          <a:blip r:embed="rId11">
            <a:extLst/>
          </a:blip>
          <a:srcRect l="0" t="0" r="33438" b="0"/>
          <a:stretch>
            <a:fillRect/>
          </a:stretch>
        </p:blipFill>
        <p:spPr>
          <a:xfrm>
            <a:off x="4659507" y="5156652"/>
            <a:ext cx="2176242" cy="33519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48"/>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45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39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4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439"/>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8" fill="hold">
                                  <p:stCondLst>
                                    <p:cond delay="0"/>
                                  </p:stCondLst>
                                  <p:iterate type="el" backwards="0">
                                    <p:tmAbs val="0"/>
                                  </p:iterate>
                                  <p:childTnLst>
                                    <p:set>
                                      <p:cBhvr>
                                        <p:cTn id="32" fill="hold"/>
                                        <p:tgtEl>
                                          <p:spTgt spid="4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9" fill="hold">
                                  <p:stCondLst>
                                    <p:cond delay="0"/>
                                  </p:stCondLst>
                                  <p:iterate type="el" backwards="0">
                                    <p:tmAbs val="0"/>
                                  </p:iterate>
                                  <p:childTnLst>
                                    <p:set>
                                      <p:cBhvr>
                                        <p:cTn id="36" fill="hold"/>
                                        <p:tgtEl>
                                          <p:spTgt spid="438"/>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0" fill="hold">
                                  <p:stCondLst>
                                    <p:cond delay="0"/>
                                  </p:stCondLst>
                                  <p:iterate type="el" backwards="0">
                                    <p:tmAbs val="0"/>
                                  </p:iterate>
                                  <p:childTnLst>
                                    <p:set>
                                      <p:cBhvr>
                                        <p:cTn id="39" fill="hold"/>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2" grpId="8"/>
      <p:bldP build="whole" bldLvl="1" animBg="1" rev="0" advAuto="0" spid="414" grpId="1"/>
      <p:bldP build="whole" bldLvl="1" animBg="1" rev="0" advAuto="0" spid="439" grpId="7"/>
      <p:bldP build="whole" bldLvl="1" animBg="1" rev="0" advAuto="0" spid="453" grpId="10"/>
      <p:bldP build="whole" bldLvl="1" animBg="1" rev="0" advAuto="0" spid="447" grpId="6"/>
      <p:bldP build="whole" bldLvl="1" animBg="1" rev="0" advAuto="0" spid="438" grpId="9"/>
      <p:bldP build="whole" bldLvl="1" animBg="1" rev="0" advAuto="0" spid="422" grpId="2"/>
      <p:bldP build="whole" bldLvl="1" animBg="1" rev="0" advAuto="0" spid="451" grpId="4"/>
      <p:bldP build="whole" bldLvl="1" animBg="1" rev="0" advAuto="0" spid="396" grpId="5"/>
      <p:bldP build="whole" bldLvl="1" animBg="1" rev="0" advAuto="0" spid="448"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7"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458"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Making Optimal Decisions?</a:t>
            </a:r>
          </a:p>
        </p:txBody>
      </p:sp>
      <p:sp>
        <p:nvSpPr>
          <p:cNvPr id="459" name="Title 1"/>
          <p:cNvSpPr txBox="1"/>
          <p:nvPr/>
        </p:nvSpPr>
        <p:spPr>
          <a:xfrm>
            <a:off x="664340" y="2459730"/>
            <a:ext cx="7815320" cy="2152795"/>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28600" indent="-228600">
              <a:buSzPct val="100000"/>
              <a:buChar char="•"/>
              <a:defRPr b="1" sz="2000">
                <a:solidFill>
                  <a:srgbClr val="FFFFFF"/>
                </a:solidFill>
                <a:latin typeface="Arial"/>
                <a:ea typeface="Arial"/>
                <a:cs typeface="Arial"/>
                <a:sym typeface="Arial"/>
              </a:defRPr>
            </a:pPr>
            <a:r>
              <a:t>Algorithms may have access to more quantifiable data than humans.</a:t>
            </a:r>
          </a:p>
          <a:p>
            <a:pPr marL="228600" indent="-228600">
              <a:buSzPct val="100000"/>
              <a:buChar char="•"/>
              <a:defRPr b="1" sz="2000">
                <a:solidFill>
                  <a:srgbClr val="FFFFFF"/>
                </a:solidFill>
                <a:latin typeface="Arial"/>
                <a:ea typeface="Arial"/>
                <a:cs typeface="Arial"/>
                <a:sym typeface="Arial"/>
              </a:defRPr>
            </a:pPr>
            <a:r>
              <a:t>However the data may be biased/incomplete.</a:t>
            </a:r>
          </a:p>
          <a:p>
            <a:pPr marL="228600" indent="-228600">
              <a:buSzPct val="100000"/>
              <a:buChar char="•"/>
              <a:defRPr b="1" sz="2000">
                <a:solidFill>
                  <a:srgbClr val="FFFFFF"/>
                </a:solidFill>
                <a:latin typeface="Arial"/>
                <a:ea typeface="Arial"/>
                <a:cs typeface="Arial"/>
                <a:sym typeface="Arial"/>
              </a:defRPr>
            </a:pPr>
            <a:r>
              <a:t>Individual algorithms also have intrinsic biases.</a:t>
            </a:r>
          </a:p>
          <a:p>
            <a:pPr marL="228600" indent="-228600">
              <a:buSzPct val="100000"/>
              <a:buChar char="•"/>
              <a:defRPr b="1" sz="2000">
                <a:solidFill>
                  <a:srgbClr val="FFFFFF"/>
                </a:solidFill>
                <a:latin typeface="Arial"/>
                <a:ea typeface="Arial"/>
                <a:cs typeface="Arial"/>
                <a:sym typeface="Arial"/>
              </a:defRPr>
            </a:pPr>
            <a:r>
              <a:t>Algorithms can therefore just as fallible as humans!</a:t>
            </a:r>
          </a:p>
        </p:txBody>
      </p:sp>
      <p:sp>
        <p:nvSpPr>
          <p:cNvPr id="460" name="Rectangle"/>
          <p:cNvSpPr/>
          <p:nvPr/>
        </p:nvSpPr>
        <p:spPr>
          <a:xfrm>
            <a:off x="3458868" y="4830933"/>
            <a:ext cx="2226264" cy="1847966"/>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61" name="Oval"/>
          <p:cNvSpPr/>
          <p:nvPr/>
        </p:nvSpPr>
        <p:spPr>
          <a:xfrm>
            <a:off x="4552426" y="5508516"/>
            <a:ext cx="392285" cy="492800"/>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62" name="Oval"/>
          <p:cNvSpPr/>
          <p:nvPr/>
        </p:nvSpPr>
        <p:spPr>
          <a:xfrm>
            <a:off x="4437778" y="5342444"/>
            <a:ext cx="884026" cy="824944"/>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63" name="Set of all knowledge…"/>
          <p:cNvSpPr txBox="1"/>
          <p:nvPr/>
        </p:nvSpPr>
        <p:spPr>
          <a:xfrm>
            <a:off x="1198785" y="6073455"/>
            <a:ext cx="2113914" cy="541991"/>
          </a:xfrm>
          <a:prstGeom prst="rect">
            <a:avLst/>
          </a:prstGeom>
          <a:ln w="12700">
            <a:miter lim="400000"/>
          </a:ln>
          <a:effectLst>
            <a:outerShdw sx="100000" sy="100000" kx="0" ky="0" algn="b" rotWithShape="0" blurRad="38100" dist="23000" dir="5400000">
              <a:srgbClr val="000000">
                <a:alpha val="79523"/>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1600">
                <a:solidFill>
                  <a:srgbClr val="FFFFFF"/>
                </a:solidFill>
                <a:latin typeface="Arial"/>
                <a:ea typeface="Arial"/>
                <a:cs typeface="Arial"/>
                <a:sym typeface="Arial"/>
              </a:defRPr>
            </a:pPr>
            <a:r>
              <a:t>Set of all knowledge</a:t>
            </a:r>
          </a:p>
          <a:p>
            <a:pPr algn="ctr">
              <a:defRPr b="1" sz="1600">
                <a:solidFill>
                  <a:srgbClr val="FFFFFF"/>
                </a:solidFill>
                <a:latin typeface="Arial"/>
                <a:ea typeface="Arial"/>
                <a:cs typeface="Arial"/>
                <a:sym typeface="Arial"/>
              </a:defRPr>
            </a:pPr>
            <a:r>
              <a:t>on subject </a:t>
            </a:r>
            <a:r>
              <a:rPr i="1"/>
              <a:t>A</a:t>
            </a:r>
          </a:p>
        </p:txBody>
      </p:sp>
      <p:grpSp>
        <p:nvGrpSpPr>
          <p:cNvPr id="466" name="Group"/>
          <p:cNvGrpSpPr/>
          <p:nvPr/>
        </p:nvGrpSpPr>
        <p:grpSpPr>
          <a:xfrm>
            <a:off x="4830124" y="5750753"/>
            <a:ext cx="3971311" cy="617361"/>
            <a:chOff x="0" y="0"/>
            <a:chExt cx="3971309" cy="617359"/>
          </a:xfrm>
        </p:grpSpPr>
        <p:sp>
          <p:nvSpPr>
            <p:cNvPr id="474" name="Connection Line"/>
            <p:cNvSpPr/>
            <p:nvPr/>
          </p:nvSpPr>
          <p:spPr>
            <a:xfrm>
              <a:off x="0" y="77064"/>
              <a:ext cx="1778000" cy="450561"/>
            </a:xfrm>
            <a:custGeom>
              <a:avLst/>
              <a:gdLst/>
              <a:ahLst/>
              <a:cxnLst>
                <a:cxn ang="0">
                  <a:pos x="wd2" y="hd2"/>
                </a:cxn>
                <a:cxn ang="5400000">
                  <a:pos x="wd2" y="hd2"/>
                </a:cxn>
                <a:cxn ang="10800000">
                  <a:pos x="wd2" y="hd2"/>
                </a:cxn>
                <a:cxn ang="16200000">
                  <a:pos x="wd2" y="hd2"/>
                </a:cxn>
              </a:cxnLst>
              <a:rect l="0" t="0" r="r" b="b"/>
              <a:pathLst>
                <a:path w="21600" h="16564" fill="norm" stroke="1" extrusionOk="0">
                  <a:moveTo>
                    <a:pt x="0" y="0"/>
                  </a:moveTo>
                  <a:cubicBezTo>
                    <a:pt x="6103" y="18812"/>
                    <a:pt x="13303" y="21600"/>
                    <a:pt x="21600" y="8365"/>
                  </a:cubicBezTo>
                </a:path>
              </a:pathLst>
            </a:custGeom>
            <a:noFill/>
            <a:ln w="25400" cap="flat">
              <a:solidFill>
                <a:srgbClr val="000000"/>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sp>
          <p:nvSpPr>
            <p:cNvPr id="465" name="Knowledge used…"/>
            <p:cNvSpPr txBox="1"/>
            <p:nvPr/>
          </p:nvSpPr>
          <p:spPr>
            <a:xfrm>
              <a:off x="1775169" y="0"/>
              <a:ext cx="2196141" cy="617360"/>
            </a:xfrm>
            <a:prstGeom prst="rect">
              <a:avLst/>
            </a:prstGeom>
            <a:noFill/>
            <a:ln w="12700" cap="flat">
              <a:noFill/>
              <a:miter lim="400000"/>
            </a:ln>
            <a:effectLst>
              <a:outerShdw sx="100000" sy="100000" kx="0" ky="0" algn="b" rotWithShape="0" blurRad="38100" dist="23000" dir="5400000">
                <a:srgbClr val="000000">
                  <a:alpha val="8046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t>Knowledge used</a:t>
              </a:r>
            </a:p>
            <a:p>
              <a:pPr>
                <a:defRPr b="1">
                  <a:solidFill>
                    <a:srgbClr val="FFFFFF"/>
                  </a:solidFill>
                  <a:latin typeface="Arial"/>
                  <a:ea typeface="Arial"/>
                  <a:cs typeface="Arial"/>
                  <a:sym typeface="Arial"/>
                </a:defRPr>
              </a:pPr>
              <a:r>
                <a:t>To make a decision</a:t>
              </a:r>
            </a:p>
          </p:txBody>
        </p:sp>
      </p:grpSp>
      <p:grpSp>
        <p:nvGrpSpPr>
          <p:cNvPr id="469" name="Group"/>
          <p:cNvGrpSpPr/>
          <p:nvPr/>
        </p:nvGrpSpPr>
        <p:grpSpPr>
          <a:xfrm>
            <a:off x="95274" y="4844103"/>
            <a:ext cx="4479291" cy="786680"/>
            <a:chOff x="-1104900" y="183608"/>
            <a:chExt cx="4479290" cy="786679"/>
          </a:xfrm>
        </p:grpSpPr>
        <p:sp>
          <p:nvSpPr>
            <p:cNvPr id="467" name="Knowledge / Experience…"/>
            <p:cNvSpPr txBox="1"/>
            <p:nvPr/>
          </p:nvSpPr>
          <p:spPr>
            <a:xfrm>
              <a:off x="-1104900" y="203200"/>
              <a:ext cx="2860845" cy="617360"/>
            </a:xfrm>
            <a:prstGeom prst="rect">
              <a:avLst/>
            </a:prstGeom>
            <a:noFill/>
            <a:ln w="12700" cap="flat">
              <a:noFill/>
              <a:miter lim="400000"/>
            </a:ln>
            <a:effectLst>
              <a:outerShdw sx="100000" sy="100000" kx="0" ky="0" algn="b" rotWithShape="0" blurRad="38100" dist="23000" dir="5400000">
                <a:srgbClr val="000000">
                  <a:alpha val="79787"/>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t>Knowledge / Experience </a:t>
              </a:r>
            </a:p>
            <a:p>
              <a:pPr>
                <a:defRPr b="1">
                  <a:solidFill>
                    <a:srgbClr val="FFFFFF"/>
                  </a:solidFill>
                  <a:latin typeface="Arial"/>
                  <a:ea typeface="Arial"/>
                  <a:cs typeface="Arial"/>
                  <a:sym typeface="Arial"/>
                </a:defRPr>
              </a:pPr>
              <a:r>
                <a:t>captured by algorithm</a:t>
              </a:r>
            </a:p>
          </p:txBody>
        </p:sp>
        <p:sp>
          <p:nvSpPr>
            <p:cNvPr id="475" name="Connection Line"/>
            <p:cNvSpPr/>
            <p:nvPr/>
          </p:nvSpPr>
          <p:spPr>
            <a:xfrm>
              <a:off x="1296613" y="183608"/>
              <a:ext cx="2077778" cy="786680"/>
            </a:xfrm>
            <a:custGeom>
              <a:avLst/>
              <a:gdLst/>
              <a:ahLst/>
              <a:cxnLst>
                <a:cxn ang="0">
                  <a:pos x="wd2" y="hd2"/>
                </a:cxn>
                <a:cxn ang="5400000">
                  <a:pos x="wd2" y="hd2"/>
                </a:cxn>
                <a:cxn ang="10800000">
                  <a:pos x="wd2" y="hd2"/>
                </a:cxn>
                <a:cxn ang="16200000">
                  <a:pos x="wd2" y="hd2"/>
                </a:cxn>
              </a:cxnLst>
              <a:rect l="0" t="0" r="r" b="b"/>
              <a:pathLst>
                <a:path w="21600" h="19692" fill="norm" stroke="1" extrusionOk="0">
                  <a:moveTo>
                    <a:pt x="0" y="491"/>
                  </a:moveTo>
                  <a:cubicBezTo>
                    <a:pt x="7749" y="-1908"/>
                    <a:pt x="14949" y="4492"/>
                    <a:pt x="21600" y="19692"/>
                  </a:cubicBezTo>
                </a:path>
              </a:pathLst>
            </a:cu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grpSp>
      <p:sp>
        <p:nvSpPr>
          <p:cNvPr id="470" name="Oval"/>
          <p:cNvSpPr/>
          <p:nvPr/>
        </p:nvSpPr>
        <p:spPr>
          <a:xfrm>
            <a:off x="4658114" y="5662282"/>
            <a:ext cx="180909" cy="185268"/>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473" name="Group"/>
          <p:cNvGrpSpPr/>
          <p:nvPr/>
        </p:nvGrpSpPr>
        <p:grpSpPr>
          <a:xfrm>
            <a:off x="5153024" y="4494865"/>
            <a:ext cx="2991558" cy="1301548"/>
            <a:chOff x="0" y="0"/>
            <a:chExt cx="2991556" cy="1301546"/>
          </a:xfrm>
        </p:grpSpPr>
        <p:sp>
          <p:nvSpPr>
            <p:cNvPr id="471" name="Available…"/>
            <p:cNvSpPr txBox="1"/>
            <p:nvPr/>
          </p:nvSpPr>
          <p:spPr>
            <a:xfrm>
              <a:off x="1376069" y="0"/>
              <a:ext cx="1615488" cy="884060"/>
            </a:xfrm>
            <a:prstGeom prst="rect">
              <a:avLst/>
            </a:prstGeom>
            <a:noFill/>
            <a:ln w="12700" cap="flat">
              <a:noFill/>
              <a:miter lim="400000"/>
            </a:ln>
            <a:effectLst>
              <a:outerShdw sx="100000" sy="100000" kx="0" ky="0" algn="b" rotWithShape="0" blurRad="38100" dist="23000" dir="5400000">
                <a:srgbClr val="000000">
                  <a:alpha val="8022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t>Available</a:t>
              </a:r>
            </a:p>
            <a:p>
              <a:pPr>
                <a:defRPr b="1">
                  <a:solidFill>
                    <a:srgbClr val="FFFFFF"/>
                  </a:solidFill>
                  <a:latin typeface="Arial"/>
                  <a:ea typeface="Arial"/>
                  <a:cs typeface="Arial"/>
                  <a:sym typeface="Arial"/>
                </a:defRPr>
              </a:pPr>
              <a:r>
                <a:t>Knowledge &amp;</a:t>
              </a:r>
            </a:p>
            <a:p>
              <a:pPr>
                <a:defRPr b="1">
                  <a:solidFill>
                    <a:srgbClr val="FFFFFF"/>
                  </a:solidFill>
                  <a:latin typeface="Arial"/>
                  <a:ea typeface="Arial"/>
                  <a:cs typeface="Arial"/>
                  <a:sym typeface="Arial"/>
                </a:defRPr>
              </a:pPr>
              <a:r>
                <a:t>Experience</a:t>
              </a:r>
            </a:p>
          </p:txBody>
        </p:sp>
        <p:sp>
          <p:nvSpPr>
            <p:cNvPr id="476" name="Connection Line"/>
            <p:cNvSpPr/>
            <p:nvPr/>
          </p:nvSpPr>
          <p:spPr>
            <a:xfrm>
              <a:off x="0" y="278480"/>
              <a:ext cx="1376070" cy="1023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146" y="7380"/>
                    <a:pt x="12346" y="180"/>
                    <a:pt x="21600" y="0"/>
                  </a:cubicBezTo>
                </a:path>
              </a:pathLst>
            </a:custGeom>
            <a:noFill/>
            <a:ln w="25400" cap="flat">
              <a:solidFill>
                <a:srgbClr val="000000"/>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5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5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2" fill="hold">
                                  <p:stCondLst>
                                    <p:cond delay="0"/>
                                  </p:stCondLst>
                                  <p:iterate type="el" backwards="0">
                                    <p:tmAbs val="0"/>
                                  </p:iterate>
                                  <p:childTnLst>
                                    <p:set>
                                      <p:cBhvr>
                                        <p:cTn id="24" fill="hold"/>
                                        <p:tgtEl>
                                          <p:spTgt spid="4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3" fill="hold">
                                  <p:stCondLst>
                                    <p:cond delay="0"/>
                                  </p:stCondLst>
                                  <p:iterate type="el" backwards="0">
                                    <p:tmAbs val="0"/>
                                  </p:iterate>
                                  <p:childTnLst>
                                    <p:set>
                                      <p:cBhvr>
                                        <p:cTn id="28" fill="hold"/>
                                        <p:tgtEl>
                                          <p:spTgt spid="4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4" fill="hold">
                                  <p:stCondLst>
                                    <p:cond delay="0"/>
                                  </p:stCondLst>
                                  <p:iterate type="el" backwards="0">
                                    <p:tmAbs val="0"/>
                                  </p:iterate>
                                  <p:childTnLst>
                                    <p:set>
                                      <p:cBhvr>
                                        <p:cTn id="32" fill="hold"/>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59" grpId="1"/>
      <p:bldP build="whole" bldLvl="1" animBg="1" rev="0" advAuto="0" spid="469" grpId="3"/>
      <p:bldP build="whole" bldLvl="1" animBg="1" rev="0" advAuto="0" spid="466" grpId="4"/>
      <p:bldP build="whole" bldLvl="1" animBg="1" rev="0" advAuto="0" spid="473"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0"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488" name="Connection Line"/>
          <p:cNvSpPr/>
          <p:nvPr/>
        </p:nvSpPr>
        <p:spPr>
          <a:xfrm>
            <a:off x="4536346" y="3804660"/>
            <a:ext cx="2281009" cy="880544"/>
          </a:xfrm>
          <a:custGeom>
            <a:avLst/>
            <a:gdLst/>
            <a:ahLst/>
            <a:cxnLst>
              <a:cxn ang="0">
                <a:pos x="wd2" y="hd2"/>
              </a:cxn>
              <a:cxn ang="5400000">
                <a:pos x="wd2" y="hd2"/>
              </a:cxn>
              <a:cxn ang="10800000">
                <a:pos x="wd2" y="hd2"/>
              </a:cxn>
              <a:cxn ang="16200000">
                <a:pos x="wd2" y="hd2"/>
              </a:cxn>
            </a:cxnLst>
            <a:rect l="0" t="0" r="r" b="b"/>
            <a:pathLst>
              <a:path w="21600" h="19699" fill="norm" stroke="1" extrusionOk="0">
                <a:moveTo>
                  <a:pt x="0" y="19699"/>
                </a:moveTo>
                <a:cubicBezTo>
                  <a:pt x="6477" y="4503"/>
                  <a:pt x="13677" y="-1901"/>
                  <a:pt x="21600" y="486"/>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a:lstStyle/>
          <a:p>
            <a:pPr/>
          </a:p>
        </p:txBody>
      </p:sp>
      <p:sp>
        <p:nvSpPr>
          <p:cNvPr id="482" name="Title 1"/>
          <p:cNvSpPr txBox="1"/>
          <p:nvPr>
            <p:ph type="title"/>
          </p:nvPr>
        </p:nvSpPr>
        <p:spPr>
          <a:xfrm>
            <a:off x="405879" y="1268758"/>
            <a:ext cx="765833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But how is automated learning done?</a:t>
            </a:r>
          </a:p>
        </p:txBody>
      </p:sp>
      <p:sp>
        <p:nvSpPr>
          <p:cNvPr id="483" name="Title 1"/>
          <p:cNvSpPr txBox="1"/>
          <p:nvPr/>
        </p:nvSpPr>
        <p:spPr>
          <a:xfrm>
            <a:off x="327169" y="3930750"/>
            <a:ext cx="1757937"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676655">
              <a:defRPr b="1" sz="1480">
                <a:solidFill>
                  <a:srgbClr val="FFFFFF"/>
                </a:solidFill>
                <a:latin typeface="Arial"/>
                <a:ea typeface="Arial"/>
                <a:cs typeface="Arial"/>
                <a:sym typeface="Arial"/>
              </a:defRPr>
            </a:lvl1pPr>
          </a:lstStyle>
          <a:p>
            <a:pPr/>
            <a:r>
              <a:t>Data (variables, measures, expected outcomes, actual outcomes…)</a:t>
            </a:r>
          </a:p>
        </p:txBody>
      </p:sp>
      <p:sp>
        <p:nvSpPr>
          <p:cNvPr id="484" name="Title 1"/>
          <p:cNvSpPr txBox="1"/>
          <p:nvPr/>
        </p:nvSpPr>
        <p:spPr>
          <a:xfrm>
            <a:off x="6817380" y="3652656"/>
            <a:ext cx="1757938" cy="836861"/>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000">
                <a:solidFill>
                  <a:srgbClr val="FFFFFF"/>
                </a:solidFill>
                <a:latin typeface="Arial"/>
                <a:ea typeface="Arial"/>
                <a:cs typeface="Arial"/>
                <a:sym typeface="Arial"/>
              </a:defRPr>
            </a:lvl1pPr>
          </a:lstStyle>
          <a:p>
            <a:pPr/>
            <a:r>
              <a:t>Decisions /Predictions</a:t>
            </a:r>
          </a:p>
        </p:txBody>
      </p:sp>
      <p:pic>
        <p:nvPicPr>
          <p:cNvPr id="485" name="Expereince_Advanced.png" descr="Expereince_Advanced.png"/>
          <p:cNvPicPr>
            <a:picLocks noChangeAspect="1"/>
          </p:cNvPicPr>
          <p:nvPr/>
        </p:nvPicPr>
        <p:blipFill>
          <a:blip r:embed="rId4">
            <a:extLst/>
          </a:blip>
          <a:stretch>
            <a:fillRect/>
          </a:stretch>
        </p:blipFill>
        <p:spPr>
          <a:xfrm>
            <a:off x="876465" y="5827252"/>
            <a:ext cx="7391070" cy="525768"/>
          </a:xfrm>
          <a:prstGeom prst="rect">
            <a:avLst/>
          </a:prstGeom>
          <a:ln w="12700">
            <a:miter lim="400000"/>
          </a:ln>
        </p:spPr>
      </p:pic>
      <p:pic>
        <p:nvPicPr>
          <p:cNvPr id="486" name="Artificial Brain.png" descr="Artificial Brain.png"/>
          <p:cNvPicPr>
            <a:picLocks noChangeAspect="1"/>
          </p:cNvPicPr>
          <p:nvPr/>
        </p:nvPicPr>
        <p:blipFill>
          <a:blip r:embed="rId5">
            <a:extLst/>
          </a:blip>
          <a:stretch>
            <a:fillRect/>
          </a:stretch>
        </p:blipFill>
        <p:spPr>
          <a:xfrm>
            <a:off x="3355016" y="3727870"/>
            <a:ext cx="2433968" cy="2070140"/>
          </a:xfrm>
          <a:prstGeom prst="rect">
            <a:avLst/>
          </a:prstGeom>
          <a:ln w="12700">
            <a:miter lim="400000"/>
          </a:ln>
        </p:spPr>
      </p:pic>
      <p:sp>
        <p:nvSpPr>
          <p:cNvPr id="487" name="Line"/>
          <p:cNvSpPr/>
          <p:nvPr/>
        </p:nvSpPr>
        <p:spPr>
          <a:xfrm>
            <a:off x="1084301" y="3385922"/>
            <a:ext cx="2308687" cy="678219"/>
          </a:xfrm>
          <a:custGeom>
            <a:avLst/>
            <a:gdLst/>
            <a:ahLst/>
            <a:cxnLst>
              <a:cxn ang="0">
                <a:pos x="wd2" y="hd2"/>
              </a:cxn>
              <a:cxn ang="5400000">
                <a:pos x="wd2" y="hd2"/>
              </a:cxn>
              <a:cxn ang="10800000">
                <a:pos x="wd2" y="hd2"/>
              </a:cxn>
              <a:cxn ang="16200000">
                <a:pos x="wd2" y="hd2"/>
              </a:cxn>
            </a:cxnLst>
            <a:rect l="0" t="0" r="r" b="b"/>
            <a:pathLst>
              <a:path w="21600" h="21177" fill="norm" stroke="1" extrusionOk="0">
                <a:moveTo>
                  <a:pt x="0" y="14772"/>
                </a:moveTo>
                <a:cubicBezTo>
                  <a:pt x="2685" y="4966"/>
                  <a:pt x="6522" y="-423"/>
                  <a:pt x="10499" y="26"/>
                </a:cubicBezTo>
                <a:cubicBezTo>
                  <a:pt x="15018" y="536"/>
                  <a:pt x="19171" y="8449"/>
                  <a:pt x="21600" y="21177"/>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2"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493" name="Title 1"/>
          <p:cNvSpPr txBox="1"/>
          <p:nvPr>
            <p:ph type="title"/>
          </p:nvPr>
        </p:nvSpPr>
        <p:spPr>
          <a:xfrm>
            <a:off x="405879" y="1268758"/>
            <a:ext cx="7994326"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Our Tools: Functions and Parameters</a:t>
            </a:r>
          </a:p>
        </p:txBody>
      </p:sp>
      <p:pic>
        <p:nvPicPr>
          <p:cNvPr id="494" name="Machine_Clothify.png" descr="Machine_Clothify.png"/>
          <p:cNvPicPr>
            <a:picLocks noChangeAspect="1"/>
          </p:cNvPicPr>
          <p:nvPr/>
        </p:nvPicPr>
        <p:blipFill>
          <a:blip r:embed="rId4">
            <a:extLst/>
          </a:blip>
          <a:stretch>
            <a:fillRect/>
          </a:stretch>
        </p:blipFill>
        <p:spPr>
          <a:xfrm>
            <a:off x="2222934" y="3498965"/>
            <a:ext cx="4698132" cy="2349067"/>
          </a:xfrm>
          <a:prstGeom prst="rect">
            <a:avLst/>
          </a:prstGeom>
          <a:ln w="12700">
            <a:miter lim="400000"/>
          </a:ln>
        </p:spPr>
      </p:pic>
      <p:sp>
        <p:nvSpPr>
          <p:cNvPr id="495" name="Line"/>
          <p:cNvSpPr/>
          <p:nvPr/>
        </p:nvSpPr>
        <p:spPr>
          <a:xfrm>
            <a:off x="1486496" y="4073011"/>
            <a:ext cx="711201" cy="1"/>
          </a:xfrm>
          <a:prstGeom prst="line">
            <a:avLst/>
          </a:prstGeom>
          <a:ln w="508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496" name="Line"/>
          <p:cNvSpPr/>
          <p:nvPr/>
        </p:nvSpPr>
        <p:spPr>
          <a:xfrm>
            <a:off x="6946303" y="4073011"/>
            <a:ext cx="711201" cy="1"/>
          </a:xfrm>
          <a:prstGeom prst="line">
            <a:avLst/>
          </a:prstGeom>
          <a:ln w="508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497" name="f(x) formula.png" descr="f(x) formula.png"/>
          <p:cNvPicPr>
            <a:picLocks noChangeAspect="1"/>
          </p:cNvPicPr>
          <p:nvPr/>
        </p:nvPicPr>
        <p:blipFill>
          <a:blip r:embed="rId5">
            <a:extLst/>
          </a:blip>
          <a:stretch>
            <a:fillRect/>
          </a:stretch>
        </p:blipFill>
        <p:spPr>
          <a:xfrm>
            <a:off x="4047441" y="3966021"/>
            <a:ext cx="711201" cy="415534"/>
          </a:xfrm>
          <a:prstGeom prst="rect">
            <a:avLst/>
          </a:prstGeom>
          <a:ln w="12700">
            <a:miter lim="400000"/>
          </a:ln>
        </p:spPr>
      </p:pic>
      <p:sp>
        <p:nvSpPr>
          <p:cNvPr id="498" name="Title 1"/>
          <p:cNvSpPr txBox="1"/>
          <p:nvPr/>
        </p:nvSpPr>
        <p:spPr>
          <a:xfrm>
            <a:off x="2315616" y="3688734"/>
            <a:ext cx="1613907" cy="76855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Parameters</a:t>
            </a:r>
          </a:p>
        </p:txBody>
      </p:sp>
      <p:sp>
        <p:nvSpPr>
          <p:cNvPr id="499" name="Title 1"/>
          <p:cNvSpPr txBox="1"/>
          <p:nvPr/>
        </p:nvSpPr>
        <p:spPr>
          <a:xfrm>
            <a:off x="5575575" y="3688734"/>
            <a:ext cx="1345491" cy="768555"/>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Outputs</a:t>
            </a:r>
          </a:p>
        </p:txBody>
      </p:sp>
      <p:grpSp>
        <p:nvGrpSpPr>
          <p:cNvPr id="502" name="Group"/>
          <p:cNvGrpSpPr/>
          <p:nvPr/>
        </p:nvGrpSpPr>
        <p:grpSpPr>
          <a:xfrm>
            <a:off x="1072912" y="5833034"/>
            <a:ext cx="7574042" cy="657560"/>
            <a:chOff x="0" y="0"/>
            <a:chExt cx="7574040" cy="657559"/>
          </a:xfrm>
        </p:grpSpPr>
        <p:pic>
          <p:nvPicPr>
            <p:cNvPr id="500" name="f(x) equals 1 formula.png" descr="f(x) equals 1 formula.png"/>
            <p:cNvPicPr>
              <a:picLocks noChangeAspect="1"/>
            </p:cNvPicPr>
            <p:nvPr/>
          </p:nvPicPr>
          <p:blipFill>
            <a:blip r:embed="rId6">
              <a:extLst/>
            </a:blip>
            <a:stretch>
              <a:fillRect/>
            </a:stretch>
          </p:blipFill>
          <p:spPr>
            <a:xfrm>
              <a:off x="0" y="10002"/>
              <a:ext cx="2229088" cy="647558"/>
            </a:xfrm>
            <a:prstGeom prst="rect">
              <a:avLst/>
            </a:prstGeom>
            <a:ln w="12700" cap="flat">
              <a:noFill/>
              <a:miter lim="400000"/>
            </a:ln>
            <a:effectLst/>
          </p:spPr>
        </p:pic>
        <p:pic>
          <p:nvPicPr>
            <p:cNvPr id="501" name="BasicFunction.png" descr="BasicFunction.png"/>
            <p:cNvPicPr>
              <a:picLocks noChangeAspect="1"/>
            </p:cNvPicPr>
            <p:nvPr/>
          </p:nvPicPr>
          <p:blipFill>
            <a:blip r:embed="rId7">
              <a:extLst/>
            </a:blip>
            <a:stretch>
              <a:fillRect/>
            </a:stretch>
          </p:blipFill>
          <p:spPr>
            <a:xfrm>
              <a:off x="3564173" y="0"/>
              <a:ext cx="4009868" cy="647557"/>
            </a:xfrm>
            <a:prstGeom prst="rect">
              <a:avLst/>
            </a:prstGeom>
            <a:ln w="12700" cap="flat">
              <a:noFill/>
              <a:miter lim="400000"/>
            </a:ln>
            <a:effectLst/>
          </p:spPr>
        </p:pic>
      </p:grpSp>
      <p:sp>
        <p:nvSpPr>
          <p:cNvPr id="503" name="Title 1"/>
          <p:cNvSpPr txBox="1"/>
          <p:nvPr/>
        </p:nvSpPr>
        <p:spPr>
          <a:xfrm>
            <a:off x="181765" y="2370830"/>
            <a:ext cx="8780470"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162305" indent="-162305" defTabSz="649223">
              <a:buSzPct val="100000"/>
              <a:buChar char="•"/>
              <a:defRPr b="1" sz="1633">
                <a:solidFill>
                  <a:srgbClr val="FFFFFF"/>
                </a:solidFill>
                <a:latin typeface="Arial"/>
                <a:ea typeface="Arial"/>
                <a:cs typeface="Arial"/>
                <a:sym typeface="Arial"/>
              </a:defRPr>
            </a:pPr>
            <a:r>
              <a:t>Functions are simple input/output boxes.</a:t>
            </a:r>
          </a:p>
          <a:p>
            <a:pPr marL="162305" indent="-162305" defTabSz="649223">
              <a:buSzPct val="100000"/>
              <a:buChar char="•"/>
              <a:defRPr b="1" sz="1633">
                <a:solidFill>
                  <a:srgbClr val="FFFFFF"/>
                </a:solidFill>
                <a:latin typeface="Arial"/>
                <a:ea typeface="Arial"/>
                <a:cs typeface="Arial"/>
                <a:sym typeface="Arial"/>
              </a:defRPr>
            </a:pPr>
            <a:r>
              <a:t>Machine learning algorithms are functions that ingest data, and produce some output.</a:t>
            </a:r>
          </a:p>
          <a:p>
            <a:pPr marL="162305" indent="-162305" defTabSz="649223">
              <a:buSzPct val="100000"/>
              <a:buChar char="•"/>
              <a:defRPr b="1" sz="1633">
                <a:solidFill>
                  <a:srgbClr val="FFFFFF"/>
                </a:solidFill>
                <a:latin typeface="Arial"/>
                <a:ea typeface="Arial"/>
                <a:cs typeface="Arial"/>
                <a:sym typeface="Arial"/>
              </a:defRPr>
            </a:pPr>
            <a:r>
              <a:t>How they do this is hard to convey without some basic mathematics!</a:t>
            </a:r>
          </a:p>
        </p:txBody>
      </p:sp>
      <p:pic>
        <p:nvPicPr>
          <p:cNvPr id="504" name="Artificial Brain.png" descr="Artificial Brain.png"/>
          <p:cNvPicPr>
            <a:picLocks noChangeAspect="1"/>
          </p:cNvPicPr>
          <p:nvPr/>
        </p:nvPicPr>
        <p:blipFill>
          <a:blip r:embed="rId8">
            <a:extLst/>
          </a:blip>
          <a:stretch>
            <a:fillRect/>
          </a:stretch>
        </p:blipFill>
        <p:spPr>
          <a:xfrm>
            <a:off x="4120186" y="4834053"/>
            <a:ext cx="903628" cy="76855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2"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8"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509" name="Title 1"/>
          <p:cNvSpPr txBox="1"/>
          <p:nvPr>
            <p:ph type="title"/>
          </p:nvPr>
        </p:nvSpPr>
        <p:spPr>
          <a:xfrm>
            <a:off x="405879" y="1268758"/>
            <a:ext cx="8332242"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Our Focus: Classification via Functions</a:t>
            </a:r>
          </a:p>
        </p:txBody>
      </p:sp>
      <p:grpSp>
        <p:nvGrpSpPr>
          <p:cNvPr id="513" name="Group 3"/>
          <p:cNvGrpSpPr/>
          <p:nvPr/>
        </p:nvGrpSpPr>
        <p:grpSpPr>
          <a:xfrm>
            <a:off x="113432" y="2288832"/>
            <a:ext cx="5198136" cy="2280336"/>
            <a:chOff x="-89601" y="0"/>
            <a:chExt cx="5198134" cy="2280334"/>
          </a:xfrm>
        </p:grpSpPr>
        <p:sp>
          <p:nvSpPr>
            <p:cNvPr id="510" name="Title 1"/>
            <p:cNvSpPr txBox="1"/>
            <p:nvPr/>
          </p:nvSpPr>
          <p:spPr>
            <a:xfrm>
              <a:off x="-89602" y="998551"/>
              <a:ext cx="2006627" cy="1281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p>
              <a:pPr algn="ctr">
                <a:defRPr b="1" sz="1700">
                  <a:solidFill>
                    <a:srgbClr val="FFFFFF"/>
                  </a:solidFill>
                  <a:effectLst>
                    <a:outerShdw sx="100000" sy="100000" kx="0" ky="0" algn="b" rotWithShape="0" blurRad="50800" dist="38100" dir="5400000">
                      <a:srgbClr val="000000"/>
                    </a:outerShdw>
                  </a:effectLst>
                  <a:latin typeface="Arial"/>
                  <a:ea typeface="Arial"/>
                  <a:cs typeface="Arial"/>
                  <a:sym typeface="Arial"/>
                </a:defRPr>
              </a:pPr>
              <a:r>
                <a:t>New data</a:t>
              </a:r>
            </a:p>
            <a:p>
              <a:pPr algn="ctr">
                <a:defRPr b="1" sz="1700">
                  <a:solidFill>
                    <a:srgbClr val="FFFFFF"/>
                  </a:solidFill>
                  <a:effectLst>
                    <a:outerShdw sx="100000" sy="100000" kx="0" ky="0" algn="b" rotWithShape="0" blurRad="50800" dist="38100" dir="5400000">
                      <a:srgbClr val="000000"/>
                    </a:outerShdw>
                  </a:effectLst>
                  <a:latin typeface="Arial"/>
                  <a:ea typeface="Arial"/>
                  <a:cs typeface="Arial"/>
                  <a:sym typeface="Arial"/>
                </a:defRPr>
              </a:pPr>
              <a:r>
                <a:t>unknown mapping</a:t>
              </a:r>
            </a:p>
          </p:txBody>
        </p:sp>
        <p:sp>
          <p:nvSpPr>
            <p:cNvPr id="511" name="Title 1"/>
            <p:cNvSpPr txBox="1"/>
            <p:nvPr/>
          </p:nvSpPr>
          <p:spPr>
            <a:xfrm>
              <a:off x="-1" y="448482"/>
              <a:ext cx="2120050" cy="7124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a:defRPr b="1" sz="1600">
                  <a:solidFill>
                    <a:srgbClr val="FFFFFF"/>
                  </a:solidFill>
                  <a:effectLst>
                    <a:outerShdw sx="100000" sy="100000" kx="0" ky="0" algn="b" rotWithShape="0" blurRad="50800" dist="38100" dir="5400000">
                      <a:srgbClr val="000000"/>
                    </a:outerShdw>
                  </a:effectLst>
                  <a:latin typeface="Arial"/>
                  <a:ea typeface="Arial"/>
                  <a:cs typeface="Arial"/>
                  <a:sym typeface="Arial"/>
                </a:defRPr>
              </a:lvl1pPr>
            </a:lstStyle>
            <a:p>
              <a:pPr/>
              <a:r>
                <a:t>Observations</a:t>
              </a:r>
            </a:p>
          </p:txBody>
        </p:sp>
        <p:pic>
          <p:nvPicPr>
            <p:cNvPr id="512" name="Picture 2" descr="Picture 2"/>
            <p:cNvPicPr>
              <a:picLocks noChangeAspect="1"/>
            </p:cNvPicPr>
            <p:nvPr/>
          </p:nvPicPr>
          <p:blipFill>
            <a:blip r:embed="rId4">
              <a:extLst/>
            </a:blip>
            <a:srcRect l="0" t="0" r="0" b="0"/>
            <a:stretch>
              <a:fillRect/>
            </a:stretch>
          </p:blipFill>
          <p:spPr>
            <a:xfrm>
              <a:off x="1638897" y="0"/>
              <a:ext cx="3469636" cy="1722076"/>
            </a:xfrm>
            <a:prstGeom prst="rect">
              <a:avLst/>
            </a:prstGeom>
            <a:ln w="12700" cap="flat">
              <a:noFill/>
              <a:miter lim="400000"/>
            </a:ln>
            <a:effectLst>
              <a:outerShdw sx="100000" sy="100000" kx="0" ky="0" algn="b" rotWithShape="0" blurRad="38100" dist="23000" dir="5400000">
                <a:srgbClr val="000000">
                  <a:alpha val="35000"/>
                </a:srgbClr>
              </a:outerShdw>
            </a:effectLst>
          </p:spPr>
        </p:pic>
      </p:grpSp>
      <p:pic>
        <p:nvPicPr>
          <p:cNvPr id="514" name="Machine_Clothify.png" descr="Machine_Clothify.png"/>
          <p:cNvPicPr>
            <a:picLocks noChangeAspect="1"/>
          </p:cNvPicPr>
          <p:nvPr/>
        </p:nvPicPr>
        <p:blipFill>
          <a:blip r:embed="rId5">
            <a:extLst/>
          </a:blip>
          <a:stretch>
            <a:fillRect/>
          </a:stretch>
        </p:blipFill>
        <p:spPr>
          <a:xfrm>
            <a:off x="2222934" y="4438765"/>
            <a:ext cx="4698132" cy="2349067"/>
          </a:xfrm>
          <a:prstGeom prst="rect">
            <a:avLst/>
          </a:prstGeom>
          <a:ln w="12700">
            <a:miter lim="400000"/>
          </a:ln>
        </p:spPr>
      </p:pic>
      <p:pic>
        <p:nvPicPr>
          <p:cNvPr id="515" name="x Formula.png" descr="x Formula.png"/>
          <p:cNvPicPr>
            <a:picLocks noChangeAspect="1"/>
          </p:cNvPicPr>
          <p:nvPr/>
        </p:nvPicPr>
        <p:blipFill>
          <a:blip r:embed="rId6">
            <a:extLst/>
          </a:blip>
          <a:stretch>
            <a:fillRect/>
          </a:stretch>
        </p:blipFill>
        <p:spPr>
          <a:xfrm>
            <a:off x="2989661" y="4999119"/>
            <a:ext cx="397072" cy="358892"/>
          </a:xfrm>
          <a:prstGeom prst="rect">
            <a:avLst/>
          </a:prstGeom>
          <a:ln w="12700">
            <a:miter lim="400000"/>
          </a:ln>
        </p:spPr>
      </p:pic>
      <p:pic>
        <p:nvPicPr>
          <p:cNvPr id="516" name="y Formula.png" descr="y Formula.png"/>
          <p:cNvPicPr>
            <a:picLocks noChangeAspect="1"/>
          </p:cNvPicPr>
          <p:nvPr/>
        </p:nvPicPr>
        <p:blipFill>
          <a:blip r:embed="rId7">
            <a:extLst/>
          </a:blip>
          <a:stretch>
            <a:fillRect/>
          </a:stretch>
        </p:blipFill>
        <p:spPr>
          <a:xfrm>
            <a:off x="5990897" y="4999119"/>
            <a:ext cx="253336" cy="358892"/>
          </a:xfrm>
          <a:prstGeom prst="rect">
            <a:avLst/>
          </a:prstGeom>
          <a:ln w="12700">
            <a:miter lim="400000"/>
          </a:ln>
        </p:spPr>
      </p:pic>
      <p:pic>
        <p:nvPicPr>
          <p:cNvPr id="517" name="f(x) formula.png" descr="f(x) formula.png"/>
          <p:cNvPicPr>
            <a:picLocks noChangeAspect="1"/>
          </p:cNvPicPr>
          <p:nvPr/>
        </p:nvPicPr>
        <p:blipFill>
          <a:blip r:embed="rId8">
            <a:extLst/>
          </a:blip>
          <a:stretch>
            <a:fillRect/>
          </a:stretch>
        </p:blipFill>
        <p:spPr>
          <a:xfrm>
            <a:off x="4072841" y="4894598"/>
            <a:ext cx="711201" cy="415534"/>
          </a:xfrm>
          <a:prstGeom prst="rect">
            <a:avLst/>
          </a:prstGeom>
          <a:ln w="12700">
            <a:miter lim="400000"/>
          </a:ln>
        </p:spPr>
      </p:pic>
      <p:pic>
        <p:nvPicPr>
          <p:cNvPr id="518" name="Basic Classification Function.png" descr="Basic Classification Function.png"/>
          <p:cNvPicPr>
            <a:picLocks noChangeAspect="1"/>
          </p:cNvPicPr>
          <p:nvPr/>
        </p:nvPicPr>
        <p:blipFill>
          <a:blip r:embed="rId9">
            <a:extLst/>
          </a:blip>
          <a:stretch>
            <a:fillRect/>
          </a:stretch>
        </p:blipFill>
        <p:spPr>
          <a:xfrm>
            <a:off x="5556515" y="2941331"/>
            <a:ext cx="3010685" cy="975338"/>
          </a:xfrm>
          <a:prstGeom prst="rect">
            <a:avLst/>
          </a:prstGeom>
          <a:ln w="12700">
            <a:miter lim="400000"/>
          </a:ln>
        </p:spPr>
      </p:pic>
      <p:sp>
        <p:nvSpPr>
          <p:cNvPr id="519" name="E.g."/>
          <p:cNvSpPr txBox="1"/>
          <p:nvPr/>
        </p:nvSpPr>
        <p:spPr>
          <a:xfrm>
            <a:off x="7199610" y="2376120"/>
            <a:ext cx="662988" cy="4597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400">
                <a:solidFill>
                  <a:srgbClr val="FFFFFF"/>
                </a:solidFill>
              </a:defRPr>
            </a:lvl1pPr>
          </a:lstStyle>
          <a:p>
            <a:pPr/>
            <a:r>
              <a:t>E.g.</a:t>
            </a:r>
          </a:p>
        </p:txBody>
      </p:sp>
      <p:graphicFrame>
        <p:nvGraphicFramePr>
          <p:cNvPr id="520" name="Group"/>
          <p:cNvGraphicFramePr/>
          <p:nvPr/>
        </p:nvGraphicFramePr>
        <p:xfrm>
          <a:off x="557454" y="4629658"/>
          <a:ext cx="1263751" cy="2089548"/>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630287"/>
                <a:gridCol w="630287"/>
              </a:tblGrid>
              <a:tr h="347728">
                <a:tc>
                  <a:txBody>
                    <a:bodyPr/>
                    <a:lstStyle/>
                    <a:p>
                      <a:pPr algn="ctr">
                        <a:defRPr sz="1400">
                          <a:sym typeface="Helvetica"/>
                        </a:defRPr>
                      </a:pPr>
                      <a:r>
                        <a:t>x</a:t>
                      </a:r>
                      <a:r>
                        <a:rPr baseline="31999"/>
                        <a:t>1</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defRPr sz="1400">
                          <a:sym typeface="Helvetica"/>
                        </a:defRPr>
                      </a:pPr>
                      <a:r>
                        <a:t>x</a:t>
                      </a:r>
                      <a:r>
                        <a:rPr baseline="31999"/>
                        <a:t>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r>
              <a:tr h="347728">
                <a:tc>
                  <a:txBody>
                    <a:bodyPr/>
                    <a:lstStyle/>
                    <a:p>
                      <a:pPr algn="ctr">
                        <a:defRPr sz="1800"/>
                      </a:pPr>
                      <a:r>
                        <a:rPr sz="1400">
                          <a:latin typeface="Helvetica Light"/>
                          <a:ea typeface="Helvetica Light"/>
                          <a:cs typeface="Helvetica Light"/>
                          <a:sym typeface="Helvetica Light"/>
                        </a:rPr>
                        <a:t>7.4</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Helvetica Light"/>
                          <a:ea typeface="Helvetica Light"/>
                          <a:cs typeface="Helvetica Light"/>
                          <a:sym typeface="Helvetica Light"/>
                        </a:rPr>
                        <a:t>29</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sz="1800"/>
                      </a:pPr>
                      <a:r>
                        <a:rPr sz="1400">
                          <a:latin typeface="Helvetica Light"/>
                          <a:ea typeface="Helvetica Light"/>
                          <a:cs typeface="Helvetica Light"/>
                          <a:sym typeface="Helvetica Light"/>
                        </a:rPr>
                        <a:t>6.6</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Helvetica Light"/>
                          <a:ea typeface="Helvetica Light"/>
                          <a:cs typeface="Helvetica Light"/>
                          <a:sym typeface="Helvetica Light"/>
                        </a:rPr>
                        <a:t>24</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sz="1800"/>
                      </a:pPr>
                      <a:r>
                        <a:rPr sz="1400">
                          <a:latin typeface="Helvetica Light"/>
                          <a:ea typeface="Helvetica Light"/>
                          <a:cs typeface="Helvetica Light"/>
                          <a:sym typeface="Helvetica Light"/>
                        </a:rPr>
                        <a:t>3.1</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Helvetica Light"/>
                          <a:ea typeface="Helvetica Light"/>
                          <a:cs typeface="Helvetica Light"/>
                          <a:sym typeface="Helvetica Light"/>
                        </a:rPr>
                        <a:t>11</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sz="1800"/>
                      </a:pPr>
                      <a:r>
                        <a:rPr sz="1400">
                          <a:latin typeface="Helvetica Light"/>
                          <a:ea typeface="Helvetica Light"/>
                          <a:cs typeface="Helvetica Light"/>
                          <a:sym typeface="Helvetica Light"/>
                        </a:rPr>
                        <a:t>…</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Helvetica Light"/>
                          <a:ea typeface="Helvetica Light"/>
                          <a:cs typeface="Helvetica Light"/>
                          <a:sym typeface="Helvetica Light"/>
                        </a:rPr>
                        <a:t>…</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sz="1800"/>
                      </a:pPr>
                      <a:r>
                        <a:rPr sz="1400">
                          <a:latin typeface="Helvetica Light"/>
                          <a:ea typeface="Helvetica Light"/>
                          <a:cs typeface="Helvetica Light"/>
                          <a:sym typeface="Helvetica Light"/>
                        </a:rPr>
                        <a:t>0.5</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Helvetica Light"/>
                          <a:ea typeface="Helvetica Light"/>
                          <a:cs typeface="Helvetica Light"/>
                          <a:sym typeface="Helvetica Light"/>
                        </a:rPr>
                        <a:t>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bl>
          </a:graphicData>
        </a:graphic>
      </p:graphicFrame>
      <p:graphicFrame>
        <p:nvGraphicFramePr>
          <p:cNvPr id="521" name="Table"/>
          <p:cNvGraphicFramePr/>
          <p:nvPr/>
        </p:nvGraphicFramePr>
        <p:xfrm>
          <a:off x="7451089" y="4627872"/>
          <a:ext cx="1226289" cy="2089548"/>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1223113"/>
              </a:tblGrid>
              <a:tr h="347728">
                <a:tc>
                  <a:txBody>
                    <a:bodyPr/>
                    <a:lstStyle/>
                    <a:p>
                      <a:pPr algn="ctr">
                        <a:defRPr sz="1400">
                          <a:sym typeface="Helvetica"/>
                        </a:defRPr>
                      </a:pPr>
                      <a:r>
                        <a:t>y</a:t>
                      </a:r>
                      <a:r>
                        <a:rPr baseline="31999"/>
                        <a:t>1</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r>
              <a:tr h="347728">
                <a:tc>
                  <a:txBody>
                    <a:bodyPr/>
                    <a:lstStyle/>
                    <a:p>
                      <a:pPr algn="ctr">
                        <a:defRPr sz="1800"/>
                      </a:pPr>
                      <a:r>
                        <a:rPr sz="1400">
                          <a:latin typeface="Helvetica Light"/>
                          <a:ea typeface="Helvetica Light"/>
                          <a:cs typeface="Helvetica Light"/>
                          <a:sym typeface="Helvetica Light"/>
                        </a:rPr>
                        <a:t>Diabetic</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sz="1800"/>
                      </a:pPr>
                      <a:r>
                        <a:rPr sz="1400">
                          <a:latin typeface="Helvetica Light"/>
                          <a:ea typeface="Helvetica Light"/>
                          <a:cs typeface="Helvetica Light"/>
                          <a:sym typeface="Helvetica Light"/>
                        </a:rPr>
                        <a:t>Diabetic</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sz="1800"/>
                      </a:pPr>
                      <a:r>
                        <a:rPr sz="1400">
                          <a:latin typeface="Helvetica Light"/>
                          <a:ea typeface="Helvetica Light"/>
                          <a:cs typeface="Helvetica Light"/>
                          <a:sym typeface="Helvetica Light"/>
                        </a:rPr>
                        <a:t>Non-diabetic</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sz="1800"/>
                      </a:pPr>
                      <a:r>
                        <a:rPr sz="1400">
                          <a:latin typeface="Helvetica Light"/>
                          <a:ea typeface="Helvetica Light"/>
                          <a:cs typeface="Helvetica Light"/>
                          <a:sym typeface="Helvetica Light"/>
                        </a:rPr>
                        <a:t>…</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sz="1800"/>
                      </a:pPr>
                      <a:r>
                        <a:rPr sz="1400">
                          <a:latin typeface="Helvetica Light"/>
                          <a:ea typeface="Helvetica Light"/>
                          <a:cs typeface="Helvetica Light"/>
                          <a:sym typeface="Helvetica Light"/>
                        </a:rPr>
                        <a:t>Unknown</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bl>
          </a:graphicData>
        </a:graphic>
      </p:graphicFrame>
      <p:sp>
        <p:nvSpPr>
          <p:cNvPr id="522" name="Line"/>
          <p:cNvSpPr/>
          <p:nvPr/>
        </p:nvSpPr>
        <p:spPr>
          <a:xfrm>
            <a:off x="2059308" y="4942692"/>
            <a:ext cx="711201" cy="159674"/>
          </a:xfrm>
          <a:custGeom>
            <a:avLst/>
            <a:gdLst/>
            <a:ahLst/>
            <a:cxnLst>
              <a:cxn ang="0">
                <a:pos x="wd2" y="hd2"/>
              </a:cxn>
              <a:cxn ang="5400000">
                <a:pos x="wd2" y="hd2"/>
              </a:cxn>
              <a:cxn ang="10800000">
                <a:pos x="wd2" y="hd2"/>
              </a:cxn>
              <a:cxn ang="16200000">
                <a:pos x="wd2" y="hd2"/>
              </a:cxn>
            </a:cxnLst>
            <a:rect l="0" t="0" r="r" b="b"/>
            <a:pathLst>
              <a:path w="21600" h="20420" fill="norm" stroke="1" extrusionOk="0">
                <a:moveTo>
                  <a:pt x="0" y="20420"/>
                </a:moveTo>
                <a:cubicBezTo>
                  <a:pt x="2494" y="8546"/>
                  <a:pt x="5996" y="1268"/>
                  <a:pt x="9751" y="152"/>
                </a:cubicBezTo>
                <a:cubicBezTo>
                  <a:pt x="14233" y="-1180"/>
                  <a:pt x="18609" y="6305"/>
                  <a:pt x="21600" y="20420"/>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23" name="Line"/>
          <p:cNvSpPr/>
          <p:nvPr/>
        </p:nvSpPr>
        <p:spPr>
          <a:xfrm>
            <a:off x="6496023" y="4942692"/>
            <a:ext cx="711201" cy="159674"/>
          </a:xfrm>
          <a:custGeom>
            <a:avLst/>
            <a:gdLst/>
            <a:ahLst/>
            <a:cxnLst>
              <a:cxn ang="0">
                <a:pos x="wd2" y="hd2"/>
              </a:cxn>
              <a:cxn ang="5400000">
                <a:pos x="wd2" y="hd2"/>
              </a:cxn>
              <a:cxn ang="10800000">
                <a:pos x="wd2" y="hd2"/>
              </a:cxn>
              <a:cxn ang="16200000">
                <a:pos x="wd2" y="hd2"/>
              </a:cxn>
            </a:cxnLst>
            <a:rect l="0" t="0" r="r" b="b"/>
            <a:pathLst>
              <a:path w="21600" h="20420" fill="norm" stroke="1" extrusionOk="0">
                <a:moveTo>
                  <a:pt x="0" y="20420"/>
                </a:moveTo>
                <a:cubicBezTo>
                  <a:pt x="2494" y="8546"/>
                  <a:pt x="5996" y="1268"/>
                  <a:pt x="9751" y="152"/>
                </a:cubicBezTo>
                <a:cubicBezTo>
                  <a:pt x="14233" y="-1180"/>
                  <a:pt x="18609" y="6305"/>
                  <a:pt x="21600" y="20420"/>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19"/>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8" grpId="3"/>
      <p:bldP build="whole" bldLvl="1" animBg="1" rev="0" advAuto="0" spid="513" grpId="1"/>
      <p:bldP build="whole" bldLvl="1" animBg="1" rev="0" advAuto="0" spid="519"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7"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528" name="Title 1"/>
          <p:cNvSpPr txBox="1"/>
          <p:nvPr>
            <p:ph type="title"/>
          </p:nvPr>
        </p:nvSpPr>
        <p:spPr>
          <a:xfrm>
            <a:off x="405879" y="1268758"/>
            <a:ext cx="7478994"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What function/s to use for mapping?</a:t>
            </a:r>
          </a:p>
        </p:txBody>
      </p:sp>
      <p:grpSp>
        <p:nvGrpSpPr>
          <p:cNvPr id="532" name="Group"/>
          <p:cNvGrpSpPr/>
          <p:nvPr/>
        </p:nvGrpSpPr>
        <p:grpSpPr>
          <a:xfrm>
            <a:off x="664340" y="1824730"/>
            <a:ext cx="7815320" cy="2171157"/>
            <a:chOff x="0" y="0"/>
            <a:chExt cx="7815318" cy="2171155"/>
          </a:xfrm>
        </p:grpSpPr>
        <p:sp>
          <p:nvSpPr>
            <p:cNvPr id="529" name="Title 1"/>
            <p:cNvSpPr txBox="1"/>
            <p:nvPr/>
          </p:nvSpPr>
          <p:spPr>
            <a:xfrm>
              <a:off x="0" y="0"/>
              <a:ext cx="7815319" cy="2171156"/>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p>
              <a:pPr marL="228599" indent="-228599">
                <a:buSzPct val="100000"/>
                <a:buChar char="•"/>
                <a:defRPr b="1" sz="2200">
                  <a:solidFill>
                    <a:srgbClr val="FFFFFF"/>
                  </a:solidFill>
                  <a:latin typeface="Arial"/>
                  <a:ea typeface="Arial"/>
                  <a:cs typeface="Arial"/>
                  <a:sym typeface="Arial"/>
                </a:defRPr>
              </a:pPr>
              <a:r>
                <a:t>Classification algorithms come in all shapes and sizes.</a:t>
              </a:r>
            </a:p>
            <a:p>
              <a:pPr marL="228599" indent="-228599">
                <a:buSzPct val="100000"/>
                <a:buChar char="•"/>
                <a:defRPr b="1" sz="2200">
                  <a:solidFill>
                    <a:srgbClr val="FFFFFF"/>
                  </a:solidFill>
                  <a:latin typeface="Arial"/>
                  <a:ea typeface="Arial"/>
                  <a:cs typeface="Arial"/>
                  <a:sym typeface="Arial"/>
                </a:defRPr>
              </a:pPr>
              <a:r>
                <a:t>Inside their comprised of functions, which attempt to perform the mapping from      to      in different ways.</a:t>
              </a:r>
            </a:p>
          </p:txBody>
        </p:sp>
        <p:pic>
          <p:nvPicPr>
            <p:cNvPr id="530" name="x Formula.png" descr="x Formula.png"/>
            <p:cNvPicPr>
              <a:picLocks noChangeAspect="1"/>
            </p:cNvPicPr>
            <p:nvPr/>
          </p:nvPicPr>
          <p:blipFill>
            <a:blip r:embed="rId4">
              <a:extLst/>
            </a:blip>
            <a:stretch>
              <a:fillRect/>
            </a:stretch>
          </p:blipFill>
          <p:spPr>
            <a:xfrm>
              <a:off x="3848623" y="1288722"/>
              <a:ext cx="304801" cy="275494"/>
            </a:xfrm>
            <a:prstGeom prst="rect">
              <a:avLst/>
            </a:prstGeom>
            <a:ln w="12700" cap="flat">
              <a:noFill/>
              <a:miter lim="400000"/>
            </a:ln>
            <a:effectLst/>
          </p:spPr>
        </p:pic>
        <p:pic>
          <p:nvPicPr>
            <p:cNvPr id="531" name="y Formula.png" descr="y Formula.png"/>
            <p:cNvPicPr>
              <a:picLocks noChangeAspect="1"/>
            </p:cNvPicPr>
            <p:nvPr/>
          </p:nvPicPr>
          <p:blipFill>
            <a:blip r:embed="rId5">
              <a:extLst/>
            </a:blip>
            <a:stretch>
              <a:fillRect/>
            </a:stretch>
          </p:blipFill>
          <p:spPr>
            <a:xfrm>
              <a:off x="4632058" y="1288722"/>
              <a:ext cx="194466" cy="275494"/>
            </a:xfrm>
            <a:prstGeom prst="rect">
              <a:avLst/>
            </a:prstGeom>
            <a:ln w="12700" cap="flat">
              <a:noFill/>
              <a:miter lim="400000"/>
            </a:ln>
            <a:effectLst/>
          </p:spPr>
        </p:pic>
      </p:grpSp>
      <p:sp>
        <p:nvSpPr>
          <p:cNvPr id="533" name="Group"/>
          <p:cNvSpPr txBox="1"/>
          <p:nvPr/>
        </p:nvSpPr>
        <p:spPr>
          <a:xfrm>
            <a:off x="664340" y="2955030"/>
            <a:ext cx="7815320" cy="2171157"/>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marL="228599" indent="-228599">
              <a:buSzPct val="100000"/>
              <a:buChar char="•"/>
              <a:defRPr b="1" sz="2200">
                <a:solidFill>
                  <a:srgbClr val="FFFFFF"/>
                </a:solidFill>
                <a:latin typeface="Arial"/>
                <a:ea typeface="Arial"/>
                <a:cs typeface="Arial"/>
                <a:sym typeface="Arial"/>
              </a:defRPr>
            </a:lvl1pPr>
          </a:lstStyle>
          <a:p>
            <a:pPr/>
            <a:r>
              <a:t>What they have in common:</a:t>
            </a:r>
          </a:p>
        </p:txBody>
      </p:sp>
      <p:sp>
        <p:nvSpPr>
          <p:cNvPr id="534" name="Title 1"/>
          <p:cNvSpPr txBox="1"/>
          <p:nvPr/>
        </p:nvSpPr>
        <p:spPr>
          <a:xfrm>
            <a:off x="1724135" y="4447428"/>
            <a:ext cx="5695730"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defRPr b="1" sz="2000">
                <a:solidFill>
                  <a:srgbClr val="FFFFFF"/>
                </a:solidFill>
                <a:latin typeface="Arial"/>
                <a:ea typeface="Arial"/>
                <a:cs typeface="Arial"/>
                <a:sym typeface="Arial"/>
              </a:defRPr>
            </a:pPr>
            <a:r>
              <a:t>All are evaluated against some </a:t>
            </a:r>
            <a:r>
              <a:rPr i="1" sz="2700" u="sng"/>
              <a:t>feedback</a:t>
            </a:r>
            <a:r>
              <a:t> metric, which guides their learning - call this the </a:t>
            </a:r>
            <a:r>
              <a:rPr u="sng"/>
              <a:t>error rate</a:t>
            </a:r>
            <a:r>
              <a:t>.</a:t>
            </a:r>
          </a:p>
        </p:txBody>
      </p:sp>
      <p:sp>
        <p:nvSpPr>
          <p:cNvPr id="535" name="Title 1"/>
          <p:cNvSpPr txBox="1"/>
          <p:nvPr/>
        </p:nvSpPr>
        <p:spPr>
          <a:xfrm>
            <a:off x="2224569" y="5514228"/>
            <a:ext cx="4694862"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They must choose (find) parameter values that minimise the error rate.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9"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540"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Error as Feedback - Example:</a:t>
            </a:r>
          </a:p>
        </p:txBody>
      </p:sp>
      <p:pic>
        <p:nvPicPr>
          <p:cNvPr id="541" name="x Formula.png" descr="x Formula.png"/>
          <p:cNvPicPr>
            <a:picLocks noChangeAspect="1"/>
          </p:cNvPicPr>
          <p:nvPr/>
        </p:nvPicPr>
        <p:blipFill>
          <a:blip r:embed="rId4">
            <a:extLst/>
          </a:blip>
          <a:stretch>
            <a:fillRect/>
          </a:stretch>
        </p:blipFill>
        <p:spPr>
          <a:xfrm>
            <a:off x="8383462" y="5908780"/>
            <a:ext cx="326839" cy="295412"/>
          </a:xfrm>
          <a:prstGeom prst="rect">
            <a:avLst/>
          </a:prstGeom>
          <a:ln w="12700">
            <a:miter lim="400000"/>
          </a:ln>
        </p:spPr>
      </p:pic>
      <p:pic>
        <p:nvPicPr>
          <p:cNvPr id="542" name="y Formula.png" descr="y Formula.png"/>
          <p:cNvPicPr>
            <a:picLocks noChangeAspect="1"/>
          </p:cNvPicPr>
          <p:nvPr/>
        </p:nvPicPr>
        <p:blipFill>
          <a:blip r:embed="rId5">
            <a:extLst/>
          </a:blip>
          <a:stretch>
            <a:fillRect/>
          </a:stretch>
        </p:blipFill>
        <p:spPr>
          <a:xfrm>
            <a:off x="5983411" y="3372281"/>
            <a:ext cx="246440" cy="349123"/>
          </a:xfrm>
          <a:prstGeom prst="rect">
            <a:avLst/>
          </a:prstGeom>
          <a:ln w="12700">
            <a:miter lim="400000"/>
          </a:ln>
        </p:spPr>
      </p:pic>
      <p:sp>
        <p:nvSpPr>
          <p:cNvPr id="543" name="Line"/>
          <p:cNvSpPr/>
          <p:nvPr/>
        </p:nvSpPr>
        <p:spPr>
          <a:xfrm>
            <a:off x="5532418" y="6056485"/>
            <a:ext cx="2773504"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544" name="Equation of Line.png" descr="Equation of Line.png"/>
          <p:cNvPicPr>
            <a:picLocks noChangeAspect="1"/>
          </p:cNvPicPr>
          <p:nvPr/>
        </p:nvPicPr>
        <p:blipFill>
          <a:blip r:embed="rId6">
            <a:extLst/>
          </a:blip>
          <a:stretch>
            <a:fillRect/>
          </a:stretch>
        </p:blipFill>
        <p:spPr>
          <a:xfrm>
            <a:off x="5115328" y="2552262"/>
            <a:ext cx="2601322" cy="427399"/>
          </a:xfrm>
          <a:prstGeom prst="rect">
            <a:avLst/>
          </a:prstGeom>
          <a:ln w="12700">
            <a:miter lim="400000"/>
          </a:ln>
        </p:spPr>
      </p:pic>
      <p:sp>
        <p:nvSpPr>
          <p:cNvPr id="545" name="Line"/>
          <p:cNvSpPr/>
          <p:nvPr/>
        </p:nvSpPr>
        <p:spPr>
          <a:xfrm flipV="1">
            <a:off x="6106631" y="3824797"/>
            <a:ext cx="1" cy="2773503"/>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546" name="Zero.png" descr="Zero.png"/>
          <p:cNvPicPr>
            <a:picLocks noChangeAspect="1"/>
          </p:cNvPicPr>
          <p:nvPr/>
        </p:nvPicPr>
        <p:blipFill>
          <a:blip r:embed="rId7">
            <a:extLst/>
          </a:blip>
          <a:stretch>
            <a:fillRect/>
          </a:stretch>
        </p:blipFill>
        <p:spPr>
          <a:xfrm>
            <a:off x="5911927" y="6125914"/>
            <a:ext cx="121921" cy="211130"/>
          </a:xfrm>
          <a:prstGeom prst="rect">
            <a:avLst/>
          </a:prstGeom>
          <a:ln w="12700">
            <a:miter lim="400000"/>
          </a:ln>
        </p:spPr>
      </p:pic>
      <p:sp>
        <p:nvSpPr>
          <p:cNvPr id="547" name="Line"/>
          <p:cNvSpPr/>
          <p:nvPr/>
        </p:nvSpPr>
        <p:spPr>
          <a:xfrm flipV="1">
            <a:off x="5575902" y="3833633"/>
            <a:ext cx="2556504" cy="2556504"/>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48" name="Circle"/>
          <p:cNvSpPr/>
          <p:nvPr/>
        </p:nvSpPr>
        <p:spPr>
          <a:xfrm>
            <a:off x="7263947" y="4464732"/>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49" name="Circle"/>
          <p:cNvSpPr/>
          <p:nvPr/>
        </p:nvSpPr>
        <p:spPr>
          <a:xfrm>
            <a:off x="7110165" y="5304486"/>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0" name="Circle"/>
          <p:cNvSpPr/>
          <p:nvPr/>
        </p:nvSpPr>
        <p:spPr>
          <a:xfrm>
            <a:off x="7768922" y="4464732"/>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1" name="Circle"/>
          <p:cNvSpPr/>
          <p:nvPr/>
        </p:nvSpPr>
        <p:spPr>
          <a:xfrm>
            <a:off x="6624197" y="4734986"/>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2" name="Circle"/>
          <p:cNvSpPr/>
          <p:nvPr/>
        </p:nvSpPr>
        <p:spPr>
          <a:xfrm>
            <a:off x="7596134" y="4022232"/>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3" name="Circle"/>
          <p:cNvSpPr/>
          <p:nvPr/>
        </p:nvSpPr>
        <p:spPr>
          <a:xfrm>
            <a:off x="7390947" y="4591732"/>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4" name="Circle"/>
          <p:cNvSpPr/>
          <p:nvPr/>
        </p:nvSpPr>
        <p:spPr>
          <a:xfrm>
            <a:off x="6427217" y="5723067"/>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5" name="Circle"/>
          <p:cNvSpPr/>
          <p:nvPr/>
        </p:nvSpPr>
        <p:spPr>
          <a:xfrm>
            <a:off x="8036314" y="4178767"/>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6" name="Circle"/>
          <p:cNvSpPr/>
          <p:nvPr/>
        </p:nvSpPr>
        <p:spPr>
          <a:xfrm>
            <a:off x="7021179" y="5089024"/>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7" name="Circle"/>
          <p:cNvSpPr/>
          <p:nvPr/>
        </p:nvSpPr>
        <p:spPr>
          <a:xfrm>
            <a:off x="6297626" y="5550279"/>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8" name="Circle"/>
          <p:cNvSpPr/>
          <p:nvPr/>
        </p:nvSpPr>
        <p:spPr>
          <a:xfrm>
            <a:off x="7021179" y="4734986"/>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59" name="Circle"/>
          <p:cNvSpPr/>
          <p:nvPr/>
        </p:nvSpPr>
        <p:spPr>
          <a:xfrm>
            <a:off x="6624197" y="5463884"/>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60" name="Circle"/>
          <p:cNvSpPr/>
          <p:nvPr/>
        </p:nvSpPr>
        <p:spPr>
          <a:xfrm>
            <a:off x="6624197" y="5188688"/>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61" name="Circle"/>
          <p:cNvSpPr/>
          <p:nvPr/>
        </p:nvSpPr>
        <p:spPr>
          <a:xfrm>
            <a:off x="6896310" y="4934718"/>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62" name="Circle"/>
          <p:cNvSpPr/>
          <p:nvPr/>
        </p:nvSpPr>
        <p:spPr>
          <a:xfrm>
            <a:off x="6718799" y="4178767"/>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63" name="Circle"/>
          <p:cNvSpPr/>
          <p:nvPr/>
        </p:nvSpPr>
        <p:spPr>
          <a:xfrm>
            <a:off x="7949919" y="3824652"/>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64" name="Circle"/>
          <p:cNvSpPr/>
          <p:nvPr/>
        </p:nvSpPr>
        <p:spPr>
          <a:xfrm>
            <a:off x="7263947" y="4837525"/>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570" name="Group"/>
          <p:cNvGrpSpPr/>
          <p:nvPr/>
        </p:nvGrpSpPr>
        <p:grpSpPr>
          <a:xfrm>
            <a:off x="6511039" y="1575723"/>
            <a:ext cx="2639684" cy="964355"/>
            <a:chOff x="0" y="0"/>
            <a:chExt cx="2639682" cy="964353"/>
          </a:xfrm>
        </p:grpSpPr>
        <p:pic>
          <p:nvPicPr>
            <p:cNvPr id="565" name="C Equals.png" descr="C Equals.png"/>
            <p:cNvPicPr>
              <a:picLocks noChangeAspect="1"/>
            </p:cNvPicPr>
            <p:nvPr/>
          </p:nvPicPr>
          <p:blipFill>
            <a:blip r:embed="rId8">
              <a:extLst/>
            </a:blip>
            <a:stretch>
              <a:fillRect/>
            </a:stretch>
          </p:blipFill>
          <p:spPr>
            <a:xfrm>
              <a:off x="893500" y="152738"/>
              <a:ext cx="357979" cy="121921"/>
            </a:xfrm>
            <a:prstGeom prst="rect">
              <a:avLst/>
            </a:prstGeom>
            <a:ln w="12700" cap="flat">
              <a:noFill/>
              <a:miter lim="400000"/>
            </a:ln>
            <a:effectLst/>
          </p:spPr>
        </p:pic>
        <p:sp>
          <p:nvSpPr>
            <p:cNvPr id="577" name="Connection Line"/>
            <p:cNvSpPr/>
            <p:nvPr/>
          </p:nvSpPr>
          <p:spPr>
            <a:xfrm>
              <a:off x="0" y="189513"/>
              <a:ext cx="741733" cy="774841"/>
            </a:xfrm>
            <a:custGeom>
              <a:avLst/>
              <a:gdLst/>
              <a:ahLst/>
              <a:cxnLst>
                <a:cxn ang="0">
                  <a:pos x="wd2" y="hd2"/>
                </a:cxn>
                <a:cxn ang="5400000">
                  <a:pos x="wd2" y="hd2"/>
                </a:cxn>
                <a:cxn ang="10800000">
                  <a:pos x="wd2" y="hd2"/>
                </a:cxn>
                <a:cxn ang="16200000">
                  <a:pos x="wd2" y="hd2"/>
                </a:cxn>
              </a:cxnLst>
              <a:rect l="0" t="0" r="r" b="b"/>
              <a:pathLst>
                <a:path w="20510" h="21409" fill="norm" stroke="1" extrusionOk="0">
                  <a:moveTo>
                    <a:pt x="142" y="21409"/>
                  </a:moveTo>
                  <a:cubicBezTo>
                    <a:pt x="-1090" y="6944"/>
                    <a:pt x="5699" y="-191"/>
                    <a:pt x="20510" y="3"/>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sp>
          <p:nvSpPr>
            <p:cNvPr id="567" name="Title 1"/>
            <p:cNvSpPr txBox="1"/>
            <p:nvPr/>
          </p:nvSpPr>
          <p:spPr>
            <a:xfrm>
              <a:off x="1273950" y="0"/>
              <a:ext cx="1365733" cy="42739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defTabSz="585215">
                <a:defRPr b="1" sz="1279">
                  <a:solidFill>
                    <a:srgbClr val="FFFFFF"/>
                  </a:solidFill>
                  <a:latin typeface="Arial"/>
                  <a:ea typeface="Arial"/>
                  <a:cs typeface="Arial"/>
                  <a:sym typeface="Arial"/>
                </a:defRPr>
              </a:lvl1pPr>
            </a:lstStyle>
            <a:p>
              <a:pPr/>
              <a:r>
                <a:t>Value of     when </a:t>
              </a:r>
            </a:p>
          </p:txBody>
        </p:sp>
        <p:pic>
          <p:nvPicPr>
            <p:cNvPr id="568" name="x equals zero Formula.png" descr="x equals zero Formula.png"/>
            <p:cNvPicPr>
              <a:picLocks noChangeAspect="1"/>
            </p:cNvPicPr>
            <p:nvPr/>
          </p:nvPicPr>
          <p:blipFill>
            <a:blip r:embed="rId9">
              <a:extLst/>
            </a:blip>
            <a:stretch>
              <a:fillRect/>
            </a:stretch>
          </p:blipFill>
          <p:spPr>
            <a:xfrm>
              <a:off x="1534095" y="461455"/>
              <a:ext cx="567940" cy="174562"/>
            </a:xfrm>
            <a:prstGeom prst="rect">
              <a:avLst/>
            </a:prstGeom>
            <a:ln w="12700" cap="flat">
              <a:noFill/>
              <a:miter lim="400000"/>
            </a:ln>
            <a:effectLst/>
          </p:spPr>
        </p:pic>
        <p:pic>
          <p:nvPicPr>
            <p:cNvPr id="569" name="y Formula.png" descr="y Formula.png"/>
            <p:cNvPicPr>
              <a:picLocks noChangeAspect="1"/>
            </p:cNvPicPr>
            <p:nvPr/>
          </p:nvPicPr>
          <p:blipFill>
            <a:blip r:embed="rId5">
              <a:extLst/>
            </a:blip>
            <a:stretch>
              <a:fillRect/>
            </a:stretch>
          </p:blipFill>
          <p:spPr>
            <a:xfrm>
              <a:off x="1993534" y="164518"/>
              <a:ext cx="123221" cy="174562"/>
            </a:xfrm>
            <a:prstGeom prst="rect">
              <a:avLst/>
            </a:prstGeom>
            <a:ln w="12700" cap="flat">
              <a:noFill/>
              <a:miter lim="400000"/>
            </a:ln>
            <a:effectLst/>
          </p:spPr>
        </p:pic>
      </p:grpSp>
      <p:pic>
        <p:nvPicPr>
          <p:cNvPr id="571" name="C Equals 1.png" descr="C Equals 1.png"/>
          <p:cNvPicPr>
            <a:picLocks noChangeAspect="1"/>
          </p:cNvPicPr>
          <p:nvPr/>
        </p:nvPicPr>
        <p:blipFill>
          <a:blip r:embed="rId10">
            <a:extLst/>
          </a:blip>
          <a:stretch>
            <a:fillRect/>
          </a:stretch>
        </p:blipFill>
        <p:spPr>
          <a:xfrm>
            <a:off x="5487408" y="5594226"/>
            <a:ext cx="526178" cy="174562"/>
          </a:xfrm>
          <a:prstGeom prst="rect">
            <a:avLst/>
          </a:prstGeom>
          <a:ln w="12700">
            <a:miter lim="400000"/>
          </a:ln>
        </p:spPr>
      </p:pic>
      <p:sp>
        <p:nvSpPr>
          <p:cNvPr id="572" name="Line"/>
          <p:cNvSpPr/>
          <p:nvPr/>
        </p:nvSpPr>
        <p:spPr>
          <a:xfrm flipV="1">
            <a:off x="5467546" y="4423486"/>
            <a:ext cx="3131065" cy="1807721"/>
          </a:xfrm>
          <a:prstGeom prst="line">
            <a:avLst/>
          </a:prstGeom>
          <a:ln w="25400">
            <a:solidFill>
              <a:srgbClr val="000000"/>
            </a:solidFill>
            <a:prstDash val="sysDot"/>
            <a:miter lim="400000"/>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73" name="Line"/>
          <p:cNvSpPr/>
          <p:nvPr/>
        </p:nvSpPr>
        <p:spPr>
          <a:xfrm flipV="1">
            <a:off x="5334376" y="4868467"/>
            <a:ext cx="3397404" cy="1236555"/>
          </a:xfrm>
          <a:prstGeom prst="line">
            <a:avLst/>
          </a:prstGeom>
          <a:ln w="25400">
            <a:solidFill>
              <a:srgbClr val="000000"/>
            </a:solidFill>
            <a:prstDash val="sysDot"/>
            <a:miter lim="400000"/>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74" name="Line"/>
          <p:cNvSpPr/>
          <p:nvPr/>
        </p:nvSpPr>
        <p:spPr>
          <a:xfrm flipV="1">
            <a:off x="5468480" y="4245307"/>
            <a:ext cx="2961597" cy="2073733"/>
          </a:xfrm>
          <a:prstGeom prst="line">
            <a:avLst/>
          </a:prstGeom>
          <a:ln w="25400">
            <a:solidFill>
              <a:srgbClr val="000000"/>
            </a:solidFill>
            <a:prstDash val="sysDot"/>
            <a:miter lim="400000"/>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75" name="Line"/>
          <p:cNvSpPr/>
          <p:nvPr/>
        </p:nvSpPr>
        <p:spPr>
          <a:xfrm flipV="1">
            <a:off x="5469359" y="4049568"/>
            <a:ext cx="2769590" cy="2323962"/>
          </a:xfrm>
          <a:prstGeom prst="line">
            <a:avLst/>
          </a:prstGeom>
          <a:ln w="25400">
            <a:solidFill>
              <a:srgbClr val="000000"/>
            </a:solidFill>
            <a:prstDash val="sysDot"/>
            <a:miter lim="400000"/>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76" name="Content Placeholder 2"/>
          <p:cNvSpPr txBox="1"/>
          <p:nvPr>
            <p:ph type="body" sz="half" idx="1"/>
          </p:nvPr>
        </p:nvSpPr>
        <p:spPr>
          <a:xfrm>
            <a:off x="228994" y="3217009"/>
            <a:ext cx="5218011" cy="2773504"/>
          </a:xfrm>
          <a:prstGeom prst="rect">
            <a:avLst/>
          </a:prstGeom>
          <a:effectLst>
            <a:outerShdw sx="100000" sy="100000" kx="0" ky="0" algn="b" rotWithShape="0" blurRad="38100" dist="23000" dir="5400000">
              <a:srgbClr val="000000">
                <a:alpha val="79983"/>
              </a:srgbClr>
            </a:outerShdw>
          </a:effectLst>
        </p:spPr>
        <p:txBody>
          <a:bodyPr lIns="45718" tIns="45718" rIns="45718" bIns="45718"/>
          <a:lstStyle/>
          <a:p>
            <a:pPr marL="322325" indent="-322325" defTabSz="859536">
              <a:lnSpc>
                <a:spcPct val="90000"/>
              </a:lnSpc>
              <a:spcBef>
                <a:spcPts val="500"/>
              </a:spcBef>
              <a:defRPr b="1" sz="1879">
                <a:solidFill>
                  <a:srgbClr val="FFFFFF"/>
                </a:solidFill>
                <a:effectLst>
                  <a:outerShdw sx="100000" sy="100000" kx="0" ky="0" algn="b" rotWithShape="0" blurRad="47752" dist="35814" dir="5400000">
                    <a:srgbClr val="000000">
                      <a:alpha val="40000"/>
                    </a:srgbClr>
                  </a:outerShdw>
                </a:effectLst>
              </a:defRPr>
            </a:pPr>
            <a:r>
              <a:t>We often need to find a line that fits the data to make predictions.</a:t>
            </a:r>
          </a:p>
          <a:p>
            <a:pPr marL="322325" indent="-322325" defTabSz="859536">
              <a:lnSpc>
                <a:spcPct val="90000"/>
              </a:lnSpc>
              <a:spcBef>
                <a:spcPts val="500"/>
              </a:spcBef>
              <a:defRPr b="1" sz="1879">
                <a:solidFill>
                  <a:srgbClr val="FFFFFF"/>
                </a:solidFill>
                <a:effectLst>
                  <a:outerShdw sx="100000" sy="100000" kx="0" ky="0" algn="b" rotWithShape="0" blurRad="47752" dist="35814" dir="5400000">
                    <a:srgbClr val="000000">
                      <a:alpha val="40000"/>
                    </a:srgbClr>
                  </a:outerShdw>
                </a:effectLst>
              </a:defRPr>
            </a:pPr>
            <a:r>
              <a:t>E.g. house prices, blood sugar levels etc.</a:t>
            </a:r>
          </a:p>
          <a:p>
            <a:pPr marL="322325" indent="-322325" defTabSz="859536">
              <a:lnSpc>
                <a:spcPct val="90000"/>
              </a:lnSpc>
              <a:spcBef>
                <a:spcPts val="500"/>
              </a:spcBef>
              <a:defRPr b="1" sz="1879">
                <a:solidFill>
                  <a:srgbClr val="FFFFFF"/>
                </a:solidFill>
                <a:effectLst>
                  <a:outerShdw sx="100000" sy="100000" kx="0" ky="0" algn="b" rotWithShape="0" blurRad="47752" dist="35814" dir="5400000">
                    <a:srgbClr val="000000">
                      <a:alpha val="40000"/>
                    </a:srgbClr>
                  </a:outerShdw>
                </a:effectLst>
              </a:defRPr>
            </a:pPr>
            <a:r>
              <a:t>Usually we apply tools such as least squares regression.</a:t>
            </a:r>
          </a:p>
          <a:p>
            <a:pPr marL="322325" indent="-322325" defTabSz="859536">
              <a:lnSpc>
                <a:spcPct val="90000"/>
              </a:lnSpc>
              <a:spcBef>
                <a:spcPts val="500"/>
              </a:spcBef>
              <a:defRPr b="1" sz="1879">
                <a:solidFill>
                  <a:srgbClr val="FFFFFF"/>
                </a:solidFill>
                <a:effectLst>
                  <a:outerShdw sx="100000" sy="100000" kx="0" ky="0" algn="b" rotWithShape="0" blurRad="47752" dist="35814" dir="5400000">
                    <a:srgbClr val="000000">
                      <a:alpha val="40000"/>
                    </a:srgbClr>
                  </a:outerShdw>
                </a:effectLst>
              </a:defRPr>
            </a:pPr>
            <a:r>
              <a:t>Aim to minimise the sum of squares between the residuals (a residual being: the difference between an observed value, and the fitted value provided by a model).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7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2" fill="hold">
                                  <p:stCondLst>
                                    <p:cond delay="0"/>
                                  </p:stCondLst>
                                  <p:iterate type="el" backwards="0">
                                    <p:tmAbs val="0"/>
                                  </p:iterate>
                                  <p:childTnLst>
                                    <p:set>
                                      <p:cBhvr>
                                        <p:cTn id="24" fill="hold"/>
                                        <p:tgtEl>
                                          <p:spTgt spid="5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3" fill="hold">
                                  <p:stCondLst>
                                    <p:cond delay="0"/>
                                  </p:stCondLst>
                                  <p:iterate type="el" backwards="0">
                                    <p:tmAbs val="0"/>
                                  </p:iterate>
                                  <p:childTnLst>
                                    <p:set>
                                      <p:cBhvr>
                                        <p:cTn id="28" fill="hold"/>
                                        <p:tgtEl>
                                          <p:spTgt spid="5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4" fill="hold">
                                  <p:stCondLst>
                                    <p:cond delay="0"/>
                                  </p:stCondLst>
                                  <p:iterate type="el" backwards="0">
                                    <p:tmAbs val="0"/>
                                  </p:iterate>
                                  <p:childTnLst>
                                    <p:set>
                                      <p:cBhvr>
                                        <p:cTn id="32" fill="hold"/>
                                        <p:tgtEl>
                                          <p:spTgt spid="57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5" fill="hold">
                                  <p:stCondLst>
                                    <p:cond delay="0"/>
                                  </p:stCondLst>
                                  <p:iterate type="el" backwards="0">
                                    <p:tmAbs val="0"/>
                                  </p:iterate>
                                  <p:childTnLst>
                                    <p:set>
                                      <p:cBhvr>
                                        <p:cTn id="36" fill="hold"/>
                                        <p:tgtEl>
                                          <p:spTgt spid="5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6" fill="hold">
                                  <p:stCondLst>
                                    <p:cond delay="0"/>
                                  </p:stCondLst>
                                  <p:iterate type="el" backwards="0">
                                    <p:tmAbs val="0"/>
                                  </p:iterate>
                                  <p:childTnLst>
                                    <p:set>
                                      <p:cBhvr>
                                        <p:cTn id="40" fill="hold"/>
                                        <p:tgtEl>
                                          <p:spTgt spid="57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7" fill="hold">
                                  <p:stCondLst>
                                    <p:cond delay="0"/>
                                  </p:stCondLst>
                                  <p:iterate type="el" backwards="0">
                                    <p:tmAbs val="0"/>
                                  </p:iterate>
                                  <p:childTnLst>
                                    <p:set>
                                      <p:cBhvr>
                                        <p:cTn id="44" fill="hold"/>
                                        <p:tgtEl>
                                          <p:spTgt spid="5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8" fill="hold">
                                  <p:stCondLst>
                                    <p:cond delay="0"/>
                                  </p:stCondLst>
                                  <p:iterate type="el" backwards="0">
                                    <p:tmAbs val="0"/>
                                  </p:iterate>
                                  <p:childTnLst>
                                    <p:set>
                                      <p:cBhvr>
                                        <p:cTn id="48" fill="hold"/>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7" grpId="8"/>
      <p:bldP build="whole" bldLvl="1" animBg="1" rev="0" advAuto="0" spid="544" grpId="2"/>
      <p:bldP build="whole" bldLvl="1" animBg="1" rev="0" advAuto="0" spid="574" grpId="6"/>
      <p:bldP build="whole" bldLvl="1" animBg="1" rev="0" advAuto="0" spid="573" grpId="4"/>
      <p:bldP build="whole" bldLvl="1" animBg="1" rev="0" advAuto="0" spid="570" grpId="3"/>
      <p:bldP build="p" bldLvl="1" animBg="1" rev="0" advAuto="0" spid="576" grpId="1"/>
      <p:bldP build="whole" bldLvl="1" animBg="1" rev="0" advAuto="0" spid="572" grpId="5"/>
      <p:bldP build="whole" bldLvl="1" animBg="1" rev="0" advAuto="0" spid="575" grpId="7"/>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1"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582"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Feedback via Error minimisation</a:t>
            </a:r>
          </a:p>
        </p:txBody>
      </p:sp>
      <p:pic>
        <p:nvPicPr>
          <p:cNvPr id="583" name="x Formula.png" descr="x Formula.png"/>
          <p:cNvPicPr>
            <a:picLocks noChangeAspect="1"/>
          </p:cNvPicPr>
          <p:nvPr/>
        </p:nvPicPr>
        <p:blipFill>
          <a:blip r:embed="rId4">
            <a:extLst/>
          </a:blip>
          <a:stretch>
            <a:fillRect/>
          </a:stretch>
        </p:blipFill>
        <p:spPr>
          <a:xfrm>
            <a:off x="8383462" y="5909682"/>
            <a:ext cx="326839" cy="295412"/>
          </a:xfrm>
          <a:prstGeom prst="rect">
            <a:avLst/>
          </a:prstGeom>
          <a:ln w="12700">
            <a:miter lim="400000"/>
          </a:ln>
        </p:spPr>
      </p:pic>
      <p:pic>
        <p:nvPicPr>
          <p:cNvPr id="584" name="y Formula.png" descr="y Formula.png"/>
          <p:cNvPicPr>
            <a:picLocks noChangeAspect="1"/>
          </p:cNvPicPr>
          <p:nvPr/>
        </p:nvPicPr>
        <p:blipFill>
          <a:blip r:embed="rId5">
            <a:extLst/>
          </a:blip>
          <a:stretch>
            <a:fillRect/>
          </a:stretch>
        </p:blipFill>
        <p:spPr>
          <a:xfrm>
            <a:off x="5983411" y="3373183"/>
            <a:ext cx="246440" cy="349124"/>
          </a:xfrm>
          <a:prstGeom prst="rect">
            <a:avLst/>
          </a:prstGeom>
          <a:ln w="12700">
            <a:miter lim="400000"/>
          </a:ln>
        </p:spPr>
      </p:pic>
      <p:pic>
        <p:nvPicPr>
          <p:cNvPr id="585" name="z Formula.png" descr="z Formula.png"/>
          <p:cNvPicPr>
            <a:picLocks noChangeAspect="1"/>
          </p:cNvPicPr>
          <p:nvPr/>
        </p:nvPicPr>
        <p:blipFill>
          <a:blip r:embed="rId6">
            <a:extLst/>
          </a:blip>
          <a:stretch>
            <a:fillRect/>
          </a:stretch>
        </p:blipFill>
        <p:spPr>
          <a:xfrm>
            <a:off x="2055226" y="3373183"/>
            <a:ext cx="326839" cy="349124"/>
          </a:xfrm>
          <a:prstGeom prst="rect">
            <a:avLst/>
          </a:prstGeom>
          <a:ln w="12700">
            <a:miter lim="400000"/>
          </a:ln>
        </p:spPr>
      </p:pic>
      <p:sp>
        <p:nvSpPr>
          <p:cNvPr id="586" name="Line"/>
          <p:cNvSpPr/>
          <p:nvPr/>
        </p:nvSpPr>
        <p:spPr>
          <a:xfrm>
            <a:off x="5532418" y="6057388"/>
            <a:ext cx="2773504"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87" name="Line"/>
          <p:cNvSpPr/>
          <p:nvPr/>
        </p:nvSpPr>
        <p:spPr>
          <a:xfrm flipV="1">
            <a:off x="6106631" y="3825699"/>
            <a:ext cx="1" cy="2773504"/>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588" name="Zero.png" descr="Zero.png"/>
          <p:cNvPicPr>
            <a:picLocks noChangeAspect="1"/>
          </p:cNvPicPr>
          <p:nvPr/>
        </p:nvPicPr>
        <p:blipFill>
          <a:blip r:embed="rId7">
            <a:extLst/>
          </a:blip>
          <a:stretch>
            <a:fillRect/>
          </a:stretch>
        </p:blipFill>
        <p:spPr>
          <a:xfrm>
            <a:off x="5911927" y="6126816"/>
            <a:ext cx="121921" cy="211131"/>
          </a:xfrm>
          <a:prstGeom prst="rect">
            <a:avLst/>
          </a:prstGeom>
          <a:ln w="12700">
            <a:miter lim="400000"/>
          </a:ln>
        </p:spPr>
      </p:pic>
      <p:sp>
        <p:nvSpPr>
          <p:cNvPr id="589" name="Line"/>
          <p:cNvSpPr/>
          <p:nvPr/>
        </p:nvSpPr>
        <p:spPr>
          <a:xfrm flipV="1">
            <a:off x="5575902" y="3834535"/>
            <a:ext cx="2556504" cy="2556504"/>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90" name="Circle"/>
          <p:cNvSpPr/>
          <p:nvPr/>
        </p:nvSpPr>
        <p:spPr>
          <a:xfrm>
            <a:off x="7263947" y="4465635"/>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91" name="Circle"/>
          <p:cNvSpPr/>
          <p:nvPr/>
        </p:nvSpPr>
        <p:spPr>
          <a:xfrm>
            <a:off x="7110165" y="5305389"/>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92" name="Circle"/>
          <p:cNvSpPr/>
          <p:nvPr/>
        </p:nvSpPr>
        <p:spPr>
          <a:xfrm>
            <a:off x="7768922" y="4465635"/>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93" name="Circle"/>
          <p:cNvSpPr/>
          <p:nvPr/>
        </p:nvSpPr>
        <p:spPr>
          <a:xfrm>
            <a:off x="6624197" y="4735888"/>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94" name="Circle"/>
          <p:cNvSpPr/>
          <p:nvPr/>
        </p:nvSpPr>
        <p:spPr>
          <a:xfrm>
            <a:off x="7596134" y="4023134"/>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95" name="Circle"/>
          <p:cNvSpPr/>
          <p:nvPr/>
        </p:nvSpPr>
        <p:spPr>
          <a:xfrm>
            <a:off x="7390947" y="4592635"/>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96" name="Circle"/>
          <p:cNvSpPr/>
          <p:nvPr/>
        </p:nvSpPr>
        <p:spPr>
          <a:xfrm>
            <a:off x="6427217" y="5723970"/>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97" name="Circle"/>
          <p:cNvSpPr/>
          <p:nvPr/>
        </p:nvSpPr>
        <p:spPr>
          <a:xfrm>
            <a:off x="8036314" y="4179670"/>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98" name="Circle"/>
          <p:cNvSpPr/>
          <p:nvPr/>
        </p:nvSpPr>
        <p:spPr>
          <a:xfrm>
            <a:off x="7021179" y="5089926"/>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99" name="Circle"/>
          <p:cNvSpPr/>
          <p:nvPr/>
        </p:nvSpPr>
        <p:spPr>
          <a:xfrm>
            <a:off x="6297626" y="5551181"/>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600" name="Circle"/>
          <p:cNvSpPr/>
          <p:nvPr/>
        </p:nvSpPr>
        <p:spPr>
          <a:xfrm>
            <a:off x="7021179" y="4735888"/>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601" name="Circle"/>
          <p:cNvSpPr/>
          <p:nvPr/>
        </p:nvSpPr>
        <p:spPr>
          <a:xfrm>
            <a:off x="6624197" y="5464786"/>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602" name="Circle"/>
          <p:cNvSpPr/>
          <p:nvPr/>
        </p:nvSpPr>
        <p:spPr>
          <a:xfrm>
            <a:off x="6624197" y="5189590"/>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603" name="Circle"/>
          <p:cNvSpPr/>
          <p:nvPr/>
        </p:nvSpPr>
        <p:spPr>
          <a:xfrm>
            <a:off x="6896310" y="4935621"/>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604" name="Circle"/>
          <p:cNvSpPr/>
          <p:nvPr/>
        </p:nvSpPr>
        <p:spPr>
          <a:xfrm>
            <a:off x="6718799" y="4179670"/>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605" name="Circle"/>
          <p:cNvSpPr/>
          <p:nvPr/>
        </p:nvSpPr>
        <p:spPr>
          <a:xfrm>
            <a:off x="7949919" y="3825555"/>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606" name="Circle"/>
          <p:cNvSpPr/>
          <p:nvPr/>
        </p:nvSpPr>
        <p:spPr>
          <a:xfrm>
            <a:off x="7263947" y="4838427"/>
            <a:ext cx="45721" cy="45721"/>
          </a:xfrm>
          <a:prstGeom prst="ellipse">
            <a:avLst/>
          </a:prstGeom>
          <a:solidFill>
            <a:schemeClr val="accent2"/>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607" name="Line"/>
          <p:cNvSpPr/>
          <p:nvPr/>
        </p:nvSpPr>
        <p:spPr>
          <a:xfrm>
            <a:off x="1644433" y="6057388"/>
            <a:ext cx="2773504"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08" name="Line"/>
          <p:cNvSpPr/>
          <p:nvPr/>
        </p:nvSpPr>
        <p:spPr>
          <a:xfrm flipV="1">
            <a:off x="2218645" y="3825699"/>
            <a:ext cx="1" cy="2773504"/>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609" name="Zero.png" descr="Zero.png"/>
          <p:cNvPicPr>
            <a:picLocks noChangeAspect="1"/>
          </p:cNvPicPr>
          <p:nvPr/>
        </p:nvPicPr>
        <p:blipFill>
          <a:blip r:embed="rId7">
            <a:extLst/>
          </a:blip>
          <a:stretch>
            <a:fillRect/>
          </a:stretch>
        </p:blipFill>
        <p:spPr>
          <a:xfrm>
            <a:off x="2023941" y="6126816"/>
            <a:ext cx="121921" cy="211131"/>
          </a:xfrm>
          <a:prstGeom prst="rect">
            <a:avLst/>
          </a:prstGeom>
          <a:ln w="12700">
            <a:miter lim="400000"/>
          </a:ln>
        </p:spPr>
      </p:pic>
      <p:sp>
        <p:nvSpPr>
          <p:cNvPr id="623" name="Connection Line"/>
          <p:cNvSpPr/>
          <p:nvPr/>
        </p:nvSpPr>
        <p:spPr>
          <a:xfrm>
            <a:off x="2548066" y="4466731"/>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0"/>
                </a:moveTo>
                <a:cubicBezTo>
                  <a:pt x="-1181" y="14850"/>
                  <a:pt x="5569" y="21600"/>
                  <a:pt x="20419" y="20250"/>
                </a:cubicBezTo>
              </a:path>
            </a:pathLst>
          </a:custGeom>
          <a:ln w="25400">
            <a:solidFill>
              <a:srgbClr val="000000"/>
            </a:solidFill>
          </a:ln>
          <a:effectLst>
            <a:outerShdw sx="100000" sy="100000" kx="0" ky="0" algn="b" rotWithShape="0" blurRad="38100" dist="23000" dir="5400000">
              <a:srgbClr val="000000">
                <a:alpha val="35000"/>
              </a:srgbClr>
            </a:outerShdw>
          </a:effectLst>
        </p:spPr>
        <p:txBody>
          <a:bodyPr/>
          <a:lstStyle/>
          <a:p>
            <a:pPr/>
          </a:p>
        </p:txBody>
      </p:sp>
      <p:pic>
        <p:nvPicPr>
          <p:cNvPr id="611" name="C Equals 1.png" descr="C Equals 1.png"/>
          <p:cNvPicPr>
            <a:picLocks noChangeAspect="1"/>
          </p:cNvPicPr>
          <p:nvPr/>
        </p:nvPicPr>
        <p:blipFill>
          <a:blip r:embed="rId8">
            <a:extLst/>
          </a:blip>
          <a:stretch>
            <a:fillRect/>
          </a:stretch>
        </p:blipFill>
        <p:spPr>
          <a:xfrm>
            <a:off x="5487408" y="5595129"/>
            <a:ext cx="526178" cy="174562"/>
          </a:xfrm>
          <a:prstGeom prst="rect">
            <a:avLst/>
          </a:prstGeom>
          <a:ln w="12700">
            <a:miter lim="400000"/>
          </a:ln>
        </p:spPr>
      </p:pic>
      <p:sp>
        <p:nvSpPr>
          <p:cNvPr id="612" name="Line"/>
          <p:cNvSpPr/>
          <p:nvPr/>
        </p:nvSpPr>
        <p:spPr>
          <a:xfrm flipV="1">
            <a:off x="5467546" y="4424388"/>
            <a:ext cx="3131065" cy="1807722"/>
          </a:xfrm>
          <a:prstGeom prst="line">
            <a:avLst/>
          </a:prstGeom>
          <a:ln w="25400">
            <a:solidFill>
              <a:srgbClr val="000000"/>
            </a:solidFill>
            <a:prstDash val="sysDot"/>
            <a:miter lim="400000"/>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13" name="Line"/>
          <p:cNvSpPr/>
          <p:nvPr/>
        </p:nvSpPr>
        <p:spPr>
          <a:xfrm flipV="1">
            <a:off x="5334376" y="4869370"/>
            <a:ext cx="3397404" cy="1236555"/>
          </a:xfrm>
          <a:prstGeom prst="line">
            <a:avLst/>
          </a:prstGeom>
          <a:ln w="25400">
            <a:solidFill>
              <a:srgbClr val="000000"/>
            </a:solidFill>
            <a:prstDash val="sysDot"/>
            <a:miter lim="400000"/>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14" name="Line"/>
          <p:cNvSpPr/>
          <p:nvPr/>
        </p:nvSpPr>
        <p:spPr>
          <a:xfrm flipV="1">
            <a:off x="5468480" y="4246210"/>
            <a:ext cx="2961597" cy="2073733"/>
          </a:xfrm>
          <a:prstGeom prst="line">
            <a:avLst/>
          </a:prstGeom>
          <a:ln w="25400">
            <a:solidFill>
              <a:srgbClr val="000000"/>
            </a:solidFill>
            <a:prstDash val="sysDot"/>
            <a:miter lim="400000"/>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15" name="Line"/>
          <p:cNvSpPr/>
          <p:nvPr/>
        </p:nvSpPr>
        <p:spPr>
          <a:xfrm flipV="1">
            <a:off x="5469359" y="4050470"/>
            <a:ext cx="2769590" cy="2323962"/>
          </a:xfrm>
          <a:prstGeom prst="line">
            <a:avLst/>
          </a:prstGeom>
          <a:ln w="25400">
            <a:solidFill>
              <a:srgbClr val="000000"/>
            </a:solidFill>
            <a:prstDash val="sysDot"/>
            <a:miter lim="400000"/>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616" name="m Formula.png" descr="m Formula.png"/>
          <p:cNvPicPr>
            <a:picLocks noChangeAspect="1"/>
          </p:cNvPicPr>
          <p:nvPr/>
        </p:nvPicPr>
        <p:blipFill>
          <a:blip r:embed="rId9">
            <a:extLst/>
          </a:blip>
          <a:stretch>
            <a:fillRect/>
          </a:stretch>
        </p:blipFill>
        <p:spPr>
          <a:xfrm>
            <a:off x="4495476" y="5965951"/>
            <a:ext cx="326839" cy="182874"/>
          </a:xfrm>
          <a:prstGeom prst="rect">
            <a:avLst/>
          </a:prstGeom>
          <a:ln w="12700">
            <a:miter lim="400000"/>
          </a:ln>
        </p:spPr>
      </p:pic>
      <p:sp>
        <p:nvSpPr>
          <p:cNvPr id="617" name="Content Placeholder 2"/>
          <p:cNvSpPr txBox="1"/>
          <p:nvPr>
            <p:ph type="body" sz="quarter" idx="1"/>
          </p:nvPr>
        </p:nvSpPr>
        <p:spPr>
          <a:xfrm>
            <a:off x="77565" y="2126933"/>
            <a:ext cx="7398200" cy="1143002"/>
          </a:xfrm>
          <a:prstGeom prst="rect">
            <a:avLst/>
          </a:prstGeom>
          <a:effectLst>
            <a:outerShdw sx="100000" sy="100000" kx="0" ky="0" algn="b" rotWithShape="0" blurRad="38100" dist="23000" dir="5400000">
              <a:srgbClr val="000000">
                <a:alpha val="79983"/>
              </a:srgbClr>
            </a:outerShdw>
          </a:effectLst>
        </p:spPr>
        <p:txBody>
          <a:bodyPr lIns="45718" tIns="45718" rIns="45718" bIns="45718"/>
          <a:lstStyle/>
          <a:p>
            <a:pPr marL="336042" indent="-336042" defTabSz="896111">
              <a:lnSpc>
                <a:spcPct val="90000"/>
              </a:lnSpc>
              <a:spcBef>
                <a:spcPts val="500"/>
              </a:spcBef>
              <a:defRPr b="1" sz="1960">
                <a:solidFill>
                  <a:srgbClr val="FFFFFF"/>
                </a:solidFill>
                <a:effectLst>
                  <a:outerShdw sx="100000" sy="100000" kx="0" ky="0" algn="b" rotWithShape="0" blurRad="49784" dist="37338" dir="5400000">
                    <a:srgbClr val="000000">
                      <a:alpha val="40000"/>
                    </a:srgbClr>
                  </a:outerShdw>
                </a:effectLst>
              </a:defRPr>
            </a:pPr>
            <a:r>
              <a:t>Simple optimisation problem here. Choose a value for       that minimises the residuals for                        .</a:t>
            </a:r>
          </a:p>
          <a:p>
            <a:pPr marL="336042" indent="-336042" defTabSz="896111">
              <a:lnSpc>
                <a:spcPct val="90000"/>
              </a:lnSpc>
              <a:spcBef>
                <a:spcPts val="500"/>
              </a:spcBef>
              <a:defRPr b="1" sz="1960">
                <a:solidFill>
                  <a:srgbClr val="FFFFFF"/>
                </a:solidFill>
                <a:effectLst>
                  <a:outerShdw sx="100000" sy="100000" kx="0" ky="0" algn="b" rotWithShape="0" blurRad="49784" dist="37338" dir="5400000">
                    <a:srgbClr val="000000">
                      <a:alpha val="40000"/>
                    </a:srgbClr>
                  </a:outerShdw>
                </a:effectLst>
              </a:defRPr>
            </a:pPr>
            <a:r>
              <a:t>We can think of the summed residuals as an error rate,     .</a:t>
            </a:r>
          </a:p>
        </p:txBody>
      </p:sp>
      <p:pic>
        <p:nvPicPr>
          <p:cNvPr id="618" name="m Formula.png" descr="m Formula.png"/>
          <p:cNvPicPr>
            <a:picLocks noChangeAspect="1"/>
          </p:cNvPicPr>
          <p:nvPr/>
        </p:nvPicPr>
        <p:blipFill>
          <a:blip r:embed="rId9">
            <a:extLst/>
          </a:blip>
          <a:stretch>
            <a:fillRect/>
          </a:stretch>
        </p:blipFill>
        <p:spPr>
          <a:xfrm>
            <a:off x="6959212" y="2228886"/>
            <a:ext cx="326839" cy="182875"/>
          </a:xfrm>
          <a:prstGeom prst="rect">
            <a:avLst/>
          </a:prstGeom>
          <a:ln w="12700">
            <a:miter lim="400000"/>
          </a:ln>
        </p:spPr>
      </p:pic>
      <p:pic>
        <p:nvPicPr>
          <p:cNvPr id="619" name="z Formula.png" descr="z Formula.png"/>
          <p:cNvPicPr>
            <a:picLocks noChangeAspect="1"/>
          </p:cNvPicPr>
          <p:nvPr/>
        </p:nvPicPr>
        <p:blipFill>
          <a:blip r:embed="rId6">
            <a:extLst/>
          </a:blip>
          <a:stretch>
            <a:fillRect/>
          </a:stretch>
        </p:blipFill>
        <p:spPr>
          <a:xfrm>
            <a:off x="6999411" y="2791505"/>
            <a:ext cx="246440" cy="263243"/>
          </a:xfrm>
          <a:prstGeom prst="rect">
            <a:avLst/>
          </a:prstGeom>
          <a:ln w="12700">
            <a:miter lim="400000"/>
          </a:ln>
        </p:spPr>
      </p:pic>
      <p:sp>
        <p:nvSpPr>
          <p:cNvPr id="620" name="Circle"/>
          <p:cNvSpPr/>
          <p:nvPr/>
        </p:nvSpPr>
        <p:spPr>
          <a:xfrm>
            <a:off x="2491313" y="4477897"/>
            <a:ext cx="126417" cy="132769"/>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621" name="Title 1"/>
          <p:cNvSpPr txBox="1"/>
          <p:nvPr/>
        </p:nvSpPr>
        <p:spPr>
          <a:xfrm>
            <a:off x="35420" y="4353060"/>
            <a:ext cx="2244186"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a:defRPr b="1">
                <a:solidFill>
                  <a:srgbClr val="FFFFFF"/>
                </a:solidFill>
                <a:latin typeface="Arial"/>
                <a:ea typeface="Arial"/>
                <a:cs typeface="Arial"/>
                <a:sym typeface="Arial"/>
              </a:defRPr>
            </a:pPr>
            <a:r>
              <a:t>Sum of squared</a:t>
            </a:r>
          </a:p>
          <a:p>
            <a:pPr algn="ctr">
              <a:defRPr b="1">
                <a:solidFill>
                  <a:srgbClr val="FFFFFF"/>
                </a:solidFill>
                <a:latin typeface="Arial"/>
                <a:ea typeface="Arial"/>
                <a:cs typeface="Arial"/>
                <a:sym typeface="Arial"/>
              </a:defRPr>
            </a:pPr>
            <a:r>
              <a:t>Differences</a:t>
            </a:r>
          </a:p>
          <a:p>
            <a:pPr algn="ctr">
              <a:defRPr b="1">
                <a:solidFill>
                  <a:srgbClr val="FFFFFF"/>
                </a:solidFill>
                <a:latin typeface="Arial"/>
                <a:ea typeface="Arial"/>
                <a:cs typeface="Arial"/>
                <a:sym typeface="Arial"/>
              </a:defRPr>
            </a:pPr>
            <a:r>
              <a:t>(error)</a:t>
            </a:r>
          </a:p>
        </p:txBody>
      </p:sp>
      <p:pic>
        <p:nvPicPr>
          <p:cNvPr id="622" name="Equation of Line.png" descr="Equation of Line.png"/>
          <p:cNvPicPr>
            <a:picLocks noChangeAspect="1"/>
          </p:cNvPicPr>
          <p:nvPr/>
        </p:nvPicPr>
        <p:blipFill>
          <a:blip r:embed="rId10">
            <a:extLst/>
          </a:blip>
          <a:stretch>
            <a:fillRect/>
          </a:stretch>
        </p:blipFill>
        <p:spPr>
          <a:xfrm>
            <a:off x="4336910" y="2518848"/>
            <a:ext cx="1413708" cy="23227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1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618"/>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3" fill="hold">
                                  <p:stCondLst>
                                    <p:cond delay="0"/>
                                  </p:stCondLst>
                                  <p:iterate type="el" backwards="0">
                                    <p:tmAbs val="0"/>
                                  </p:iterate>
                                  <p:childTnLst>
                                    <p:set>
                                      <p:cBhvr>
                                        <p:cTn id="14" fill="hold"/>
                                        <p:tgtEl>
                                          <p:spTgt spid="6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617">
                                            <p:txEl>
                                              <p:pRg st="1" end="1"/>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4" fill="hold">
                                  <p:stCondLst>
                                    <p:cond delay="0"/>
                                  </p:stCondLst>
                                  <p:iterate type="el" backwards="0">
                                    <p:tmAbs val="0"/>
                                  </p:iterate>
                                  <p:childTnLst>
                                    <p:set>
                                      <p:cBhvr>
                                        <p:cTn id="21" fill="hold"/>
                                        <p:tgtEl>
                                          <p:spTgt spid="6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path" nodeType="clickEffect" presetSubtype="0" presetID="-1" grpId="5" fill="hold">
                                  <p:stCondLst>
                                    <p:cond delay="0"/>
                                  </p:stCondLst>
                                  <p:childTnLst>
                                    <p:animMotion path="M 0.000000 0.000000 C -0.001953 0.027120 0.000147 0.053887 0.005763 0.079020 C 0.011036 0.102620 0.019598 0.125590 0.033993 0.142662 C 0.050354 0.162065 0.071570 0.170529 0.092658 0.174314 C 0.108795 0.177210 0.125333 0.177499 0.141945 0.174965" origin="layout" pathEditMode="relative">
                                      <p:cBhvr>
                                        <p:cTn id="25" dur="8500" fill="hold"/>
                                        <p:tgtEl>
                                          <p:spTgt spid="620"/>
                                        </p:tgtEl>
                                        <p:attrNameLst>
                                          <p:attrName>ppt_x</p:attrName>
                                          <p:attrName>ppt_y</p:attrName>
                                        </p:attrNameLst>
                                      </p:cBhvr>
                                    </p:animMotion>
                                  </p:childTnLst>
                                </p:cTn>
                              </p:par>
                            </p:childTnLst>
                          </p:cTn>
                        </p:par>
                        <p:par>
                          <p:cTn id="26" fill="hold">
                            <p:stCondLst>
                              <p:cond delay="8500"/>
                            </p:stCondLst>
                            <p:childTnLst>
                              <p:par>
                                <p:cTn id="27" presetClass="entr" nodeType="afterEffect" presetSubtype="0" presetID="1" grpId="6" fill="hold">
                                  <p:stCondLst>
                                    <p:cond delay="0"/>
                                  </p:stCondLst>
                                  <p:iterate type="el" backwards="0">
                                    <p:tmAbs val="0"/>
                                  </p:iterate>
                                  <p:childTnLst>
                                    <p:set>
                                      <p:cBhvr>
                                        <p:cTn id="28" fill="hold"/>
                                        <p:tgtEl>
                                          <p:spTgt spid="613"/>
                                        </p:tgtEl>
                                        <p:attrNameLst>
                                          <p:attrName>style.visibility</p:attrName>
                                        </p:attrNameLst>
                                      </p:cBhvr>
                                      <p:to>
                                        <p:strVal val="visible"/>
                                      </p:to>
                                    </p:set>
                                  </p:childTnLst>
                                </p:cTn>
                              </p:par>
                            </p:childTnLst>
                          </p:cTn>
                        </p:par>
                        <p:par>
                          <p:cTn id="29" fill="hold">
                            <p:stCondLst>
                              <p:cond delay="8500"/>
                            </p:stCondLst>
                            <p:childTnLst>
                              <p:par>
                                <p:cTn id="30" presetClass="entr" nodeType="afterEffect" presetSubtype="0" presetID="1" grpId="7" fill="hold">
                                  <p:stCondLst>
                                    <p:cond delay="2000"/>
                                  </p:stCondLst>
                                  <p:iterate type="el" backwards="0">
                                    <p:tmAbs val="0"/>
                                  </p:iterate>
                                  <p:childTnLst>
                                    <p:set>
                                      <p:cBhvr>
                                        <p:cTn id="31" fill="hold"/>
                                        <p:tgtEl>
                                          <p:spTgt spid="612"/>
                                        </p:tgtEl>
                                        <p:attrNameLst>
                                          <p:attrName>style.visibility</p:attrName>
                                        </p:attrNameLst>
                                      </p:cBhvr>
                                      <p:to>
                                        <p:strVal val="visible"/>
                                      </p:to>
                                    </p:set>
                                  </p:childTnLst>
                                </p:cTn>
                              </p:par>
                            </p:childTnLst>
                          </p:cTn>
                        </p:par>
                        <p:par>
                          <p:cTn id="32" fill="hold">
                            <p:stCondLst>
                              <p:cond delay="10500"/>
                            </p:stCondLst>
                            <p:childTnLst>
                              <p:par>
                                <p:cTn id="33" presetClass="entr" nodeType="afterEffect" presetSubtype="0" presetID="1" grpId="8" fill="hold">
                                  <p:stCondLst>
                                    <p:cond delay="2000"/>
                                  </p:stCondLst>
                                  <p:iterate type="el" backwards="0">
                                    <p:tmAbs val="0"/>
                                  </p:iterate>
                                  <p:childTnLst>
                                    <p:set>
                                      <p:cBhvr>
                                        <p:cTn id="34" fill="hold"/>
                                        <p:tgtEl>
                                          <p:spTgt spid="614"/>
                                        </p:tgtEl>
                                        <p:attrNameLst>
                                          <p:attrName>style.visibility</p:attrName>
                                        </p:attrNameLst>
                                      </p:cBhvr>
                                      <p:to>
                                        <p:strVal val="visible"/>
                                      </p:to>
                                    </p:set>
                                  </p:childTnLst>
                                </p:cTn>
                              </p:par>
                            </p:childTnLst>
                          </p:cTn>
                        </p:par>
                        <p:par>
                          <p:cTn id="35" fill="hold">
                            <p:stCondLst>
                              <p:cond delay="12500"/>
                            </p:stCondLst>
                            <p:childTnLst>
                              <p:par>
                                <p:cTn id="36" presetClass="entr" nodeType="afterEffect" presetSubtype="0" presetID="1" grpId="9" fill="hold">
                                  <p:stCondLst>
                                    <p:cond delay="2000"/>
                                  </p:stCondLst>
                                  <p:iterate type="el" backwards="0">
                                    <p:tmAbs val="0"/>
                                  </p:iterate>
                                  <p:childTnLst>
                                    <p:set>
                                      <p:cBhvr>
                                        <p:cTn id="37" fill="hold"/>
                                        <p:tgtEl>
                                          <p:spTgt spid="615"/>
                                        </p:tgtEl>
                                        <p:attrNameLst>
                                          <p:attrName>style.visibility</p:attrName>
                                        </p:attrNameLst>
                                      </p:cBhvr>
                                      <p:to>
                                        <p:strVal val="visible"/>
                                      </p:to>
                                    </p:set>
                                  </p:childTnLst>
                                </p:cTn>
                              </p:par>
                            </p:childTnLst>
                          </p:cTn>
                        </p:par>
                        <p:par>
                          <p:cTn id="38" fill="hold">
                            <p:stCondLst>
                              <p:cond delay="14500"/>
                            </p:stCondLst>
                            <p:childTnLst>
                              <p:par>
                                <p:cTn id="39" presetClass="entr" nodeType="afterEffect" presetSubtype="0" presetID="1" grpId="10" fill="hold">
                                  <p:stCondLst>
                                    <p:cond delay="2500"/>
                                  </p:stCondLst>
                                  <p:iterate type="el" backwards="0">
                                    <p:tmAbs val="0"/>
                                  </p:iterate>
                                  <p:childTnLst>
                                    <p:set>
                                      <p:cBhvr>
                                        <p:cTn id="40" fill="hold"/>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4" grpId="8"/>
      <p:bldP build="whole" bldLvl="1" animBg="1" rev="0" advAuto="0" spid="622" grpId="3"/>
      <p:bldP build="whole" bldLvl="1" animBg="1" rev="0" advAuto="0" spid="589" grpId="10"/>
      <p:bldP build="whole" bldLvl="1" animBg="1" rev="0" advAuto="0" spid="615" grpId="9"/>
      <p:bldP build="whole" bldLvl="1" animBg="1" rev="0" advAuto="0" spid="619" grpId="4"/>
      <p:bldP build="whole" bldLvl="1" animBg="1" rev="0" advAuto="0" spid="612" grpId="7"/>
      <p:bldP build="p" bldLvl="1" animBg="1" rev="0" advAuto="0" spid="617" grpId="1"/>
      <p:bldP build="whole" bldLvl="1" animBg="1" rev="0" advAuto="0" spid="613" grpId="6"/>
      <p:bldP build="whole" bldLvl="1" animBg="1" rev="0" advAuto="0" spid="618"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64" name="Title 1"/>
          <p:cNvSpPr txBox="1"/>
          <p:nvPr>
            <p:ph type="title"/>
          </p:nvPr>
        </p:nvSpPr>
        <p:spPr>
          <a:xfrm>
            <a:off x="405879" y="1268758"/>
            <a:ext cx="623648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Goal</a:t>
            </a:r>
          </a:p>
        </p:txBody>
      </p:sp>
      <p:sp>
        <p:nvSpPr>
          <p:cNvPr id="165" name="Title 1"/>
          <p:cNvSpPr txBox="1"/>
          <p:nvPr/>
        </p:nvSpPr>
        <p:spPr>
          <a:xfrm>
            <a:off x="664340" y="2459730"/>
            <a:ext cx="7815320" cy="2030070"/>
          </a:xfrm>
          <a:prstGeom prst="rect">
            <a:avLst/>
          </a:prstGeom>
          <a:ln w="12700">
            <a:miter lim="400000"/>
          </a:ln>
          <a:effectLst>
            <a:outerShdw sx="100000" sy="100000" kx="0" ky="0" algn="b" rotWithShape="0" blurRad="38100" dist="23000" dir="5400000">
              <a:srgbClr val="000000">
                <a:alpha val="88829"/>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19455" indent="-219455" defTabSz="877823">
              <a:buSzPct val="100000"/>
              <a:buChar char="•"/>
              <a:defRPr b="1" sz="1919">
                <a:solidFill>
                  <a:srgbClr val="FFFFFF"/>
                </a:solidFill>
                <a:latin typeface="Arial"/>
                <a:ea typeface="Arial"/>
                <a:cs typeface="Arial"/>
                <a:sym typeface="Arial"/>
              </a:defRPr>
            </a:pPr>
            <a:r>
              <a:t>I hope to lead you through the fog of misunderstanding surrounding automated decision making!</a:t>
            </a:r>
          </a:p>
          <a:p>
            <a:pPr marL="219455" indent="-219455" defTabSz="877823">
              <a:buSzPct val="100000"/>
              <a:buChar char="•"/>
              <a:defRPr b="1" sz="1919">
                <a:solidFill>
                  <a:srgbClr val="FFFFFF"/>
                </a:solidFill>
                <a:latin typeface="Arial"/>
                <a:ea typeface="Arial"/>
                <a:cs typeface="Arial"/>
                <a:sym typeface="Arial"/>
              </a:defRPr>
            </a:pPr>
            <a:r>
              <a:t>Disclaimer: Difficult to do well in 30 minutes - some background reading required.</a:t>
            </a:r>
          </a:p>
          <a:p>
            <a:pPr marL="219455" indent="-219455" defTabSz="877823">
              <a:buSzPct val="100000"/>
              <a:buChar char="•"/>
              <a:defRPr b="1" sz="1919">
                <a:solidFill>
                  <a:srgbClr val="FFFFFF"/>
                </a:solidFill>
                <a:latin typeface="Arial"/>
                <a:ea typeface="Arial"/>
                <a:cs typeface="Arial"/>
                <a:sym typeface="Arial"/>
              </a:defRPr>
            </a:pPr>
            <a:r>
              <a:t>Based on feedback, I’ve assumed zero prior experience.</a:t>
            </a:r>
          </a:p>
          <a:p>
            <a:pPr defTabSz="877823">
              <a:defRPr b="1" sz="1919">
                <a:solidFill>
                  <a:srgbClr val="FFFFFF"/>
                </a:solid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7"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628" name="Title 1"/>
          <p:cNvSpPr txBox="1"/>
          <p:nvPr>
            <p:ph type="title"/>
          </p:nvPr>
        </p:nvSpPr>
        <p:spPr>
          <a:xfrm>
            <a:off x="405879" y="1268758"/>
            <a:ext cx="7173422"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Machine ‘Learning’ in name only…</a:t>
            </a:r>
          </a:p>
        </p:txBody>
      </p:sp>
      <p:sp>
        <p:nvSpPr>
          <p:cNvPr id="629" name="Title 1"/>
          <p:cNvSpPr txBox="1"/>
          <p:nvPr/>
        </p:nvSpPr>
        <p:spPr>
          <a:xfrm>
            <a:off x="181765" y="2370830"/>
            <a:ext cx="8687303" cy="183409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28599" indent="-228599">
              <a:buSzPct val="100000"/>
              <a:buChar char="•"/>
              <a:defRPr b="1" sz="2300">
                <a:solidFill>
                  <a:srgbClr val="FFFFFF"/>
                </a:solidFill>
                <a:latin typeface="Arial"/>
                <a:ea typeface="Arial"/>
                <a:cs typeface="Arial"/>
                <a:sym typeface="Arial"/>
              </a:defRPr>
            </a:pPr>
            <a:r>
              <a:t>This isn’t really learning right?</a:t>
            </a:r>
          </a:p>
          <a:p>
            <a:pPr marL="228599" indent="-228599">
              <a:buSzPct val="100000"/>
              <a:buChar char="•"/>
              <a:defRPr b="1" sz="2300">
                <a:solidFill>
                  <a:srgbClr val="FFFFFF"/>
                </a:solidFill>
                <a:latin typeface="Arial"/>
                <a:ea typeface="Arial"/>
                <a:cs typeface="Arial"/>
                <a:sym typeface="Arial"/>
              </a:defRPr>
            </a:pPr>
            <a:r>
              <a:t>It’s a search for parameters that minimise some error rate.</a:t>
            </a:r>
          </a:p>
          <a:p>
            <a:pPr marL="228599" indent="-228599">
              <a:buSzPct val="100000"/>
              <a:buChar char="•"/>
              <a:defRPr b="1" sz="2300">
                <a:solidFill>
                  <a:srgbClr val="FFFFFF"/>
                </a:solidFill>
                <a:latin typeface="Arial"/>
                <a:ea typeface="Arial"/>
                <a:cs typeface="Arial"/>
                <a:sym typeface="Arial"/>
              </a:defRPr>
            </a:pPr>
            <a:r>
              <a:t>Learning effectively reduced to a parameter search!!</a:t>
            </a:r>
          </a:p>
          <a:p>
            <a:pPr>
              <a:defRPr b="1" sz="2300">
                <a:solidFill>
                  <a:srgbClr val="FFFFFF"/>
                </a:solidFill>
                <a:latin typeface="Arial"/>
                <a:ea typeface="Arial"/>
                <a:cs typeface="Arial"/>
                <a:sym typeface="Arial"/>
              </a:defRPr>
            </a:pPr>
          </a:p>
        </p:txBody>
      </p:sp>
      <p:grpSp>
        <p:nvGrpSpPr>
          <p:cNvPr id="633" name="Group 3"/>
          <p:cNvGrpSpPr/>
          <p:nvPr/>
        </p:nvGrpSpPr>
        <p:grpSpPr>
          <a:xfrm>
            <a:off x="-84568" y="3782832"/>
            <a:ext cx="5522136" cy="2280336"/>
            <a:chOff x="-413601" y="0"/>
            <a:chExt cx="5522134" cy="2280334"/>
          </a:xfrm>
        </p:grpSpPr>
        <p:sp>
          <p:nvSpPr>
            <p:cNvPr id="630" name="Title 1"/>
            <p:cNvSpPr txBox="1"/>
            <p:nvPr/>
          </p:nvSpPr>
          <p:spPr>
            <a:xfrm>
              <a:off x="-413602" y="998551"/>
              <a:ext cx="2006627" cy="1281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a:defRPr b="1" sz="1700">
                  <a:solidFill>
                    <a:srgbClr val="FFFFFF"/>
                  </a:solidFill>
                  <a:effectLst>
                    <a:outerShdw sx="100000" sy="100000" kx="0" ky="0" algn="b" rotWithShape="0" blurRad="50800" dist="38100" dir="5400000">
                      <a:srgbClr val="000000"/>
                    </a:outerShdw>
                  </a:effectLst>
                  <a:latin typeface="Arial"/>
                  <a:ea typeface="Arial"/>
                  <a:cs typeface="Arial"/>
                  <a:sym typeface="Arial"/>
                </a:defRPr>
              </a:lvl1pPr>
            </a:lstStyle>
            <a:p>
              <a:pPr/>
              <a:r>
                <a:t>Predict for these</a:t>
              </a:r>
            </a:p>
          </p:txBody>
        </p:sp>
        <p:sp>
          <p:nvSpPr>
            <p:cNvPr id="631" name="Title 1"/>
            <p:cNvSpPr txBox="1"/>
            <p:nvPr/>
          </p:nvSpPr>
          <p:spPr>
            <a:xfrm>
              <a:off x="-1" y="448482"/>
              <a:ext cx="2120050" cy="7124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algn="ctr">
                <a:defRPr b="1" sz="1600">
                  <a:solidFill>
                    <a:srgbClr val="FFFFFF"/>
                  </a:solidFill>
                  <a:effectLst>
                    <a:outerShdw sx="100000" sy="100000" kx="0" ky="0" algn="b" rotWithShape="0" blurRad="50800" dist="38100" dir="5400000">
                      <a:srgbClr val="000000"/>
                    </a:outerShdw>
                  </a:effectLst>
                  <a:latin typeface="Arial"/>
                  <a:ea typeface="Arial"/>
                  <a:cs typeface="Arial"/>
                  <a:sym typeface="Arial"/>
                </a:defRPr>
              </a:lvl1pPr>
            </a:lstStyle>
            <a:p>
              <a:pPr/>
              <a:r>
                <a:t>Given these</a:t>
              </a:r>
            </a:p>
          </p:txBody>
        </p:sp>
        <p:pic>
          <p:nvPicPr>
            <p:cNvPr id="632" name="Picture 2" descr="Picture 2"/>
            <p:cNvPicPr>
              <a:picLocks noChangeAspect="1"/>
            </p:cNvPicPr>
            <p:nvPr/>
          </p:nvPicPr>
          <p:blipFill>
            <a:blip r:embed="rId4">
              <a:extLst/>
            </a:blip>
            <a:srcRect l="0" t="0" r="0" b="0"/>
            <a:stretch>
              <a:fillRect/>
            </a:stretch>
          </p:blipFill>
          <p:spPr>
            <a:xfrm>
              <a:off x="1638897" y="0"/>
              <a:ext cx="3469636" cy="1722076"/>
            </a:xfrm>
            <a:prstGeom prst="rect">
              <a:avLst/>
            </a:prstGeom>
            <a:ln w="12700" cap="flat">
              <a:noFill/>
              <a:miter lim="400000"/>
            </a:ln>
            <a:effectLst>
              <a:outerShdw sx="100000" sy="100000" kx="0" ky="0" algn="b" rotWithShape="0" blurRad="38100" dist="23000" dir="5400000">
                <a:srgbClr val="000000">
                  <a:alpha val="35000"/>
                </a:srgbClr>
              </a:outerShdw>
            </a:effectLst>
          </p:spPr>
        </p:pic>
      </p:grpSp>
      <p:sp>
        <p:nvSpPr>
          <p:cNvPr id="634" name="Title 1"/>
          <p:cNvSpPr txBox="1"/>
          <p:nvPr/>
        </p:nvSpPr>
        <p:spPr>
          <a:xfrm>
            <a:off x="5359380" y="3778656"/>
            <a:ext cx="1757937" cy="836861"/>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49808">
              <a:defRPr b="1" sz="1640">
                <a:solidFill>
                  <a:srgbClr val="FFFFFF"/>
                </a:solidFill>
                <a:latin typeface="Arial"/>
                <a:ea typeface="Arial"/>
                <a:cs typeface="Arial"/>
                <a:sym typeface="Arial"/>
              </a:defRPr>
            </a:lvl1pPr>
          </a:lstStyle>
          <a:p>
            <a:pPr/>
            <a:r>
              <a:t>Minimise mapping error using:</a:t>
            </a:r>
          </a:p>
        </p:txBody>
      </p:sp>
      <p:pic>
        <p:nvPicPr>
          <p:cNvPr id="635" name="Big_X with y.png" descr="Big_X with y.png"/>
          <p:cNvPicPr>
            <a:picLocks noChangeAspect="1"/>
          </p:cNvPicPr>
          <p:nvPr/>
        </p:nvPicPr>
        <p:blipFill>
          <a:blip r:embed="rId5">
            <a:extLst/>
          </a:blip>
          <a:stretch>
            <a:fillRect/>
          </a:stretch>
        </p:blipFill>
        <p:spPr>
          <a:xfrm>
            <a:off x="5529340" y="4772809"/>
            <a:ext cx="3269533" cy="300382"/>
          </a:xfrm>
          <a:prstGeom prst="rect">
            <a:avLst/>
          </a:prstGeom>
          <a:ln w="12700">
            <a:miter lim="400000"/>
          </a:ln>
        </p:spPr>
      </p:pic>
      <p:pic>
        <p:nvPicPr>
          <p:cNvPr id="636" name="f(x) formula.png" descr="f(x) formula.png"/>
          <p:cNvPicPr>
            <a:picLocks noChangeAspect="1"/>
          </p:cNvPicPr>
          <p:nvPr/>
        </p:nvPicPr>
        <p:blipFill>
          <a:blip r:embed="rId6">
            <a:extLst/>
          </a:blip>
          <a:stretch>
            <a:fillRect/>
          </a:stretch>
        </p:blipFill>
        <p:spPr>
          <a:xfrm>
            <a:off x="6567441" y="6108021"/>
            <a:ext cx="711201" cy="415533"/>
          </a:xfrm>
          <a:prstGeom prst="rect">
            <a:avLst/>
          </a:prstGeom>
          <a:ln w="12700">
            <a:miter lim="400000"/>
          </a:ln>
        </p:spPr>
      </p:pic>
      <p:sp>
        <p:nvSpPr>
          <p:cNvPr id="637" name="Title 1"/>
          <p:cNvSpPr txBox="1"/>
          <p:nvPr/>
        </p:nvSpPr>
        <p:spPr>
          <a:xfrm>
            <a:off x="5126073" y="5897357"/>
            <a:ext cx="1757937" cy="836861"/>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000">
                <a:solidFill>
                  <a:srgbClr val="FFFFFF"/>
                </a:solidFill>
                <a:latin typeface="Arial"/>
                <a:ea typeface="Arial"/>
                <a:cs typeface="Arial"/>
                <a:sym typeface="Arial"/>
              </a:defRPr>
            </a:lvl1pPr>
          </a:lstStyle>
          <a:p>
            <a:pPr/>
            <a:r>
              <a:t>And some function: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1"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642"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Maximisation / Minimisation.</a:t>
            </a:r>
          </a:p>
        </p:txBody>
      </p:sp>
      <p:pic>
        <p:nvPicPr>
          <p:cNvPr id="643" name="Gradient_ascent_(contour).png" descr="Gradient_ascent_(contour).png"/>
          <p:cNvPicPr>
            <a:picLocks noChangeAspect="1"/>
          </p:cNvPicPr>
          <p:nvPr/>
        </p:nvPicPr>
        <p:blipFill>
          <a:blip r:embed="rId4">
            <a:extLst/>
          </a:blip>
          <a:stretch>
            <a:fillRect/>
          </a:stretch>
        </p:blipFill>
        <p:spPr>
          <a:xfrm>
            <a:off x="603968" y="3969908"/>
            <a:ext cx="2521719" cy="2507901"/>
          </a:xfrm>
          <a:prstGeom prst="rect">
            <a:avLst/>
          </a:prstGeom>
          <a:ln w="12700">
            <a:miter lim="400000"/>
          </a:ln>
        </p:spPr>
      </p:pic>
      <p:pic>
        <p:nvPicPr>
          <p:cNvPr id="644" name="x Formula.png" descr="x Formula.png"/>
          <p:cNvPicPr>
            <a:picLocks noChangeAspect="1"/>
          </p:cNvPicPr>
          <p:nvPr/>
        </p:nvPicPr>
        <p:blipFill>
          <a:blip r:embed="rId5">
            <a:extLst/>
          </a:blip>
          <a:stretch>
            <a:fillRect/>
          </a:stretch>
        </p:blipFill>
        <p:spPr>
          <a:xfrm>
            <a:off x="4840220" y="6331943"/>
            <a:ext cx="326839" cy="295412"/>
          </a:xfrm>
          <a:prstGeom prst="rect">
            <a:avLst/>
          </a:prstGeom>
          <a:ln w="12700">
            <a:miter lim="400000"/>
          </a:ln>
        </p:spPr>
      </p:pic>
      <p:pic>
        <p:nvPicPr>
          <p:cNvPr id="645" name="y Formula.png" descr="y Formula.png"/>
          <p:cNvPicPr>
            <a:picLocks noChangeAspect="1"/>
          </p:cNvPicPr>
          <p:nvPr/>
        </p:nvPicPr>
        <p:blipFill>
          <a:blip r:embed="rId6">
            <a:extLst/>
          </a:blip>
          <a:stretch>
            <a:fillRect/>
          </a:stretch>
        </p:blipFill>
        <p:spPr>
          <a:xfrm>
            <a:off x="7186281" y="6475945"/>
            <a:ext cx="246440" cy="349123"/>
          </a:xfrm>
          <a:prstGeom prst="rect">
            <a:avLst/>
          </a:prstGeom>
          <a:ln w="12700">
            <a:miter lim="400000"/>
          </a:ln>
        </p:spPr>
      </p:pic>
      <p:pic>
        <p:nvPicPr>
          <p:cNvPr id="646" name="z Formula.png" descr="z Formula.png"/>
          <p:cNvPicPr>
            <a:picLocks noChangeAspect="1"/>
          </p:cNvPicPr>
          <p:nvPr/>
        </p:nvPicPr>
        <p:blipFill>
          <a:blip r:embed="rId7">
            <a:extLst/>
          </a:blip>
          <a:stretch>
            <a:fillRect/>
          </a:stretch>
        </p:blipFill>
        <p:spPr>
          <a:xfrm>
            <a:off x="4077842" y="4909139"/>
            <a:ext cx="326839" cy="349123"/>
          </a:xfrm>
          <a:prstGeom prst="rect">
            <a:avLst/>
          </a:prstGeom>
          <a:ln w="12700">
            <a:miter lim="400000"/>
          </a:ln>
        </p:spPr>
      </p:pic>
      <p:sp>
        <p:nvSpPr>
          <p:cNvPr id="647" name="Line"/>
          <p:cNvSpPr/>
          <p:nvPr/>
        </p:nvSpPr>
        <p:spPr>
          <a:xfrm flipV="1">
            <a:off x="4479945" y="4041960"/>
            <a:ext cx="1" cy="1817199"/>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48" name="Line"/>
          <p:cNvSpPr/>
          <p:nvPr/>
        </p:nvSpPr>
        <p:spPr>
          <a:xfrm>
            <a:off x="4525895" y="5941995"/>
            <a:ext cx="1568799" cy="711394"/>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649" name="Gradient_ascent_(surface).png" descr="Gradient_ascent_(surface).png"/>
          <p:cNvPicPr>
            <a:picLocks noChangeAspect="1"/>
          </p:cNvPicPr>
          <p:nvPr/>
        </p:nvPicPr>
        <p:blipFill>
          <a:blip r:embed="rId8">
            <a:extLst/>
          </a:blip>
          <a:stretch>
            <a:fillRect/>
          </a:stretch>
        </p:blipFill>
        <p:spPr>
          <a:xfrm>
            <a:off x="4437227" y="3539550"/>
            <a:ext cx="4102805" cy="3368618"/>
          </a:xfrm>
          <a:prstGeom prst="rect">
            <a:avLst/>
          </a:prstGeom>
          <a:ln w="12700">
            <a:miter lim="400000"/>
          </a:ln>
        </p:spPr>
      </p:pic>
      <p:sp>
        <p:nvSpPr>
          <p:cNvPr id="650" name="Line"/>
          <p:cNvSpPr/>
          <p:nvPr/>
        </p:nvSpPr>
        <p:spPr>
          <a:xfrm flipV="1">
            <a:off x="6142214" y="6087495"/>
            <a:ext cx="1962872" cy="58791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651" name="x Formula.png" descr="x Formula.png"/>
          <p:cNvPicPr>
            <a:picLocks noChangeAspect="1"/>
          </p:cNvPicPr>
          <p:nvPr/>
        </p:nvPicPr>
        <p:blipFill>
          <a:blip r:embed="rId5">
            <a:extLst/>
          </a:blip>
          <a:stretch>
            <a:fillRect/>
          </a:stretch>
        </p:blipFill>
        <p:spPr>
          <a:xfrm>
            <a:off x="1701408" y="3583038"/>
            <a:ext cx="326839" cy="295412"/>
          </a:xfrm>
          <a:prstGeom prst="rect">
            <a:avLst/>
          </a:prstGeom>
          <a:ln w="12700">
            <a:miter lim="400000"/>
          </a:ln>
        </p:spPr>
      </p:pic>
      <p:pic>
        <p:nvPicPr>
          <p:cNvPr id="652" name="y Formula.png" descr="y Formula.png"/>
          <p:cNvPicPr>
            <a:picLocks noChangeAspect="1"/>
          </p:cNvPicPr>
          <p:nvPr/>
        </p:nvPicPr>
        <p:blipFill>
          <a:blip r:embed="rId6">
            <a:extLst/>
          </a:blip>
          <a:stretch>
            <a:fillRect/>
          </a:stretch>
        </p:blipFill>
        <p:spPr>
          <a:xfrm>
            <a:off x="3141122" y="5049297"/>
            <a:ext cx="246440" cy="349123"/>
          </a:xfrm>
          <a:prstGeom prst="rect">
            <a:avLst/>
          </a:prstGeom>
          <a:ln w="12700">
            <a:miter lim="400000"/>
          </a:ln>
        </p:spPr>
      </p:pic>
      <p:sp>
        <p:nvSpPr>
          <p:cNvPr id="653" name="Content Placeholder 2"/>
          <p:cNvSpPr txBox="1"/>
          <p:nvPr>
            <p:ph type="body" sz="quarter" idx="1"/>
          </p:nvPr>
        </p:nvSpPr>
        <p:spPr>
          <a:xfrm>
            <a:off x="77565" y="2126933"/>
            <a:ext cx="7398200" cy="1143002"/>
          </a:xfrm>
          <a:prstGeom prst="rect">
            <a:avLst/>
          </a:prstGeom>
          <a:effectLst>
            <a:outerShdw sx="100000" sy="100000" kx="0" ky="0" algn="b" rotWithShape="0" blurRad="38100" dist="23000" dir="5400000">
              <a:srgbClr val="000000">
                <a:alpha val="79983"/>
              </a:srgbClr>
            </a:outerShdw>
          </a:effectLst>
        </p:spPr>
        <p:txBody>
          <a:bodyPr lIns="45718" tIns="45718" rIns="45718" bIns="45718"/>
          <a:lstStyle/>
          <a:p>
            <a:pPr marL="312039" indent="-312039" defTabSz="832104">
              <a:lnSpc>
                <a:spcPct val="90000"/>
              </a:lnSpc>
              <a:spcBef>
                <a:spcPts val="500"/>
              </a:spcBef>
              <a:defRPr b="1" sz="1820">
                <a:solidFill>
                  <a:srgbClr val="FFFFFF"/>
                </a:solidFill>
                <a:effectLst>
                  <a:outerShdw sx="100000" sy="100000" kx="0" ky="0" algn="b" rotWithShape="0" blurRad="46228" dist="34671" dir="5400000">
                    <a:srgbClr val="000000">
                      <a:alpha val="40000"/>
                    </a:srgbClr>
                  </a:outerShdw>
                </a:effectLst>
              </a:defRPr>
            </a:pPr>
            <a:r>
              <a:t>At a fundamental level ML algorithms are mathematical functions concerned with minimisation or maximisation.</a:t>
            </a:r>
          </a:p>
          <a:p>
            <a:pPr marL="312039" indent="-312039" defTabSz="832104">
              <a:lnSpc>
                <a:spcPct val="90000"/>
              </a:lnSpc>
              <a:spcBef>
                <a:spcPts val="500"/>
              </a:spcBef>
              <a:defRPr b="1" sz="1820">
                <a:solidFill>
                  <a:srgbClr val="FFFFFF"/>
                </a:solidFill>
                <a:effectLst>
                  <a:outerShdw sx="100000" sy="100000" kx="0" ky="0" algn="b" rotWithShape="0" blurRad="46228" dist="34671" dir="5400000">
                    <a:srgbClr val="000000">
                      <a:alpha val="40000"/>
                    </a:srgbClr>
                  </a:outerShdw>
                </a:effectLst>
              </a:defRPr>
            </a:pPr>
            <a:r>
              <a:t>Given this data, with these labels, minimise the error on new 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53">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53"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7"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658"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Maximisation / Minimisation.</a:t>
            </a:r>
          </a:p>
        </p:txBody>
      </p:sp>
      <p:pic>
        <p:nvPicPr>
          <p:cNvPr id="659" name="x Formula.png" descr="x Formula.png"/>
          <p:cNvPicPr>
            <a:picLocks noChangeAspect="1"/>
          </p:cNvPicPr>
          <p:nvPr/>
        </p:nvPicPr>
        <p:blipFill>
          <a:blip r:embed="rId4">
            <a:extLst/>
          </a:blip>
          <a:stretch>
            <a:fillRect/>
          </a:stretch>
        </p:blipFill>
        <p:spPr>
          <a:xfrm>
            <a:off x="4840220" y="6331943"/>
            <a:ext cx="326839" cy="295412"/>
          </a:xfrm>
          <a:prstGeom prst="rect">
            <a:avLst/>
          </a:prstGeom>
          <a:ln w="12700">
            <a:miter lim="400000"/>
          </a:ln>
        </p:spPr>
      </p:pic>
      <p:pic>
        <p:nvPicPr>
          <p:cNvPr id="660" name="y Formula.png" descr="y Formula.png"/>
          <p:cNvPicPr>
            <a:picLocks noChangeAspect="1"/>
          </p:cNvPicPr>
          <p:nvPr/>
        </p:nvPicPr>
        <p:blipFill>
          <a:blip r:embed="rId5">
            <a:extLst/>
          </a:blip>
          <a:stretch>
            <a:fillRect/>
          </a:stretch>
        </p:blipFill>
        <p:spPr>
          <a:xfrm>
            <a:off x="7186281" y="6475945"/>
            <a:ext cx="246440" cy="349123"/>
          </a:xfrm>
          <a:prstGeom prst="rect">
            <a:avLst/>
          </a:prstGeom>
          <a:ln w="12700">
            <a:miter lim="400000"/>
          </a:ln>
        </p:spPr>
      </p:pic>
      <p:pic>
        <p:nvPicPr>
          <p:cNvPr id="661" name="z Formula.png" descr="z Formula.png"/>
          <p:cNvPicPr>
            <a:picLocks noChangeAspect="1"/>
          </p:cNvPicPr>
          <p:nvPr/>
        </p:nvPicPr>
        <p:blipFill>
          <a:blip r:embed="rId6">
            <a:extLst/>
          </a:blip>
          <a:stretch>
            <a:fillRect/>
          </a:stretch>
        </p:blipFill>
        <p:spPr>
          <a:xfrm>
            <a:off x="4077842" y="4909139"/>
            <a:ext cx="326839" cy="349123"/>
          </a:xfrm>
          <a:prstGeom prst="rect">
            <a:avLst/>
          </a:prstGeom>
          <a:ln w="12700">
            <a:miter lim="400000"/>
          </a:ln>
        </p:spPr>
      </p:pic>
      <p:sp>
        <p:nvSpPr>
          <p:cNvPr id="662" name="Line"/>
          <p:cNvSpPr/>
          <p:nvPr/>
        </p:nvSpPr>
        <p:spPr>
          <a:xfrm flipV="1">
            <a:off x="4479945" y="4041960"/>
            <a:ext cx="1" cy="1817199"/>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63" name="Line"/>
          <p:cNvSpPr/>
          <p:nvPr/>
        </p:nvSpPr>
        <p:spPr>
          <a:xfrm>
            <a:off x="4525895" y="5941995"/>
            <a:ext cx="1568799" cy="711394"/>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664" name="Gradient_ascent_(surface).png" descr="Gradient_ascent_(surface).png"/>
          <p:cNvPicPr>
            <a:picLocks noChangeAspect="1"/>
          </p:cNvPicPr>
          <p:nvPr/>
        </p:nvPicPr>
        <p:blipFill>
          <a:blip r:embed="rId7">
            <a:extLst/>
          </a:blip>
          <a:stretch>
            <a:fillRect/>
          </a:stretch>
        </p:blipFill>
        <p:spPr>
          <a:xfrm>
            <a:off x="4437227" y="3539550"/>
            <a:ext cx="4102805" cy="3368618"/>
          </a:xfrm>
          <a:prstGeom prst="rect">
            <a:avLst/>
          </a:prstGeom>
          <a:ln w="12700">
            <a:miter lim="400000"/>
          </a:ln>
        </p:spPr>
      </p:pic>
      <p:sp>
        <p:nvSpPr>
          <p:cNvPr id="665" name="Line"/>
          <p:cNvSpPr/>
          <p:nvPr/>
        </p:nvSpPr>
        <p:spPr>
          <a:xfrm flipV="1">
            <a:off x="6142214" y="6087495"/>
            <a:ext cx="1962872" cy="58791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66" name="Content Placeholder 2"/>
          <p:cNvSpPr txBox="1"/>
          <p:nvPr>
            <p:ph type="body" sz="half" idx="1"/>
          </p:nvPr>
        </p:nvSpPr>
        <p:spPr>
          <a:xfrm>
            <a:off x="77565" y="2126933"/>
            <a:ext cx="3779343" cy="4178288"/>
          </a:xfrm>
          <a:prstGeom prst="rect">
            <a:avLst/>
          </a:prstGeom>
          <a:effectLst>
            <a:outerShdw sx="100000" sy="100000" kx="0" ky="0" algn="b" rotWithShape="0" blurRad="38100" dist="23000" dir="5400000">
              <a:srgbClr val="000000">
                <a:alpha val="79983"/>
              </a:srgbClr>
            </a:outerShdw>
          </a:effectLst>
        </p:spPr>
        <p:txBody>
          <a:bodyPr lIns="45718" tIns="45718" rIns="45718" bIns="45718"/>
          <a:lstStyle/>
          <a:p>
            <a:pPr marL="318897" indent="-318897" defTabSz="850391">
              <a:lnSpc>
                <a:spcPct val="90000"/>
              </a:lnSpc>
              <a:spcBef>
                <a:spcPts val="500"/>
              </a:spcBef>
              <a:defRPr b="1" sz="1860">
                <a:solidFill>
                  <a:srgbClr val="FFFFFF"/>
                </a:solidFill>
                <a:effectLst>
                  <a:outerShdw sx="100000" sy="100000" kx="0" ky="0" algn="b" rotWithShape="0" blurRad="47244" dist="35433" dir="5400000">
                    <a:srgbClr val="000000">
                      <a:alpha val="40000"/>
                    </a:srgbClr>
                  </a:outerShdw>
                </a:effectLst>
              </a:defRPr>
            </a:pPr>
            <a:r>
              <a:t>ML algorithms ‘learn’ by searching for parameters that maximise or minimise error/loss on data we give them.</a:t>
            </a:r>
          </a:p>
          <a:p>
            <a:pPr marL="318897" indent="-318897" defTabSz="850391">
              <a:lnSpc>
                <a:spcPct val="90000"/>
              </a:lnSpc>
              <a:spcBef>
                <a:spcPts val="500"/>
              </a:spcBef>
              <a:defRPr b="1" sz="1860">
                <a:solidFill>
                  <a:srgbClr val="FFFFFF"/>
                </a:solidFill>
                <a:effectLst>
                  <a:outerShdw sx="100000" sy="100000" kx="0" ky="0" algn="b" rotWithShape="0" blurRad="47244" dist="35433" dir="5400000">
                    <a:srgbClr val="000000">
                      <a:alpha val="40000"/>
                    </a:srgbClr>
                  </a:outerShdw>
                </a:effectLst>
              </a:defRPr>
            </a:pPr>
            <a:r>
              <a:t>Such problems are usually non-trivial with complex ‘landscapes’. </a:t>
            </a:r>
          </a:p>
          <a:p>
            <a:pPr marL="318897" indent="-318897" defTabSz="850391">
              <a:lnSpc>
                <a:spcPct val="90000"/>
              </a:lnSpc>
              <a:spcBef>
                <a:spcPts val="500"/>
              </a:spcBef>
              <a:defRPr b="1" sz="1860">
                <a:solidFill>
                  <a:srgbClr val="FFFFFF"/>
                </a:solidFill>
                <a:effectLst>
                  <a:outerShdw sx="100000" sy="100000" kx="0" ky="0" algn="b" rotWithShape="0" blurRad="47244" dist="35433" dir="5400000">
                    <a:srgbClr val="000000">
                      <a:alpha val="40000"/>
                    </a:srgbClr>
                  </a:outerShdw>
                </a:effectLst>
              </a:defRPr>
            </a:pPr>
            <a:r>
              <a:t>Lot’s of sub-optimal maxima and minima in those landscapes.</a:t>
            </a:r>
          </a:p>
          <a:p>
            <a:pPr marL="318897" indent="-318897" defTabSz="850391">
              <a:lnSpc>
                <a:spcPct val="90000"/>
              </a:lnSpc>
              <a:spcBef>
                <a:spcPts val="500"/>
              </a:spcBef>
              <a:defRPr b="1" sz="1860">
                <a:solidFill>
                  <a:srgbClr val="FFFFFF"/>
                </a:solidFill>
                <a:effectLst>
                  <a:outerShdw sx="100000" sy="100000" kx="0" ky="0" algn="b" rotWithShape="0" blurRad="47244" dist="35433" dir="5400000">
                    <a:srgbClr val="000000">
                      <a:alpha val="40000"/>
                    </a:srgbClr>
                  </a:outerShdw>
                </a:effectLst>
              </a:defRPr>
            </a:pPr>
            <a:r>
              <a:t>Shaped by the features we provide our algorithms.</a:t>
            </a:r>
          </a:p>
          <a:p>
            <a:pPr marL="318897" indent="-318897" defTabSz="850391">
              <a:lnSpc>
                <a:spcPct val="90000"/>
              </a:lnSpc>
              <a:spcBef>
                <a:spcPts val="500"/>
              </a:spcBef>
              <a:defRPr b="1" sz="1860">
                <a:solidFill>
                  <a:srgbClr val="FFFFFF"/>
                </a:solidFill>
                <a:effectLst>
                  <a:outerShdw sx="100000" sy="100000" kx="0" ky="0" algn="b" rotWithShape="0" blurRad="47244" dist="35433" dir="5400000">
                    <a:srgbClr val="000000">
                      <a:alpha val="40000"/>
                    </a:srgbClr>
                  </a:outerShdw>
                </a:effectLst>
              </a:defRPr>
            </a:pPr>
            <a:r>
              <a:t>Often no perfect way to find exact answer (in reasonable time).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6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66"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0" name="fog-1209205_1920.jpg" descr="fog-1209205_1920.jpg"/>
          <p:cNvPicPr>
            <a:picLocks noChangeAspect="1"/>
          </p:cNvPicPr>
          <p:nvPr/>
        </p:nvPicPr>
        <p:blipFill>
          <a:blip r:embed="rId2">
            <a:extLst/>
          </a:blip>
          <a:srcRect l="0" t="0" r="34272" b="24821"/>
          <a:stretch>
            <a:fillRect/>
          </a:stretch>
        </p:blipFill>
        <p:spPr>
          <a:xfrm>
            <a:off x="-1" y="-32743"/>
            <a:ext cx="9144001" cy="6923486"/>
          </a:xfrm>
          <a:prstGeom prst="rect">
            <a:avLst/>
          </a:prstGeom>
          <a:ln w="12700">
            <a:miter lim="400000"/>
          </a:ln>
        </p:spPr>
      </p:pic>
      <p:sp>
        <p:nvSpPr>
          <p:cNvPr id="671"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Back to the key point….</a:t>
            </a:r>
          </a:p>
        </p:txBody>
      </p:sp>
      <p:sp>
        <p:nvSpPr>
          <p:cNvPr id="672" name="Title 1"/>
          <p:cNvSpPr txBox="1"/>
          <p:nvPr/>
        </p:nvSpPr>
        <p:spPr>
          <a:xfrm>
            <a:off x="664340" y="2459730"/>
            <a:ext cx="7815320" cy="2152795"/>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24027" indent="-224027" defTabSz="896111">
              <a:buSzPct val="100000"/>
              <a:buChar char="•"/>
              <a:defRPr b="1" sz="1960">
                <a:solidFill>
                  <a:srgbClr val="FFFFFF"/>
                </a:solidFill>
                <a:latin typeface="Arial"/>
                <a:ea typeface="Arial"/>
                <a:cs typeface="Arial"/>
                <a:sym typeface="Arial"/>
              </a:defRPr>
            </a:pPr>
            <a:r>
              <a:t>ML reduces learning, to choosing an optimal set of parameters that result in the greatest reduction in the observed error rate.</a:t>
            </a:r>
          </a:p>
          <a:p>
            <a:pPr marL="224027" indent="-224027" defTabSz="896111">
              <a:buSzPct val="100000"/>
              <a:buChar char="•"/>
              <a:defRPr b="1" sz="1960">
                <a:solidFill>
                  <a:srgbClr val="FFFFFF"/>
                </a:solidFill>
                <a:latin typeface="Arial"/>
                <a:ea typeface="Arial"/>
                <a:cs typeface="Arial"/>
                <a:sym typeface="Arial"/>
              </a:defRPr>
            </a:pPr>
            <a:r>
              <a:t>Whilst this applies across the board, ML algorithms can be significantly different in how they,</a:t>
            </a:r>
          </a:p>
          <a:p>
            <a:pPr defTabSz="896111">
              <a:defRPr b="1" sz="1960">
                <a:solidFill>
                  <a:srgbClr val="FFFFFF"/>
                </a:solidFill>
                <a:latin typeface="Arial"/>
                <a:ea typeface="Arial"/>
                <a:cs typeface="Arial"/>
                <a:sym typeface="Arial"/>
              </a:defRPr>
            </a:pPr>
          </a:p>
          <a:p>
            <a:pPr lvl="1" marL="448055" indent="-224027" defTabSz="896111">
              <a:buSzPct val="100000"/>
              <a:buAutoNum type="arabicPeriod" startAt="1"/>
              <a:defRPr b="1" sz="1960">
                <a:solidFill>
                  <a:srgbClr val="FFFFFF"/>
                </a:solidFill>
                <a:latin typeface="Arial"/>
                <a:ea typeface="Arial"/>
                <a:cs typeface="Arial"/>
                <a:sym typeface="Arial"/>
              </a:defRPr>
            </a:pPr>
            <a:r>
              <a:t> View such problems.</a:t>
            </a:r>
          </a:p>
          <a:p>
            <a:pPr lvl="1" marL="448055" indent="-224027" defTabSz="896111">
              <a:buSzPct val="100000"/>
              <a:buAutoNum type="arabicPeriod" startAt="1"/>
              <a:defRPr b="1" sz="1960">
                <a:solidFill>
                  <a:srgbClr val="FFFFFF"/>
                </a:solidFill>
                <a:latin typeface="Arial"/>
                <a:ea typeface="Arial"/>
                <a:cs typeface="Arial"/>
                <a:sym typeface="Arial"/>
              </a:defRPr>
            </a:pPr>
            <a:r>
              <a:t> Solve such problems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4"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675"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Types of classifier</a:t>
            </a:r>
          </a:p>
        </p:txBody>
      </p:sp>
      <p:sp>
        <p:nvSpPr>
          <p:cNvPr id="676" name="Title 1"/>
          <p:cNvSpPr txBox="1"/>
          <p:nvPr/>
        </p:nvSpPr>
        <p:spPr>
          <a:xfrm>
            <a:off x="1269219" y="2459730"/>
            <a:ext cx="2473977"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3200">
                <a:solidFill>
                  <a:srgbClr val="FFFFFF"/>
                </a:solidFill>
                <a:latin typeface="Arial"/>
                <a:ea typeface="Arial"/>
                <a:cs typeface="Arial"/>
                <a:sym typeface="Arial"/>
              </a:defRPr>
            </a:lvl1pPr>
          </a:lstStyle>
          <a:p>
            <a:pPr/>
            <a:r>
              <a:t>Generative</a:t>
            </a:r>
          </a:p>
        </p:txBody>
      </p:sp>
      <p:sp>
        <p:nvSpPr>
          <p:cNvPr id="677" name="Title 1"/>
          <p:cNvSpPr txBox="1"/>
          <p:nvPr/>
        </p:nvSpPr>
        <p:spPr>
          <a:xfrm>
            <a:off x="4990319" y="2459730"/>
            <a:ext cx="3478219"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3200">
                <a:solidFill>
                  <a:srgbClr val="FFFFFF"/>
                </a:solidFill>
                <a:latin typeface="Arial"/>
                <a:ea typeface="Arial"/>
                <a:cs typeface="Arial"/>
                <a:sym typeface="Arial"/>
              </a:defRPr>
            </a:lvl1pPr>
          </a:lstStyle>
          <a:p>
            <a:pPr/>
            <a:r>
              <a:t>Discriminative</a:t>
            </a:r>
          </a:p>
        </p:txBody>
      </p:sp>
      <p:sp>
        <p:nvSpPr>
          <p:cNvPr id="678" name="Supervised…"/>
          <p:cNvSpPr txBox="1"/>
          <p:nvPr/>
        </p:nvSpPr>
        <p:spPr>
          <a:xfrm>
            <a:off x="313135" y="3810773"/>
            <a:ext cx="1544051" cy="7010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2000">
                <a:solidFill>
                  <a:srgbClr val="FFFFFF"/>
                </a:solidFill>
              </a:defRPr>
            </a:pPr>
            <a:r>
              <a:t>Supervised</a:t>
            </a:r>
          </a:p>
          <a:p>
            <a:pPr algn="ctr">
              <a:defRPr b="1" sz="2000">
                <a:solidFill>
                  <a:srgbClr val="FFFFFF"/>
                </a:solidFill>
              </a:defRPr>
            </a:pPr>
            <a:r>
              <a:t>Learning</a:t>
            </a:r>
          </a:p>
        </p:txBody>
      </p:sp>
      <p:sp>
        <p:nvSpPr>
          <p:cNvPr id="679" name="Semi-supervised…"/>
          <p:cNvSpPr txBox="1"/>
          <p:nvPr/>
        </p:nvSpPr>
        <p:spPr>
          <a:xfrm>
            <a:off x="2257103" y="3810773"/>
            <a:ext cx="2207577" cy="7010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2000">
                <a:solidFill>
                  <a:srgbClr val="FFFFFF"/>
                </a:solidFill>
              </a:defRPr>
            </a:pPr>
            <a:r>
              <a:t>Semi-supervised</a:t>
            </a:r>
          </a:p>
          <a:p>
            <a:pPr algn="ctr">
              <a:defRPr b="1" sz="2000">
                <a:solidFill>
                  <a:srgbClr val="FFFFFF"/>
                </a:solidFill>
              </a:defRPr>
            </a:pPr>
            <a:r>
              <a:t>Learning</a:t>
            </a:r>
          </a:p>
        </p:txBody>
      </p:sp>
      <p:sp>
        <p:nvSpPr>
          <p:cNvPr id="680" name="Unsupervised…"/>
          <p:cNvSpPr txBox="1"/>
          <p:nvPr/>
        </p:nvSpPr>
        <p:spPr>
          <a:xfrm>
            <a:off x="1015604" y="4719853"/>
            <a:ext cx="1854482" cy="7010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2000">
                <a:solidFill>
                  <a:srgbClr val="FFFFFF"/>
                </a:solidFill>
              </a:defRPr>
            </a:pPr>
            <a:r>
              <a:t>Unsupervised</a:t>
            </a:r>
          </a:p>
          <a:p>
            <a:pPr algn="ctr">
              <a:defRPr b="1" sz="2000">
                <a:solidFill>
                  <a:srgbClr val="FFFFFF"/>
                </a:solidFill>
              </a:defRPr>
            </a:pPr>
            <a:r>
              <a:t>Learning</a:t>
            </a:r>
          </a:p>
        </p:txBody>
      </p:sp>
      <p:sp>
        <p:nvSpPr>
          <p:cNvPr id="681" name="Line"/>
          <p:cNvSpPr/>
          <p:nvPr/>
        </p:nvSpPr>
        <p:spPr>
          <a:xfrm flipH="1">
            <a:off x="2057144" y="3279910"/>
            <a:ext cx="1" cy="1447727"/>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82" name="Line"/>
          <p:cNvSpPr/>
          <p:nvPr/>
        </p:nvSpPr>
        <p:spPr>
          <a:xfrm flipH="1" rot="16200000">
            <a:off x="3201999" y="3364598"/>
            <a:ext cx="701039" cy="137440"/>
          </a:xfrm>
          <a:custGeom>
            <a:avLst/>
            <a:gdLst/>
            <a:ahLst/>
            <a:cxnLst>
              <a:cxn ang="0">
                <a:pos x="wd2" y="hd2"/>
              </a:cxn>
              <a:cxn ang="5400000">
                <a:pos x="wd2" y="hd2"/>
              </a:cxn>
              <a:cxn ang="10800000">
                <a:pos x="wd2" y="hd2"/>
              </a:cxn>
              <a:cxn ang="16200000">
                <a:pos x="wd2" y="hd2"/>
              </a:cxn>
            </a:cxnLst>
            <a:rect l="0" t="0" r="r" b="b"/>
            <a:pathLst>
              <a:path w="21600" h="21269" fill="norm" stroke="1" extrusionOk="0">
                <a:moveTo>
                  <a:pt x="0" y="0"/>
                </a:moveTo>
                <a:cubicBezTo>
                  <a:pt x="2868" y="13361"/>
                  <a:pt x="6618" y="20931"/>
                  <a:pt x="10529" y="21258"/>
                </a:cubicBezTo>
                <a:cubicBezTo>
                  <a:pt x="14627" y="21600"/>
                  <a:pt x="18593" y="13985"/>
                  <a:pt x="21600" y="0"/>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83" name="Line"/>
          <p:cNvSpPr/>
          <p:nvPr/>
        </p:nvSpPr>
        <p:spPr>
          <a:xfrm flipH="1" rot="16200000">
            <a:off x="824511" y="3340664"/>
            <a:ext cx="701039" cy="132739"/>
          </a:xfrm>
          <a:custGeom>
            <a:avLst/>
            <a:gdLst/>
            <a:ahLst/>
            <a:cxnLst>
              <a:cxn ang="0">
                <a:pos x="wd2" y="hd2"/>
              </a:cxn>
              <a:cxn ang="5400000">
                <a:pos x="wd2" y="hd2"/>
              </a:cxn>
              <a:cxn ang="10800000">
                <a:pos x="wd2" y="hd2"/>
              </a:cxn>
              <a:cxn ang="16200000">
                <a:pos x="wd2" y="hd2"/>
              </a:cxn>
            </a:cxnLst>
            <a:rect l="0" t="0" r="r" b="b"/>
            <a:pathLst>
              <a:path w="21600" h="21569" fill="norm" stroke="1" extrusionOk="0">
                <a:moveTo>
                  <a:pt x="0" y="21569"/>
                </a:moveTo>
                <a:cubicBezTo>
                  <a:pt x="2987" y="7642"/>
                  <a:pt x="6838" y="-31"/>
                  <a:pt x="10824" y="0"/>
                </a:cubicBezTo>
                <a:cubicBezTo>
                  <a:pt x="14794" y="31"/>
                  <a:pt x="18626" y="7700"/>
                  <a:pt x="21600" y="21569"/>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84" name="Line"/>
          <p:cNvSpPr/>
          <p:nvPr/>
        </p:nvSpPr>
        <p:spPr>
          <a:xfrm flipH="1" rot="16200000">
            <a:off x="4571011" y="3340664"/>
            <a:ext cx="701039" cy="132739"/>
          </a:xfrm>
          <a:custGeom>
            <a:avLst/>
            <a:gdLst/>
            <a:ahLst/>
            <a:cxnLst>
              <a:cxn ang="0">
                <a:pos x="wd2" y="hd2"/>
              </a:cxn>
              <a:cxn ang="5400000">
                <a:pos x="wd2" y="hd2"/>
              </a:cxn>
              <a:cxn ang="10800000">
                <a:pos x="wd2" y="hd2"/>
              </a:cxn>
              <a:cxn ang="16200000">
                <a:pos x="wd2" y="hd2"/>
              </a:cxn>
            </a:cxnLst>
            <a:rect l="0" t="0" r="r" b="b"/>
            <a:pathLst>
              <a:path w="21600" h="21569" fill="norm" stroke="1" extrusionOk="0">
                <a:moveTo>
                  <a:pt x="0" y="21569"/>
                </a:moveTo>
                <a:cubicBezTo>
                  <a:pt x="2987" y="7642"/>
                  <a:pt x="6838" y="-31"/>
                  <a:pt x="10824" y="0"/>
                </a:cubicBezTo>
                <a:cubicBezTo>
                  <a:pt x="14794" y="31"/>
                  <a:pt x="18626" y="7700"/>
                  <a:pt x="21600" y="21569"/>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85" name="Line"/>
          <p:cNvSpPr/>
          <p:nvPr/>
        </p:nvSpPr>
        <p:spPr>
          <a:xfrm flipH="1" rot="16200000">
            <a:off x="7672399" y="3364598"/>
            <a:ext cx="701039" cy="137440"/>
          </a:xfrm>
          <a:custGeom>
            <a:avLst/>
            <a:gdLst/>
            <a:ahLst/>
            <a:cxnLst>
              <a:cxn ang="0">
                <a:pos x="wd2" y="hd2"/>
              </a:cxn>
              <a:cxn ang="5400000">
                <a:pos x="wd2" y="hd2"/>
              </a:cxn>
              <a:cxn ang="10800000">
                <a:pos x="wd2" y="hd2"/>
              </a:cxn>
              <a:cxn ang="16200000">
                <a:pos x="wd2" y="hd2"/>
              </a:cxn>
            </a:cxnLst>
            <a:rect l="0" t="0" r="r" b="b"/>
            <a:pathLst>
              <a:path w="21600" h="21269" fill="norm" stroke="1" extrusionOk="0">
                <a:moveTo>
                  <a:pt x="0" y="0"/>
                </a:moveTo>
                <a:cubicBezTo>
                  <a:pt x="2868" y="13361"/>
                  <a:pt x="6618" y="20931"/>
                  <a:pt x="10529" y="21258"/>
                </a:cubicBezTo>
                <a:cubicBezTo>
                  <a:pt x="14627" y="21600"/>
                  <a:pt x="18593" y="13985"/>
                  <a:pt x="21600" y="0"/>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86" name="Supervised…"/>
          <p:cNvSpPr txBox="1"/>
          <p:nvPr/>
        </p:nvSpPr>
        <p:spPr>
          <a:xfrm>
            <a:off x="4597900" y="3810773"/>
            <a:ext cx="1544051" cy="7010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2000">
                <a:solidFill>
                  <a:srgbClr val="FFFFFF"/>
                </a:solidFill>
              </a:defRPr>
            </a:pPr>
            <a:r>
              <a:t>Supervised</a:t>
            </a:r>
          </a:p>
          <a:p>
            <a:pPr algn="ctr">
              <a:defRPr b="1" sz="2000">
                <a:solidFill>
                  <a:srgbClr val="FFFFFF"/>
                </a:solidFill>
              </a:defRPr>
            </a:pPr>
            <a:r>
              <a:t>Learning</a:t>
            </a:r>
          </a:p>
        </p:txBody>
      </p:sp>
      <p:sp>
        <p:nvSpPr>
          <p:cNvPr id="687" name="Semi-supervised…"/>
          <p:cNvSpPr txBox="1"/>
          <p:nvPr/>
        </p:nvSpPr>
        <p:spPr>
          <a:xfrm>
            <a:off x="6803703" y="3810773"/>
            <a:ext cx="2207577" cy="7010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2000">
                <a:solidFill>
                  <a:srgbClr val="FFFFFF"/>
                </a:solidFill>
              </a:defRPr>
            </a:pPr>
            <a:r>
              <a:t>Semi-supervised</a:t>
            </a:r>
          </a:p>
          <a:p>
            <a:pPr algn="ctr">
              <a:defRPr b="1" sz="2000">
                <a:solidFill>
                  <a:srgbClr val="FFFFFF"/>
                </a:solidFill>
              </a:defRPr>
            </a:pPr>
            <a:r>
              <a:t>Learning</a:t>
            </a:r>
          </a:p>
        </p:txBody>
      </p:sp>
      <p:sp>
        <p:nvSpPr>
          <p:cNvPr id="688" name="Unsupervised…"/>
          <p:cNvSpPr txBox="1"/>
          <p:nvPr/>
        </p:nvSpPr>
        <p:spPr>
          <a:xfrm>
            <a:off x="5409804" y="4770653"/>
            <a:ext cx="1854482" cy="7010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2000">
                <a:solidFill>
                  <a:srgbClr val="FFFFFF"/>
                </a:solidFill>
              </a:defRPr>
            </a:pPr>
            <a:r>
              <a:t>Unsupervised</a:t>
            </a:r>
          </a:p>
          <a:p>
            <a:pPr algn="ctr">
              <a:defRPr b="1" sz="2000">
                <a:solidFill>
                  <a:srgbClr val="FFFFFF"/>
                </a:solidFill>
              </a:defRPr>
            </a:pPr>
            <a:r>
              <a:t>Learning</a:t>
            </a:r>
          </a:p>
        </p:txBody>
      </p:sp>
      <p:sp>
        <p:nvSpPr>
          <p:cNvPr id="689" name="Line"/>
          <p:cNvSpPr/>
          <p:nvPr/>
        </p:nvSpPr>
        <p:spPr>
          <a:xfrm>
            <a:off x="6451344" y="3330710"/>
            <a:ext cx="1" cy="1447727"/>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7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686"/>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687"/>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8" grpId="1"/>
      <p:bldP build="whole" bldLvl="1" animBg="1" rev="0" advAuto="0" spid="688" grpId="6"/>
      <p:bldP build="whole" bldLvl="1" animBg="1" rev="0" advAuto="0" spid="679" grpId="2"/>
      <p:bldP build="whole" bldLvl="1" animBg="1" rev="0" advAuto="0" spid="680" grpId="3"/>
      <p:bldP build="whole" bldLvl="1" animBg="1" rev="0" advAuto="0" spid="686" grpId="4"/>
      <p:bldP build="whole" bldLvl="1" animBg="1" rev="0" advAuto="0" spid="687" grpId="5"/>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3"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694"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Types of classifier</a:t>
            </a:r>
          </a:p>
        </p:txBody>
      </p:sp>
      <p:sp>
        <p:nvSpPr>
          <p:cNvPr id="695" name="Supervised…"/>
          <p:cNvSpPr txBox="1"/>
          <p:nvPr/>
        </p:nvSpPr>
        <p:spPr>
          <a:xfrm>
            <a:off x="1506040" y="3454183"/>
            <a:ext cx="1544051" cy="7010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2000">
                <a:solidFill>
                  <a:srgbClr val="FFFFFF"/>
                </a:solidFill>
              </a:defRPr>
            </a:pPr>
            <a:r>
              <a:t>Supervised</a:t>
            </a:r>
          </a:p>
          <a:p>
            <a:pPr algn="ctr">
              <a:defRPr b="1" sz="2000">
                <a:solidFill>
                  <a:srgbClr val="FFFFFF"/>
                </a:solidFill>
              </a:defRPr>
            </a:pPr>
            <a:r>
              <a:t>Learning</a:t>
            </a:r>
          </a:p>
        </p:txBody>
      </p:sp>
      <p:sp>
        <p:nvSpPr>
          <p:cNvPr id="696" name="Semi-supervised…"/>
          <p:cNvSpPr txBox="1"/>
          <p:nvPr/>
        </p:nvSpPr>
        <p:spPr>
          <a:xfrm>
            <a:off x="5822477" y="3454183"/>
            <a:ext cx="2207576" cy="7010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2000">
                <a:solidFill>
                  <a:srgbClr val="FFFFFF"/>
                </a:solidFill>
              </a:defRPr>
            </a:pPr>
            <a:r>
              <a:t>Semi-supervised</a:t>
            </a:r>
          </a:p>
          <a:p>
            <a:pPr algn="ctr">
              <a:defRPr b="1" sz="2000">
                <a:solidFill>
                  <a:srgbClr val="FFFFFF"/>
                </a:solidFill>
              </a:defRPr>
            </a:pPr>
            <a:r>
              <a:t>Learning</a:t>
            </a:r>
          </a:p>
        </p:txBody>
      </p:sp>
      <p:sp>
        <p:nvSpPr>
          <p:cNvPr id="697" name="Unsupervised…"/>
          <p:cNvSpPr txBox="1"/>
          <p:nvPr/>
        </p:nvSpPr>
        <p:spPr>
          <a:xfrm>
            <a:off x="5999024" y="514668"/>
            <a:ext cx="1854482" cy="701039"/>
          </a:xfrm>
          <a:prstGeom prst="rect">
            <a:avLst/>
          </a:prstGeom>
          <a:ln w="12700">
            <a:miter lim="400000"/>
          </a:ln>
          <a:effectLst>
            <a:outerShdw sx="100000" sy="100000" kx="0" ky="0" algn="b" rotWithShape="0" blurRad="101600" dist="25400" dir="5400000">
              <a:srgbClr val="000000">
                <a:alpha val="7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2000">
                <a:solidFill>
                  <a:srgbClr val="FFFFFF"/>
                </a:solidFill>
              </a:defRPr>
            </a:pPr>
            <a:r>
              <a:t>Unsupervised</a:t>
            </a:r>
          </a:p>
          <a:p>
            <a:pPr algn="ctr">
              <a:defRPr b="1" sz="2000">
                <a:solidFill>
                  <a:srgbClr val="FFFFFF"/>
                </a:solidFill>
              </a:defRPr>
            </a:pPr>
            <a:r>
              <a:t>Learning</a:t>
            </a:r>
          </a:p>
        </p:txBody>
      </p:sp>
      <p:grpSp>
        <p:nvGrpSpPr>
          <p:cNvPr id="707" name="Group"/>
          <p:cNvGrpSpPr/>
          <p:nvPr/>
        </p:nvGrpSpPr>
        <p:grpSpPr>
          <a:xfrm>
            <a:off x="669603" y="4825621"/>
            <a:ext cx="1174989" cy="1290237"/>
            <a:chOff x="0" y="0"/>
            <a:chExt cx="1174988" cy="1290236"/>
          </a:xfrm>
        </p:grpSpPr>
        <p:sp>
          <p:nvSpPr>
            <p:cNvPr id="698" name="Rabbit"/>
            <p:cNvSpPr/>
            <p:nvPr/>
          </p:nvSpPr>
          <p:spPr>
            <a:xfrm>
              <a:off x="499471" y="685261"/>
              <a:ext cx="100385" cy="105611"/>
            </a:xfrm>
            <a:custGeom>
              <a:avLst/>
              <a:gdLst/>
              <a:ahLst/>
              <a:cxnLst>
                <a:cxn ang="0">
                  <a:pos x="wd2" y="hd2"/>
                </a:cxn>
                <a:cxn ang="5400000">
                  <a:pos x="wd2" y="hd2"/>
                </a:cxn>
                <a:cxn ang="10800000">
                  <a:pos x="wd2" y="hd2"/>
                </a:cxn>
                <a:cxn ang="16200000">
                  <a:pos x="wd2" y="hd2"/>
                </a:cxn>
              </a:cxnLst>
              <a:rect l="0" t="0" r="r" b="b"/>
              <a:pathLst>
                <a:path w="20915" h="21208" fill="norm" stroke="1"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699" name="Goose"/>
            <p:cNvSpPr/>
            <p:nvPr/>
          </p:nvSpPr>
          <p:spPr>
            <a:xfrm>
              <a:off x="650030" y="994184"/>
              <a:ext cx="226602" cy="207575"/>
            </a:xfrm>
            <a:custGeom>
              <a:avLst/>
              <a:gdLst/>
              <a:ahLst/>
              <a:cxnLst>
                <a:cxn ang="0">
                  <a:pos x="wd2" y="hd2"/>
                </a:cxn>
                <a:cxn ang="5400000">
                  <a:pos x="wd2" y="hd2"/>
                </a:cxn>
                <a:cxn ang="10800000">
                  <a:pos x="wd2" y="hd2"/>
                </a:cxn>
                <a:cxn ang="16200000">
                  <a:pos x="wd2" y="hd2"/>
                </a:cxn>
              </a:cxnLst>
              <a:rect l="0" t="0" r="r" b="b"/>
              <a:pathLst>
                <a:path w="21412" h="21598" fill="norm" stroke="1"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00" name="Cow"/>
            <p:cNvSpPr/>
            <p:nvPr/>
          </p:nvSpPr>
          <p:spPr>
            <a:xfrm>
              <a:off x="242865" y="135405"/>
              <a:ext cx="613824" cy="372416"/>
            </a:xfrm>
            <a:custGeom>
              <a:avLst/>
              <a:gdLst/>
              <a:ahLst/>
              <a:cxnLst>
                <a:cxn ang="0">
                  <a:pos x="wd2" y="hd2"/>
                </a:cxn>
                <a:cxn ang="5400000">
                  <a:pos x="wd2" y="hd2"/>
                </a:cxn>
                <a:cxn ang="10800000">
                  <a:pos x="wd2" y="hd2"/>
                </a:cxn>
                <a:cxn ang="16200000">
                  <a:pos x="wd2" y="hd2"/>
                </a:cxn>
              </a:cxnLst>
              <a:rect l="0" t="0" r="r" b="b"/>
              <a:pathLst>
                <a:path w="21427" h="21545" fill="norm" stroke="1"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01" name="Owl"/>
            <p:cNvSpPr/>
            <p:nvPr/>
          </p:nvSpPr>
          <p:spPr>
            <a:xfrm>
              <a:off x="899461" y="933209"/>
              <a:ext cx="204292" cy="240446"/>
            </a:xfrm>
            <a:custGeom>
              <a:avLst/>
              <a:gdLst/>
              <a:ahLst/>
              <a:cxnLst>
                <a:cxn ang="0">
                  <a:pos x="wd2" y="hd2"/>
                </a:cxn>
                <a:cxn ang="5400000">
                  <a:pos x="wd2" y="hd2"/>
                </a:cxn>
                <a:cxn ang="10800000">
                  <a:pos x="wd2" y="hd2"/>
                </a:cxn>
                <a:cxn ang="16200000">
                  <a:pos x="wd2" y="hd2"/>
                </a:cxn>
              </a:cxnLst>
              <a:rect l="0" t="0" r="r" b="b"/>
              <a:pathLst>
                <a:path w="21205" h="21591" fill="norm" stroke="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02" name="Blue Jay"/>
            <p:cNvSpPr/>
            <p:nvPr/>
          </p:nvSpPr>
          <p:spPr>
            <a:xfrm>
              <a:off x="798354" y="846199"/>
              <a:ext cx="161472" cy="105594"/>
            </a:xfrm>
            <a:custGeom>
              <a:avLst/>
              <a:gdLst/>
              <a:ahLst/>
              <a:cxnLst>
                <a:cxn ang="0">
                  <a:pos x="wd2" y="hd2"/>
                </a:cxn>
                <a:cxn ang="5400000">
                  <a:pos x="wd2" y="hd2"/>
                </a:cxn>
                <a:cxn ang="10800000">
                  <a:pos x="wd2" y="hd2"/>
                </a:cxn>
                <a:cxn ang="16200000">
                  <a:pos x="wd2" y="hd2"/>
                </a:cxn>
              </a:cxnLst>
              <a:rect l="0" t="0" r="r" b="b"/>
              <a:pathLst>
                <a:path w="21573" h="21597" fill="norm" stroke="1"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03" name="Cat"/>
            <p:cNvSpPr/>
            <p:nvPr/>
          </p:nvSpPr>
          <p:spPr>
            <a:xfrm>
              <a:off x="165357" y="537014"/>
              <a:ext cx="233296" cy="175430"/>
            </a:xfrm>
            <a:custGeom>
              <a:avLst/>
              <a:gdLst/>
              <a:ahLst/>
              <a:cxnLst>
                <a:cxn ang="0">
                  <a:pos x="wd2" y="hd2"/>
                </a:cxn>
                <a:cxn ang="5400000">
                  <a:pos x="wd2" y="hd2"/>
                </a:cxn>
                <a:cxn ang="10800000">
                  <a:pos x="wd2" y="hd2"/>
                </a:cxn>
                <a:cxn ang="16200000">
                  <a:pos x="wd2" y="hd2"/>
                </a:cxn>
              </a:cxnLst>
              <a:rect l="0" t="0" r="r" b="b"/>
              <a:pathLst>
                <a:path w="20166" h="21161" fill="norm" stroke="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04" name="Oval"/>
            <p:cNvSpPr/>
            <p:nvPr/>
          </p:nvSpPr>
          <p:spPr>
            <a:xfrm>
              <a:off x="0" y="0"/>
              <a:ext cx="968700" cy="86993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05" name="Rat"/>
            <p:cNvSpPr/>
            <p:nvPr/>
          </p:nvSpPr>
          <p:spPr>
            <a:xfrm>
              <a:off x="670829" y="588941"/>
              <a:ext cx="161536" cy="47990"/>
            </a:xfrm>
            <a:custGeom>
              <a:avLst/>
              <a:gdLst/>
              <a:ahLst/>
              <a:cxnLst>
                <a:cxn ang="0">
                  <a:pos x="wd2" y="hd2"/>
                </a:cxn>
                <a:cxn ang="5400000">
                  <a:pos x="wd2" y="hd2"/>
                </a:cxn>
                <a:cxn ang="10800000">
                  <a:pos x="wd2" y="hd2"/>
                </a:cxn>
                <a:cxn ang="16200000">
                  <a:pos x="wd2" y="hd2"/>
                </a:cxn>
              </a:cxnLst>
              <a:rect l="0" t="0" r="r" b="b"/>
              <a:pathLst>
                <a:path w="21467" h="21600" fill="norm" stroke="1"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06" name="Oval"/>
            <p:cNvSpPr/>
            <p:nvPr/>
          </p:nvSpPr>
          <p:spPr>
            <a:xfrm>
              <a:off x="600589" y="816626"/>
              <a:ext cx="574400" cy="47361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
        <p:nvSpPr>
          <p:cNvPr id="708" name="Mammals"/>
          <p:cNvSpPr txBox="1"/>
          <p:nvPr/>
        </p:nvSpPr>
        <p:spPr>
          <a:xfrm>
            <a:off x="554708" y="4446240"/>
            <a:ext cx="1261774"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Mammals</a:t>
            </a:r>
          </a:p>
        </p:txBody>
      </p:sp>
      <p:sp>
        <p:nvSpPr>
          <p:cNvPr id="709" name="Birds"/>
          <p:cNvSpPr txBox="1"/>
          <p:nvPr/>
        </p:nvSpPr>
        <p:spPr>
          <a:xfrm>
            <a:off x="483286" y="5875699"/>
            <a:ext cx="753401"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Birds</a:t>
            </a:r>
          </a:p>
        </p:txBody>
      </p:sp>
      <p:sp>
        <p:nvSpPr>
          <p:cNvPr id="710" name="Oval"/>
          <p:cNvSpPr/>
          <p:nvPr/>
        </p:nvSpPr>
        <p:spPr>
          <a:xfrm>
            <a:off x="145636" y="4154439"/>
            <a:ext cx="2079918" cy="252761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720" name="Group"/>
          <p:cNvGrpSpPr/>
          <p:nvPr/>
        </p:nvGrpSpPr>
        <p:grpSpPr>
          <a:xfrm>
            <a:off x="2411446" y="4032525"/>
            <a:ext cx="1588075" cy="2352338"/>
            <a:chOff x="0" y="0"/>
            <a:chExt cx="1588073" cy="2352337"/>
          </a:xfrm>
        </p:grpSpPr>
        <p:grpSp>
          <p:nvGrpSpPr>
            <p:cNvPr id="718" name="Group"/>
            <p:cNvGrpSpPr/>
            <p:nvPr/>
          </p:nvGrpSpPr>
          <p:grpSpPr>
            <a:xfrm>
              <a:off x="0" y="653777"/>
              <a:ext cx="1588074" cy="1698561"/>
              <a:chOff x="0" y="0"/>
              <a:chExt cx="1588073" cy="1698559"/>
            </a:xfrm>
          </p:grpSpPr>
          <p:sp>
            <p:nvSpPr>
              <p:cNvPr id="711" name="Oval"/>
              <p:cNvSpPr/>
              <p:nvPr/>
            </p:nvSpPr>
            <p:spPr>
              <a:xfrm>
                <a:off x="0" y="0"/>
                <a:ext cx="1588074" cy="1698560"/>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12" name="Turkey"/>
              <p:cNvSpPr/>
              <p:nvPr/>
            </p:nvSpPr>
            <p:spPr>
              <a:xfrm>
                <a:off x="287408" y="347913"/>
                <a:ext cx="273139" cy="306410"/>
              </a:xfrm>
              <a:custGeom>
                <a:avLst/>
                <a:gdLst/>
                <a:ahLst/>
                <a:cxnLst>
                  <a:cxn ang="0">
                    <a:pos x="wd2" y="hd2"/>
                  </a:cxn>
                  <a:cxn ang="5400000">
                    <a:pos x="wd2" y="hd2"/>
                  </a:cxn>
                  <a:cxn ang="10800000">
                    <a:pos x="wd2" y="hd2"/>
                  </a:cxn>
                  <a:cxn ang="16200000">
                    <a:pos x="wd2" y="hd2"/>
                  </a:cxn>
                </a:cxnLst>
                <a:rect l="0" t="0" r="r" b="b"/>
                <a:pathLst>
                  <a:path w="21583" h="21536" fill="norm" stroke="1"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13" name="Chicken"/>
              <p:cNvSpPr/>
              <p:nvPr/>
            </p:nvSpPr>
            <p:spPr>
              <a:xfrm>
                <a:off x="149176" y="715428"/>
                <a:ext cx="272762" cy="267385"/>
              </a:xfrm>
              <a:custGeom>
                <a:avLst/>
                <a:gdLst/>
                <a:ahLst/>
                <a:cxnLst>
                  <a:cxn ang="0">
                    <a:pos x="wd2" y="hd2"/>
                  </a:cxn>
                  <a:cxn ang="5400000">
                    <a:pos x="wd2" y="hd2"/>
                  </a:cxn>
                  <a:cxn ang="10800000">
                    <a:pos x="wd2" y="hd2"/>
                  </a:cxn>
                  <a:cxn ang="16200000">
                    <a:pos x="wd2" y="hd2"/>
                  </a:cxn>
                </a:cxnLst>
                <a:rect l="0" t="0" r="r" b="b"/>
                <a:pathLst>
                  <a:path w="21224" h="21298" fill="norm" stroke="1"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14" name="Eagle In Flight"/>
              <p:cNvSpPr/>
              <p:nvPr/>
            </p:nvSpPr>
            <p:spPr>
              <a:xfrm>
                <a:off x="407956" y="1045348"/>
                <a:ext cx="551343" cy="551129"/>
              </a:xfrm>
              <a:custGeom>
                <a:avLst/>
                <a:gdLst/>
                <a:ahLst/>
                <a:cxnLst>
                  <a:cxn ang="0">
                    <a:pos x="wd2" y="hd2"/>
                  </a:cxn>
                  <a:cxn ang="5400000">
                    <a:pos x="wd2" y="hd2"/>
                  </a:cxn>
                  <a:cxn ang="10800000">
                    <a:pos x="wd2" y="hd2"/>
                  </a:cxn>
                  <a:cxn ang="16200000">
                    <a:pos x="wd2" y="hd2"/>
                  </a:cxn>
                </a:cxnLst>
                <a:rect l="0" t="0" r="r" b="b"/>
                <a:pathLst>
                  <a:path w="21040" h="21590" fill="norm" stroke="1"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15" name="Monkey"/>
              <p:cNvSpPr/>
              <p:nvPr/>
            </p:nvSpPr>
            <p:spPr>
              <a:xfrm>
                <a:off x="588846" y="57316"/>
                <a:ext cx="551337" cy="478043"/>
              </a:xfrm>
              <a:custGeom>
                <a:avLst/>
                <a:gdLst/>
                <a:ahLst/>
                <a:cxnLst>
                  <a:cxn ang="0">
                    <a:pos x="wd2" y="hd2"/>
                  </a:cxn>
                  <a:cxn ang="5400000">
                    <a:pos x="wd2" y="hd2"/>
                  </a:cxn>
                  <a:cxn ang="10800000">
                    <a:pos x="wd2" y="hd2"/>
                  </a:cxn>
                  <a:cxn ang="16200000">
                    <a:pos x="wd2" y="hd2"/>
                  </a:cxn>
                </a:cxnLst>
                <a:rect l="0" t="0" r="r" b="b"/>
                <a:pathLst>
                  <a:path w="21032" h="21600" fill="norm" stroke="1"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16" name="Dachshund"/>
              <p:cNvSpPr/>
              <p:nvPr/>
            </p:nvSpPr>
            <p:spPr>
              <a:xfrm>
                <a:off x="813301" y="530632"/>
                <a:ext cx="698300" cy="349254"/>
              </a:xfrm>
              <a:custGeom>
                <a:avLst/>
                <a:gdLst/>
                <a:ahLst/>
                <a:cxnLst>
                  <a:cxn ang="0">
                    <a:pos x="wd2" y="hd2"/>
                  </a:cxn>
                  <a:cxn ang="5400000">
                    <a:pos x="wd2" y="hd2"/>
                  </a:cxn>
                  <a:cxn ang="10800000">
                    <a:pos x="wd2" y="hd2"/>
                  </a:cxn>
                  <a:cxn ang="16200000">
                    <a:pos x="wd2" y="hd2"/>
                  </a:cxn>
                </a:cxnLst>
                <a:rect l="0" t="0" r="r" b="b"/>
                <a:pathLst>
                  <a:path w="21501" h="21585" fill="norm" stroke="1"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17" name="Bird"/>
              <p:cNvSpPr/>
              <p:nvPr/>
            </p:nvSpPr>
            <p:spPr>
              <a:xfrm>
                <a:off x="934365" y="1065281"/>
                <a:ext cx="273123" cy="170580"/>
              </a:xfrm>
              <a:custGeom>
                <a:avLst/>
                <a:gdLst/>
                <a:ahLst/>
                <a:cxnLst>
                  <a:cxn ang="0">
                    <a:pos x="wd2" y="hd2"/>
                  </a:cxn>
                  <a:cxn ang="5400000">
                    <a:pos x="wd2" y="hd2"/>
                  </a:cxn>
                  <a:cxn ang="10800000">
                    <a:pos x="wd2" y="hd2"/>
                  </a:cxn>
                  <a:cxn ang="16200000">
                    <a:pos x="wd2" y="hd2"/>
                  </a:cxn>
                </a:cxnLst>
                <a:rect l="0" t="0" r="r" b="b"/>
                <a:pathLst>
                  <a:path w="21600" h="20972" fill="norm" stroke="1"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pic>
          <p:nvPicPr>
            <p:cNvPr id="719" name="Unknown.png" descr="Unknown.png"/>
            <p:cNvPicPr>
              <a:picLocks noChangeAspect="1"/>
            </p:cNvPicPr>
            <p:nvPr/>
          </p:nvPicPr>
          <p:blipFill>
            <a:blip r:embed="rId4">
              <a:extLst/>
            </a:blip>
            <a:stretch>
              <a:fillRect/>
            </a:stretch>
          </p:blipFill>
          <p:spPr>
            <a:xfrm>
              <a:off x="670671" y="0"/>
              <a:ext cx="246731" cy="500314"/>
            </a:xfrm>
            <a:prstGeom prst="rect">
              <a:avLst/>
            </a:prstGeom>
            <a:ln w="12700" cap="flat">
              <a:noFill/>
              <a:miter lim="400000"/>
            </a:ln>
            <a:effectLst/>
          </p:spPr>
        </p:pic>
      </p:grpSp>
      <p:grpSp>
        <p:nvGrpSpPr>
          <p:cNvPr id="729" name="Group"/>
          <p:cNvGrpSpPr/>
          <p:nvPr/>
        </p:nvGrpSpPr>
        <p:grpSpPr>
          <a:xfrm>
            <a:off x="5369160" y="4825621"/>
            <a:ext cx="1262295" cy="1643556"/>
            <a:chOff x="-99269" y="0"/>
            <a:chExt cx="1262294" cy="1643554"/>
          </a:xfrm>
        </p:grpSpPr>
        <p:sp>
          <p:nvSpPr>
            <p:cNvPr id="721" name="Rabbit"/>
            <p:cNvSpPr/>
            <p:nvPr/>
          </p:nvSpPr>
          <p:spPr>
            <a:xfrm>
              <a:off x="499471" y="685261"/>
              <a:ext cx="100385" cy="105611"/>
            </a:xfrm>
            <a:custGeom>
              <a:avLst/>
              <a:gdLst/>
              <a:ahLst/>
              <a:cxnLst>
                <a:cxn ang="0">
                  <a:pos x="wd2" y="hd2"/>
                </a:cxn>
                <a:cxn ang="5400000">
                  <a:pos x="wd2" y="hd2"/>
                </a:cxn>
                <a:cxn ang="10800000">
                  <a:pos x="wd2" y="hd2"/>
                </a:cxn>
                <a:cxn ang="16200000">
                  <a:pos x="wd2" y="hd2"/>
                </a:cxn>
              </a:cxnLst>
              <a:rect l="0" t="0" r="r" b="b"/>
              <a:pathLst>
                <a:path w="20915" h="21208" fill="norm" stroke="1"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22" name="Goose"/>
            <p:cNvSpPr/>
            <p:nvPr/>
          </p:nvSpPr>
          <p:spPr>
            <a:xfrm>
              <a:off x="-99270" y="949643"/>
              <a:ext cx="226602" cy="207574"/>
            </a:xfrm>
            <a:custGeom>
              <a:avLst/>
              <a:gdLst/>
              <a:ahLst/>
              <a:cxnLst>
                <a:cxn ang="0">
                  <a:pos x="wd2" y="hd2"/>
                </a:cxn>
                <a:cxn ang="5400000">
                  <a:pos x="wd2" y="hd2"/>
                </a:cxn>
                <a:cxn ang="10800000">
                  <a:pos x="wd2" y="hd2"/>
                </a:cxn>
                <a:cxn ang="16200000">
                  <a:pos x="wd2" y="hd2"/>
                </a:cxn>
              </a:cxnLst>
              <a:rect l="0" t="0" r="r" b="b"/>
              <a:pathLst>
                <a:path w="21412" h="21598" fill="norm" stroke="1"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23" name="Cow"/>
            <p:cNvSpPr/>
            <p:nvPr/>
          </p:nvSpPr>
          <p:spPr>
            <a:xfrm>
              <a:off x="242865" y="135405"/>
              <a:ext cx="613824" cy="372416"/>
            </a:xfrm>
            <a:custGeom>
              <a:avLst/>
              <a:gdLst/>
              <a:ahLst/>
              <a:cxnLst>
                <a:cxn ang="0">
                  <a:pos x="wd2" y="hd2"/>
                </a:cxn>
                <a:cxn ang="5400000">
                  <a:pos x="wd2" y="hd2"/>
                </a:cxn>
                <a:cxn ang="10800000">
                  <a:pos x="wd2" y="hd2"/>
                </a:cxn>
                <a:cxn ang="16200000">
                  <a:pos x="wd2" y="hd2"/>
                </a:cxn>
              </a:cxnLst>
              <a:rect l="0" t="0" r="r" b="b"/>
              <a:pathLst>
                <a:path w="21427" h="21545" fill="norm" stroke="1"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24" name="Owl"/>
            <p:cNvSpPr/>
            <p:nvPr/>
          </p:nvSpPr>
          <p:spPr>
            <a:xfrm>
              <a:off x="447490" y="1403109"/>
              <a:ext cx="204292" cy="240446"/>
            </a:xfrm>
            <a:custGeom>
              <a:avLst/>
              <a:gdLst/>
              <a:ahLst/>
              <a:cxnLst>
                <a:cxn ang="0">
                  <a:pos x="wd2" y="hd2"/>
                </a:cxn>
                <a:cxn ang="5400000">
                  <a:pos x="wd2" y="hd2"/>
                </a:cxn>
                <a:cxn ang="10800000">
                  <a:pos x="wd2" y="hd2"/>
                </a:cxn>
                <a:cxn ang="16200000">
                  <a:pos x="wd2" y="hd2"/>
                </a:cxn>
              </a:cxnLst>
              <a:rect l="0" t="0" r="r" b="b"/>
              <a:pathLst>
                <a:path w="21205" h="21591" fill="norm" stroke="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25" name="Blue Jay"/>
            <p:cNvSpPr/>
            <p:nvPr/>
          </p:nvSpPr>
          <p:spPr>
            <a:xfrm>
              <a:off x="1001554" y="896999"/>
              <a:ext cx="161472" cy="105594"/>
            </a:xfrm>
            <a:custGeom>
              <a:avLst/>
              <a:gdLst/>
              <a:ahLst/>
              <a:cxnLst>
                <a:cxn ang="0">
                  <a:pos x="wd2" y="hd2"/>
                </a:cxn>
                <a:cxn ang="5400000">
                  <a:pos x="wd2" y="hd2"/>
                </a:cxn>
                <a:cxn ang="10800000">
                  <a:pos x="wd2" y="hd2"/>
                </a:cxn>
                <a:cxn ang="16200000">
                  <a:pos x="wd2" y="hd2"/>
                </a:cxn>
              </a:cxnLst>
              <a:rect l="0" t="0" r="r" b="b"/>
              <a:pathLst>
                <a:path w="21573" h="21597" fill="norm" stroke="1"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26" name="Cat"/>
            <p:cNvSpPr/>
            <p:nvPr/>
          </p:nvSpPr>
          <p:spPr>
            <a:xfrm>
              <a:off x="165357" y="537014"/>
              <a:ext cx="233296" cy="175430"/>
            </a:xfrm>
            <a:custGeom>
              <a:avLst/>
              <a:gdLst/>
              <a:ahLst/>
              <a:cxnLst>
                <a:cxn ang="0">
                  <a:pos x="wd2" y="hd2"/>
                </a:cxn>
                <a:cxn ang="5400000">
                  <a:pos x="wd2" y="hd2"/>
                </a:cxn>
                <a:cxn ang="10800000">
                  <a:pos x="wd2" y="hd2"/>
                </a:cxn>
                <a:cxn ang="16200000">
                  <a:pos x="wd2" y="hd2"/>
                </a:cxn>
              </a:cxnLst>
              <a:rect l="0" t="0" r="r" b="b"/>
              <a:pathLst>
                <a:path w="20166" h="21161" fill="norm" stroke="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27" name="Oval"/>
            <p:cNvSpPr/>
            <p:nvPr/>
          </p:nvSpPr>
          <p:spPr>
            <a:xfrm>
              <a:off x="0" y="0"/>
              <a:ext cx="968700" cy="86993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28" name="Rat"/>
            <p:cNvSpPr/>
            <p:nvPr/>
          </p:nvSpPr>
          <p:spPr>
            <a:xfrm>
              <a:off x="670829" y="588941"/>
              <a:ext cx="161536" cy="47990"/>
            </a:xfrm>
            <a:custGeom>
              <a:avLst/>
              <a:gdLst/>
              <a:ahLst/>
              <a:cxnLst>
                <a:cxn ang="0">
                  <a:pos x="wd2" y="hd2"/>
                </a:cxn>
                <a:cxn ang="5400000">
                  <a:pos x="wd2" y="hd2"/>
                </a:cxn>
                <a:cxn ang="10800000">
                  <a:pos x="wd2" y="hd2"/>
                </a:cxn>
                <a:cxn ang="16200000">
                  <a:pos x="wd2" y="hd2"/>
                </a:cxn>
              </a:cxnLst>
              <a:rect l="0" t="0" r="r" b="b"/>
              <a:pathLst>
                <a:path w="21467" h="21600" fill="norm" stroke="1"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
        <p:nvSpPr>
          <p:cNvPr id="730" name="Mammals"/>
          <p:cNvSpPr txBox="1"/>
          <p:nvPr/>
        </p:nvSpPr>
        <p:spPr>
          <a:xfrm>
            <a:off x="5353534" y="4446240"/>
            <a:ext cx="1261774"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Mammals</a:t>
            </a:r>
          </a:p>
        </p:txBody>
      </p:sp>
      <p:sp>
        <p:nvSpPr>
          <p:cNvPr id="731" name="Oval"/>
          <p:cNvSpPr/>
          <p:nvPr/>
        </p:nvSpPr>
        <p:spPr>
          <a:xfrm>
            <a:off x="4944462" y="4154439"/>
            <a:ext cx="2079918" cy="252761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pic>
        <p:nvPicPr>
          <p:cNvPr id="732" name="Unknown.png" descr="Unknown.png"/>
          <p:cNvPicPr>
            <a:picLocks noChangeAspect="1"/>
          </p:cNvPicPr>
          <p:nvPr/>
        </p:nvPicPr>
        <p:blipFill>
          <a:blip r:embed="rId4">
            <a:extLst/>
          </a:blip>
          <a:stretch>
            <a:fillRect/>
          </a:stretch>
        </p:blipFill>
        <p:spPr>
          <a:xfrm>
            <a:off x="5817790" y="5891450"/>
            <a:ext cx="137930" cy="279690"/>
          </a:xfrm>
          <a:prstGeom prst="rect">
            <a:avLst/>
          </a:prstGeom>
          <a:ln w="12700">
            <a:miter lim="400000"/>
          </a:ln>
        </p:spPr>
      </p:pic>
      <p:grpSp>
        <p:nvGrpSpPr>
          <p:cNvPr id="742" name="Group"/>
          <p:cNvGrpSpPr/>
          <p:nvPr/>
        </p:nvGrpSpPr>
        <p:grpSpPr>
          <a:xfrm>
            <a:off x="7202489" y="4242075"/>
            <a:ext cx="1588075" cy="2352338"/>
            <a:chOff x="0" y="0"/>
            <a:chExt cx="1588073" cy="2352337"/>
          </a:xfrm>
        </p:grpSpPr>
        <p:grpSp>
          <p:nvGrpSpPr>
            <p:cNvPr id="740" name="Group"/>
            <p:cNvGrpSpPr/>
            <p:nvPr/>
          </p:nvGrpSpPr>
          <p:grpSpPr>
            <a:xfrm>
              <a:off x="0" y="653777"/>
              <a:ext cx="1588074" cy="1698561"/>
              <a:chOff x="0" y="0"/>
              <a:chExt cx="1588073" cy="1698559"/>
            </a:xfrm>
          </p:grpSpPr>
          <p:sp>
            <p:nvSpPr>
              <p:cNvPr id="733" name="Oval"/>
              <p:cNvSpPr/>
              <p:nvPr/>
            </p:nvSpPr>
            <p:spPr>
              <a:xfrm>
                <a:off x="0" y="0"/>
                <a:ext cx="1588074" cy="1698560"/>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34" name="Turkey"/>
              <p:cNvSpPr/>
              <p:nvPr/>
            </p:nvSpPr>
            <p:spPr>
              <a:xfrm>
                <a:off x="287408" y="347913"/>
                <a:ext cx="273139" cy="306410"/>
              </a:xfrm>
              <a:custGeom>
                <a:avLst/>
                <a:gdLst/>
                <a:ahLst/>
                <a:cxnLst>
                  <a:cxn ang="0">
                    <a:pos x="wd2" y="hd2"/>
                  </a:cxn>
                  <a:cxn ang="5400000">
                    <a:pos x="wd2" y="hd2"/>
                  </a:cxn>
                  <a:cxn ang="10800000">
                    <a:pos x="wd2" y="hd2"/>
                  </a:cxn>
                  <a:cxn ang="16200000">
                    <a:pos x="wd2" y="hd2"/>
                  </a:cxn>
                </a:cxnLst>
                <a:rect l="0" t="0" r="r" b="b"/>
                <a:pathLst>
                  <a:path w="21583" h="21536" fill="norm" stroke="1"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35" name="Chicken"/>
              <p:cNvSpPr/>
              <p:nvPr/>
            </p:nvSpPr>
            <p:spPr>
              <a:xfrm>
                <a:off x="149176" y="715428"/>
                <a:ext cx="272762" cy="267385"/>
              </a:xfrm>
              <a:custGeom>
                <a:avLst/>
                <a:gdLst/>
                <a:ahLst/>
                <a:cxnLst>
                  <a:cxn ang="0">
                    <a:pos x="wd2" y="hd2"/>
                  </a:cxn>
                  <a:cxn ang="5400000">
                    <a:pos x="wd2" y="hd2"/>
                  </a:cxn>
                  <a:cxn ang="10800000">
                    <a:pos x="wd2" y="hd2"/>
                  </a:cxn>
                  <a:cxn ang="16200000">
                    <a:pos x="wd2" y="hd2"/>
                  </a:cxn>
                </a:cxnLst>
                <a:rect l="0" t="0" r="r" b="b"/>
                <a:pathLst>
                  <a:path w="21224" h="21298" fill="norm" stroke="1"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36" name="Eagle In Flight"/>
              <p:cNvSpPr/>
              <p:nvPr/>
            </p:nvSpPr>
            <p:spPr>
              <a:xfrm>
                <a:off x="407956" y="1045348"/>
                <a:ext cx="551343" cy="551129"/>
              </a:xfrm>
              <a:custGeom>
                <a:avLst/>
                <a:gdLst/>
                <a:ahLst/>
                <a:cxnLst>
                  <a:cxn ang="0">
                    <a:pos x="wd2" y="hd2"/>
                  </a:cxn>
                  <a:cxn ang="5400000">
                    <a:pos x="wd2" y="hd2"/>
                  </a:cxn>
                  <a:cxn ang="10800000">
                    <a:pos x="wd2" y="hd2"/>
                  </a:cxn>
                  <a:cxn ang="16200000">
                    <a:pos x="wd2" y="hd2"/>
                  </a:cxn>
                </a:cxnLst>
                <a:rect l="0" t="0" r="r" b="b"/>
                <a:pathLst>
                  <a:path w="21040" h="21590" fill="norm" stroke="1"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37" name="Monkey"/>
              <p:cNvSpPr/>
              <p:nvPr/>
            </p:nvSpPr>
            <p:spPr>
              <a:xfrm>
                <a:off x="588846" y="57316"/>
                <a:ext cx="551337" cy="478043"/>
              </a:xfrm>
              <a:custGeom>
                <a:avLst/>
                <a:gdLst/>
                <a:ahLst/>
                <a:cxnLst>
                  <a:cxn ang="0">
                    <a:pos x="wd2" y="hd2"/>
                  </a:cxn>
                  <a:cxn ang="5400000">
                    <a:pos x="wd2" y="hd2"/>
                  </a:cxn>
                  <a:cxn ang="10800000">
                    <a:pos x="wd2" y="hd2"/>
                  </a:cxn>
                  <a:cxn ang="16200000">
                    <a:pos x="wd2" y="hd2"/>
                  </a:cxn>
                </a:cxnLst>
                <a:rect l="0" t="0" r="r" b="b"/>
                <a:pathLst>
                  <a:path w="21032" h="21600" fill="norm" stroke="1"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38" name="Dachshund"/>
              <p:cNvSpPr/>
              <p:nvPr/>
            </p:nvSpPr>
            <p:spPr>
              <a:xfrm>
                <a:off x="813301" y="530632"/>
                <a:ext cx="698300" cy="349254"/>
              </a:xfrm>
              <a:custGeom>
                <a:avLst/>
                <a:gdLst/>
                <a:ahLst/>
                <a:cxnLst>
                  <a:cxn ang="0">
                    <a:pos x="wd2" y="hd2"/>
                  </a:cxn>
                  <a:cxn ang="5400000">
                    <a:pos x="wd2" y="hd2"/>
                  </a:cxn>
                  <a:cxn ang="10800000">
                    <a:pos x="wd2" y="hd2"/>
                  </a:cxn>
                  <a:cxn ang="16200000">
                    <a:pos x="wd2" y="hd2"/>
                  </a:cxn>
                </a:cxnLst>
                <a:rect l="0" t="0" r="r" b="b"/>
                <a:pathLst>
                  <a:path w="21501" h="21585" fill="norm" stroke="1"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39" name="Bird"/>
              <p:cNvSpPr/>
              <p:nvPr/>
            </p:nvSpPr>
            <p:spPr>
              <a:xfrm>
                <a:off x="934365" y="1065281"/>
                <a:ext cx="273123" cy="170580"/>
              </a:xfrm>
              <a:custGeom>
                <a:avLst/>
                <a:gdLst/>
                <a:ahLst/>
                <a:cxnLst>
                  <a:cxn ang="0">
                    <a:pos x="wd2" y="hd2"/>
                  </a:cxn>
                  <a:cxn ang="5400000">
                    <a:pos x="wd2" y="hd2"/>
                  </a:cxn>
                  <a:cxn ang="10800000">
                    <a:pos x="wd2" y="hd2"/>
                  </a:cxn>
                  <a:cxn ang="16200000">
                    <a:pos x="wd2" y="hd2"/>
                  </a:cxn>
                </a:cxnLst>
                <a:rect l="0" t="0" r="r" b="b"/>
                <a:pathLst>
                  <a:path w="21600" h="20972" fill="norm" stroke="1"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pic>
          <p:nvPicPr>
            <p:cNvPr id="741" name="Unknown.png" descr="Unknown.png"/>
            <p:cNvPicPr>
              <a:picLocks noChangeAspect="1"/>
            </p:cNvPicPr>
            <p:nvPr/>
          </p:nvPicPr>
          <p:blipFill>
            <a:blip r:embed="rId4">
              <a:extLst/>
            </a:blip>
            <a:stretch>
              <a:fillRect/>
            </a:stretch>
          </p:blipFill>
          <p:spPr>
            <a:xfrm>
              <a:off x="670671" y="0"/>
              <a:ext cx="246731" cy="500314"/>
            </a:xfrm>
            <a:prstGeom prst="rect">
              <a:avLst/>
            </a:prstGeom>
            <a:ln w="12700" cap="flat">
              <a:noFill/>
              <a:miter lim="400000"/>
            </a:ln>
            <a:effectLst/>
          </p:spPr>
        </p:pic>
      </p:grpSp>
      <p:grpSp>
        <p:nvGrpSpPr>
          <p:cNvPr id="752" name="Group"/>
          <p:cNvGrpSpPr/>
          <p:nvPr/>
        </p:nvGrpSpPr>
        <p:grpSpPr>
          <a:xfrm>
            <a:off x="6122916" y="1459596"/>
            <a:ext cx="1606698" cy="1703570"/>
            <a:chOff x="0" y="0"/>
            <a:chExt cx="1606696" cy="1703569"/>
          </a:xfrm>
        </p:grpSpPr>
        <p:pic>
          <p:nvPicPr>
            <p:cNvPr id="743" name="Unknown.png" descr="Unknown.png"/>
            <p:cNvPicPr>
              <a:picLocks noChangeAspect="1"/>
            </p:cNvPicPr>
            <p:nvPr/>
          </p:nvPicPr>
          <p:blipFill>
            <a:blip r:embed="rId4">
              <a:extLst/>
            </a:blip>
            <a:stretch>
              <a:fillRect/>
            </a:stretch>
          </p:blipFill>
          <p:spPr>
            <a:xfrm>
              <a:off x="687120" y="684180"/>
              <a:ext cx="246731" cy="500315"/>
            </a:xfrm>
            <a:prstGeom prst="rect">
              <a:avLst/>
            </a:prstGeom>
            <a:ln w="12700" cap="flat">
              <a:noFill/>
              <a:miter lim="400000"/>
            </a:ln>
            <a:effectLst/>
          </p:spPr>
        </p:pic>
        <p:sp>
          <p:nvSpPr>
            <p:cNvPr id="744" name="Rabbit"/>
            <p:cNvSpPr/>
            <p:nvPr/>
          </p:nvSpPr>
          <p:spPr>
            <a:xfrm>
              <a:off x="432340" y="1277459"/>
              <a:ext cx="100385" cy="105611"/>
            </a:xfrm>
            <a:custGeom>
              <a:avLst/>
              <a:gdLst/>
              <a:ahLst/>
              <a:cxnLst>
                <a:cxn ang="0">
                  <a:pos x="wd2" y="hd2"/>
                </a:cxn>
                <a:cxn ang="5400000">
                  <a:pos x="wd2" y="hd2"/>
                </a:cxn>
                <a:cxn ang="10800000">
                  <a:pos x="wd2" y="hd2"/>
                </a:cxn>
                <a:cxn ang="16200000">
                  <a:pos x="wd2" y="hd2"/>
                </a:cxn>
              </a:cxnLst>
              <a:rect l="0" t="0" r="r" b="b"/>
              <a:pathLst>
                <a:path w="20915" h="21208" fill="norm" stroke="1"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45" name="Goose"/>
            <p:cNvSpPr/>
            <p:nvPr/>
          </p:nvSpPr>
          <p:spPr>
            <a:xfrm>
              <a:off x="614209" y="1408523"/>
              <a:ext cx="226602" cy="207575"/>
            </a:xfrm>
            <a:custGeom>
              <a:avLst/>
              <a:gdLst/>
              <a:ahLst/>
              <a:cxnLst>
                <a:cxn ang="0">
                  <a:pos x="wd2" y="hd2"/>
                </a:cxn>
                <a:cxn ang="5400000">
                  <a:pos x="wd2" y="hd2"/>
                </a:cxn>
                <a:cxn ang="10800000">
                  <a:pos x="wd2" y="hd2"/>
                </a:cxn>
                <a:cxn ang="16200000">
                  <a:pos x="wd2" y="hd2"/>
                </a:cxn>
              </a:cxnLst>
              <a:rect l="0" t="0" r="r" b="b"/>
              <a:pathLst>
                <a:path w="21412" h="21598" fill="norm" stroke="1"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46" name="Cow"/>
            <p:cNvSpPr/>
            <p:nvPr/>
          </p:nvSpPr>
          <p:spPr>
            <a:xfrm>
              <a:off x="420519" y="155133"/>
              <a:ext cx="613824" cy="372416"/>
            </a:xfrm>
            <a:custGeom>
              <a:avLst/>
              <a:gdLst/>
              <a:ahLst/>
              <a:cxnLst>
                <a:cxn ang="0">
                  <a:pos x="wd2" y="hd2"/>
                </a:cxn>
                <a:cxn ang="5400000">
                  <a:pos x="wd2" y="hd2"/>
                </a:cxn>
                <a:cxn ang="10800000">
                  <a:pos x="wd2" y="hd2"/>
                </a:cxn>
                <a:cxn ang="16200000">
                  <a:pos x="wd2" y="hd2"/>
                </a:cxn>
              </a:cxnLst>
              <a:rect l="0" t="0" r="r" b="b"/>
              <a:pathLst>
                <a:path w="21427" h="21545" fill="norm" stroke="1"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47" name="Owl"/>
            <p:cNvSpPr/>
            <p:nvPr/>
          </p:nvSpPr>
          <p:spPr>
            <a:xfrm>
              <a:off x="1073315" y="1188350"/>
              <a:ext cx="204292" cy="240446"/>
            </a:xfrm>
            <a:custGeom>
              <a:avLst/>
              <a:gdLst/>
              <a:ahLst/>
              <a:cxnLst>
                <a:cxn ang="0">
                  <a:pos x="wd2" y="hd2"/>
                </a:cxn>
                <a:cxn ang="5400000">
                  <a:pos x="wd2" y="hd2"/>
                </a:cxn>
                <a:cxn ang="10800000">
                  <a:pos x="wd2" y="hd2"/>
                </a:cxn>
                <a:cxn ang="16200000">
                  <a:pos x="wd2" y="hd2"/>
                </a:cxn>
              </a:cxnLst>
              <a:rect l="0" t="0" r="r" b="b"/>
              <a:pathLst>
                <a:path w="21205" h="21591" fill="norm" stroke="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48" name="Blue Jay"/>
            <p:cNvSpPr/>
            <p:nvPr/>
          </p:nvSpPr>
          <p:spPr>
            <a:xfrm>
              <a:off x="1289002" y="881517"/>
              <a:ext cx="161472" cy="105594"/>
            </a:xfrm>
            <a:custGeom>
              <a:avLst/>
              <a:gdLst/>
              <a:ahLst/>
              <a:cxnLst>
                <a:cxn ang="0">
                  <a:pos x="wd2" y="hd2"/>
                </a:cxn>
                <a:cxn ang="5400000">
                  <a:pos x="wd2" y="hd2"/>
                </a:cxn>
                <a:cxn ang="10800000">
                  <a:pos x="wd2" y="hd2"/>
                </a:cxn>
                <a:cxn ang="16200000">
                  <a:pos x="wd2" y="hd2"/>
                </a:cxn>
              </a:cxnLst>
              <a:rect l="0" t="0" r="r" b="b"/>
              <a:pathLst>
                <a:path w="21573" h="21597" fill="norm" stroke="1"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49" name="Cat"/>
            <p:cNvSpPr/>
            <p:nvPr/>
          </p:nvSpPr>
          <p:spPr>
            <a:xfrm>
              <a:off x="1148904" y="583339"/>
              <a:ext cx="233296" cy="175431"/>
            </a:xfrm>
            <a:custGeom>
              <a:avLst/>
              <a:gdLst/>
              <a:ahLst/>
              <a:cxnLst>
                <a:cxn ang="0">
                  <a:pos x="wd2" y="hd2"/>
                </a:cxn>
                <a:cxn ang="5400000">
                  <a:pos x="wd2" y="hd2"/>
                </a:cxn>
                <a:cxn ang="10800000">
                  <a:pos x="wd2" y="hd2"/>
                </a:cxn>
                <a:cxn ang="16200000">
                  <a:pos x="wd2" y="hd2"/>
                </a:cxn>
              </a:cxnLst>
              <a:rect l="0" t="0" r="r" b="b"/>
              <a:pathLst>
                <a:path w="20166" h="21161" fill="norm" stroke="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50" name="Rat"/>
            <p:cNvSpPr/>
            <p:nvPr/>
          </p:nvSpPr>
          <p:spPr>
            <a:xfrm>
              <a:off x="109666" y="827789"/>
              <a:ext cx="161536" cy="47991"/>
            </a:xfrm>
            <a:custGeom>
              <a:avLst/>
              <a:gdLst/>
              <a:ahLst/>
              <a:cxnLst>
                <a:cxn ang="0">
                  <a:pos x="wd2" y="hd2"/>
                </a:cxn>
                <a:cxn ang="5400000">
                  <a:pos x="wd2" y="hd2"/>
                </a:cxn>
                <a:cxn ang="10800000">
                  <a:pos x="wd2" y="hd2"/>
                </a:cxn>
                <a:cxn ang="16200000">
                  <a:pos x="wd2" y="hd2"/>
                </a:cxn>
              </a:cxnLst>
              <a:rect l="0" t="0" r="r" b="b"/>
              <a:pathLst>
                <a:path w="21467" h="21600" fill="norm" stroke="1"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751" name="Oval"/>
            <p:cNvSpPr/>
            <p:nvPr/>
          </p:nvSpPr>
          <p:spPr>
            <a:xfrm>
              <a:off x="0" y="0"/>
              <a:ext cx="1606697" cy="1703570"/>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5" grpId="1"/>
      <p:bldP build="whole" bldLvl="1" animBg="1" rev="0" advAuto="0" spid="697" grpId="3"/>
      <p:bldP build="whole" bldLvl="1" animBg="1" rev="0" advAuto="0" spid="696"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6"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757"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Generative Model</a:t>
            </a:r>
          </a:p>
        </p:txBody>
      </p:sp>
      <p:pic>
        <p:nvPicPr>
          <p:cNvPr id="758" name="P(x,y).png" descr="P(x,y).png"/>
          <p:cNvPicPr>
            <a:picLocks noChangeAspect="1"/>
          </p:cNvPicPr>
          <p:nvPr/>
        </p:nvPicPr>
        <p:blipFill>
          <a:blip r:embed="rId4">
            <a:extLst/>
          </a:blip>
          <a:stretch>
            <a:fillRect/>
          </a:stretch>
        </p:blipFill>
        <p:spPr>
          <a:xfrm>
            <a:off x="233632" y="4172831"/>
            <a:ext cx="2244186" cy="1143002"/>
          </a:xfrm>
          <a:prstGeom prst="rect">
            <a:avLst/>
          </a:prstGeom>
          <a:ln w="12700">
            <a:miter lim="400000"/>
          </a:ln>
          <a:effectLst>
            <a:outerShdw sx="100000" sy="100000" kx="0" ky="0" algn="b" rotWithShape="0" blurRad="355600" dist="0" dir="0">
              <a:srgbClr val="000000">
                <a:alpha val="75000"/>
              </a:srgbClr>
            </a:outerShdw>
          </a:effectLst>
        </p:spPr>
      </p:pic>
      <p:pic>
        <p:nvPicPr>
          <p:cNvPr id="759" name="P(x,y) Formula.png" descr="P(x,y) Formula.png"/>
          <p:cNvPicPr>
            <a:picLocks noChangeAspect="1"/>
          </p:cNvPicPr>
          <p:nvPr/>
        </p:nvPicPr>
        <p:blipFill>
          <a:blip r:embed="rId5">
            <a:extLst/>
          </a:blip>
          <a:stretch>
            <a:fillRect/>
          </a:stretch>
        </p:blipFill>
        <p:spPr>
          <a:xfrm>
            <a:off x="439715" y="3433034"/>
            <a:ext cx="1832020" cy="643683"/>
          </a:xfrm>
          <a:prstGeom prst="rect">
            <a:avLst/>
          </a:prstGeom>
          <a:ln w="12700">
            <a:miter lim="400000"/>
          </a:ln>
        </p:spPr>
      </p:pic>
      <p:pic>
        <p:nvPicPr>
          <p:cNvPr id="760" name="InputData.png" descr="InputData.png"/>
          <p:cNvPicPr>
            <a:picLocks noChangeAspect="1"/>
          </p:cNvPicPr>
          <p:nvPr/>
        </p:nvPicPr>
        <p:blipFill>
          <a:blip r:embed="rId6">
            <a:extLst/>
          </a:blip>
          <a:srcRect l="0" t="0" r="49881" b="0"/>
          <a:stretch>
            <a:fillRect/>
          </a:stretch>
        </p:blipFill>
        <p:spPr>
          <a:xfrm>
            <a:off x="2583848" y="3058976"/>
            <a:ext cx="2973053" cy="213475"/>
          </a:xfrm>
          <a:prstGeom prst="rect">
            <a:avLst/>
          </a:prstGeom>
          <a:ln w="12700">
            <a:miter lim="400000"/>
          </a:ln>
        </p:spPr>
      </p:pic>
      <p:pic>
        <p:nvPicPr>
          <p:cNvPr id="761" name="P(x) Formula.png" descr="P(x) Formula.png"/>
          <p:cNvPicPr>
            <a:picLocks noChangeAspect="1"/>
          </p:cNvPicPr>
          <p:nvPr/>
        </p:nvPicPr>
        <p:blipFill>
          <a:blip r:embed="rId7">
            <a:extLst/>
          </a:blip>
          <a:stretch>
            <a:fillRect/>
          </a:stretch>
        </p:blipFill>
        <p:spPr>
          <a:xfrm>
            <a:off x="4530017" y="3727279"/>
            <a:ext cx="569453" cy="334594"/>
          </a:xfrm>
          <a:prstGeom prst="rect">
            <a:avLst/>
          </a:prstGeom>
          <a:ln w="12700">
            <a:miter lim="400000"/>
          </a:ln>
        </p:spPr>
      </p:pic>
      <p:pic>
        <p:nvPicPr>
          <p:cNvPr id="762" name="P(y) Formula.png" descr="P(y) Formula.png"/>
          <p:cNvPicPr>
            <a:picLocks noChangeAspect="1"/>
          </p:cNvPicPr>
          <p:nvPr/>
        </p:nvPicPr>
        <p:blipFill>
          <a:blip r:embed="rId8">
            <a:extLst/>
          </a:blip>
          <a:stretch>
            <a:fillRect/>
          </a:stretch>
        </p:blipFill>
        <p:spPr>
          <a:xfrm>
            <a:off x="3124193" y="3727279"/>
            <a:ext cx="553366" cy="334594"/>
          </a:xfrm>
          <a:prstGeom prst="rect">
            <a:avLst/>
          </a:prstGeom>
          <a:ln w="12700">
            <a:miter lim="400000"/>
          </a:ln>
        </p:spPr>
      </p:pic>
      <p:pic>
        <p:nvPicPr>
          <p:cNvPr id="763" name="Multivariate_normal_sample_no_annotation.png" descr="Multivariate_normal_sample_no_annotation.png"/>
          <p:cNvPicPr>
            <a:picLocks noChangeAspect="1"/>
          </p:cNvPicPr>
          <p:nvPr/>
        </p:nvPicPr>
        <p:blipFill>
          <a:blip r:embed="rId9">
            <a:extLst/>
          </a:blip>
          <a:stretch>
            <a:fillRect/>
          </a:stretch>
        </p:blipFill>
        <p:spPr>
          <a:xfrm>
            <a:off x="2393943" y="3777845"/>
            <a:ext cx="3352801" cy="2543505"/>
          </a:xfrm>
          <a:prstGeom prst="rect">
            <a:avLst/>
          </a:prstGeom>
          <a:ln w="12700">
            <a:miter lim="400000"/>
          </a:ln>
        </p:spPr>
      </p:pic>
      <p:sp>
        <p:nvSpPr>
          <p:cNvPr id="764" name="Title 1"/>
          <p:cNvSpPr txBox="1"/>
          <p:nvPr/>
        </p:nvSpPr>
        <p:spPr>
          <a:xfrm>
            <a:off x="2987113" y="5711218"/>
            <a:ext cx="2244186"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Joint Probability</a:t>
            </a:r>
          </a:p>
        </p:txBody>
      </p:sp>
      <p:sp>
        <p:nvSpPr>
          <p:cNvPr id="765" name="Title 1"/>
          <p:cNvSpPr txBox="1"/>
          <p:nvPr/>
        </p:nvSpPr>
        <p:spPr>
          <a:xfrm>
            <a:off x="5744340" y="3648397"/>
            <a:ext cx="2771386" cy="292492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28600" indent="-228600">
              <a:buSzPct val="100000"/>
              <a:buChar char="•"/>
              <a:defRPr b="1" sz="2000">
                <a:solidFill>
                  <a:srgbClr val="FFFFFF"/>
                </a:solidFill>
                <a:latin typeface="Arial"/>
                <a:ea typeface="Arial"/>
                <a:cs typeface="Arial"/>
                <a:sym typeface="Arial"/>
              </a:defRPr>
            </a:pPr>
            <a:r>
              <a:t>Makes strong assumptions based upon data distributions</a:t>
            </a:r>
          </a:p>
          <a:p>
            <a:pPr marL="228600" indent="-228600">
              <a:buSzPct val="100000"/>
              <a:buChar char="•"/>
              <a:defRPr b="1" sz="2000">
                <a:solidFill>
                  <a:srgbClr val="FFFFFF"/>
                </a:solidFill>
                <a:latin typeface="Arial"/>
                <a:ea typeface="Arial"/>
                <a:cs typeface="Arial"/>
                <a:sym typeface="Arial"/>
              </a:defRPr>
            </a:pPr>
            <a:r>
              <a:t>Relies on the data being suitable and correct.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9"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770"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Generative Decision Making</a:t>
            </a:r>
          </a:p>
        </p:txBody>
      </p:sp>
      <p:pic>
        <p:nvPicPr>
          <p:cNvPr id="771" name="Disease Prob.png" descr="Disease Prob.png"/>
          <p:cNvPicPr>
            <a:picLocks noChangeAspect="1"/>
          </p:cNvPicPr>
          <p:nvPr/>
        </p:nvPicPr>
        <p:blipFill>
          <a:blip r:embed="rId4">
            <a:extLst/>
          </a:blip>
          <a:stretch>
            <a:fillRect/>
          </a:stretch>
        </p:blipFill>
        <p:spPr>
          <a:xfrm>
            <a:off x="392156" y="2664140"/>
            <a:ext cx="2195669" cy="315401"/>
          </a:xfrm>
          <a:prstGeom prst="rect">
            <a:avLst/>
          </a:prstGeom>
          <a:ln w="12700">
            <a:miter lim="400000"/>
          </a:ln>
        </p:spPr>
      </p:pic>
      <p:pic>
        <p:nvPicPr>
          <p:cNvPr id="772" name="Disease_Cond_Prob.png" descr="Disease_Cond_Prob.png"/>
          <p:cNvPicPr>
            <a:picLocks noChangeAspect="1"/>
          </p:cNvPicPr>
          <p:nvPr/>
        </p:nvPicPr>
        <p:blipFill>
          <a:blip r:embed="rId5">
            <a:extLst/>
          </a:blip>
          <a:stretch>
            <a:fillRect/>
          </a:stretch>
        </p:blipFill>
        <p:spPr>
          <a:xfrm>
            <a:off x="1219711" y="3139905"/>
            <a:ext cx="3548249" cy="315401"/>
          </a:xfrm>
          <a:prstGeom prst="rect">
            <a:avLst/>
          </a:prstGeom>
          <a:ln w="12700">
            <a:miter lim="400000"/>
          </a:ln>
        </p:spPr>
      </p:pic>
      <p:pic>
        <p:nvPicPr>
          <p:cNvPr id="773" name="Sympton Prob.png" descr="Sympton Prob.png"/>
          <p:cNvPicPr>
            <a:picLocks noChangeAspect="1"/>
          </p:cNvPicPr>
          <p:nvPr/>
        </p:nvPicPr>
        <p:blipFill>
          <a:blip r:embed="rId6">
            <a:extLst/>
          </a:blip>
          <a:stretch>
            <a:fillRect/>
          </a:stretch>
        </p:blipFill>
        <p:spPr>
          <a:xfrm>
            <a:off x="3198849" y="2664140"/>
            <a:ext cx="2453447" cy="315401"/>
          </a:xfrm>
          <a:prstGeom prst="rect">
            <a:avLst/>
          </a:prstGeom>
          <a:ln w="12700">
            <a:miter lim="400000"/>
          </a:ln>
        </p:spPr>
      </p:pic>
      <p:grpSp>
        <p:nvGrpSpPr>
          <p:cNvPr id="776" name="Group"/>
          <p:cNvGrpSpPr/>
          <p:nvPr/>
        </p:nvGrpSpPr>
        <p:grpSpPr>
          <a:xfrm>
            <a:off x="2092953" y="5333514"/>
            <a:ext cx="4688444" cy="895726"/>
            <a:chOff x="0" y="0"/>
            <a:chExt cx="4688443" cy="895725"/>
          </a:xfrm>
        </p:grpSpPr>
        <p:pic>
          <p:nvPicPr>
            <p:cNvPr id="774" name="Calc.png" descr="Calc.png"/>
            <p:cNvPicPr>
              <a:picLocks noChangeAspect="1"/>
            </p:cNvPicPr>
            <p:nvPr/>
          </p:nvPicPr>
          <p:blipFill>
            <a:blip r:embed="rId7">
              <a:extLst/>
            </a:blip>
            <a:srcRect l="0" t="56794" r="54536" b="0"/>
            <a:stretch>
              <a:fillRect/>
            </a:stretch>
          </p:blipFill>
          <p:spPr>
            <a:xfrm>
              <a:off x="2771742" y="546468"/>
              <a:ext cx="1916702" cy="349258"/>
            </a:xfrm>
            <a:prstGeom prst="rect">
              <a:avLst/>
            </a:prstGeom>
            <a:ln w="12700" cap="flat">
              <a:noFill/>
              <a:miter lim="400000"/>
            </a:ln>
            <a:effectLst/>
          </p:spPr>
        </p:pic>
        <p:pic>
          <p:nvPicPr>
            <p:cNvPr id="775" name="Calc.png" descr="Calc.png"/>
            <p:cNvPicPr>
              <a:picLocks noChangeAspect="1"/>
            </p:cNvPicPr>
            <p:nvPr/>
          </p:nvPicPr>
          <p:blipFill>
            <a:blip r:embed="rId7">
              <a:extLst/>
            </a:blip>
            <a:srcRect l="0" t="0" r="0" b="28826"/>
            <a:stretch>
              <a:fillRect/>
            </a:stretch>
          </p:blipFill>
          <p:spPr>
            <a:xfrm>
              <a:off x="0" y="0"/>
              <a:ext cx="4011604" cy="547447"/>
            </a:xfrm>
            <a:prstGeom prst="rect">
              <a:avLst/>
            </a:prstGeom>
            <a:ln w="12700" cap="flat">
              <a:noFill/>
              <a:miter lim="400000"/>
            </a:ln>
            <a:effectLst/>
          </p:spPr>
        </p:pic>
      </p:grpSp>
      <p:grpSp>
        <p:nvGrpSpPr>
          <p:cNvPr id="780" name="Group"/>
          <p:cNvGrpSpPr/>
          <p:nvPr/>
        </p:nvGrpSpPr>
        <p:grpSpPr>
          <a:xfrm>
            <a:off x="1373925" y="3339251"/>
            <a:ext cx="7444132" cy="1438938"/>
            <a:chOff x="0" y="0"/>
            <a:chExt cx="7444130" cy="1438937"/>
          </a:xfrm>
        </p:grpSpPr>
        <p:pic>
          <p:nvPicPr>
            <p:cNvPr id="777" name="BayesTheorem.png" descr="BayesTheorem.png"/>
            <p:cNvPicPr>
              <a:picLocks noChangeAspect="1"/>
            </p:cNvPicPr>
            <p:nvPr/>
          </p:nvPicPr>
          <p:blipFill>
            <a:blip r:embed="rId8">
              <a:extLst/>
            </a:blip>
            <a:stretch>
              <a:fillRect/>
            </a:stretch>
          </p:blipFill>
          <p:spPr>
            <a:xfrm>
              <a:off x="0" y="823596"/>
              <a:ext cx="6166015" cy="615342"/>
            </a:xfrm>
            <a:prstGeom prst="rect">
              <a:avLst/>
            </a:prstGeom>
            <a:ln w="12700" cap="flat">
              <a:noFill/>
              <a:miter lim="400000"/>
            </a:ln>
            <a:effectLst/>
          </p:spPr>
        </p:pic>
        <p:sp>
          <p:nvSpPr>
            <p:cNvPr id="782" name="Connection Line"/>
            <p:cNvSpPr/>
            <p:nvPr/>
          </p:nvSpPr>
          <p:spPr>
            <a:xfrm>
              <a:off x="5019721" y="-1"/>
              <a:ext cx="1437568" cy="617812"/>
            </a:xfrm>
            <a:custGeom>
              <a:avLst/>
              <a:gdLst/>
              <a:ahLst/>
              <a:cxnLst>
                <a:cxn ang="0">
                  <a:pos x="wd2" y="hd2"/>
                </a:cxn>
                <a:cxn ang="5400000">
                  <a:pos x="wd2" y="hd2"/>
                </a:cxn>
                <a:cxn ang="10800000">
                  <a:pos x="wd2" y="hd2"/>
                </a:cxn>
                <a:cxn ang="16200000">
                  <a:pos x="wd2" y="hd2"/>
                </a:cxn>
              </a:cxnLst>
              <a:rect l="0" t="0" r="r" b="b"/>
              <a:pathLst>
                <a:path w="21600" h="16570" fill="norm" stroke="1" extrusionOk="0">
                  <a:moveTo>
                    <a:pt x="0" y="16570"/>
                  </a:moveTo>
                  <a:cubicBezTo>
                    <a:pt x="6315" y="-2222"/>
                    <a:pt x="13515" y="-5030"/>
                    <a:pt x="21600" y="8145"/>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sp>
          <p:nvSpPr>
            <p:cNvPr id="779" name="Bayes’ Theorem"/>
            <p:cNvSpPr txBox="1"/>
            <p:nvPr/>
          </p:nvSpPr>
          <p:spPr>
            <a:xfrm>
              <a:off x="5781365" y="303679"/>
              <a:ext cx="1662766" cy="313391"/>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1600">
                  <a:solidFill>
                    <a:srgbClr val="FFFFFF"/>
                  </a:solidFill>
                  <a:latin typeface="Arial"/>
                  <a:ea typeface="Arial"/>
                  <a:cs typeface="Arial"/>
                  <a:sym typeface="Arial"/>
                </a:defRPr>
              </a:lvl1pPr>
            </a:lstStyle>
            <a:p>
              <a:pPr/>
              <a:r>
                <a:t>Bayes’ Theorem</a:t>
              </a:r>
            </a:p>
          </p:txBody>
        </p:sp>
      </p:grpSp>
      <p:sp>
        <p:nvSpPr>
          <p:cNvPr id="781" name="Here the optimal decision involves choosing the hypothesis with most likely outcome!"/>
          <p:cNvSpPr txBox="1"/>
          <p:nvPr/>
        </p:nvSpPr>
        <p:spPr>
          <a:xfrm>
            <a:off x="353537" y="6408352"/>
            <a:ext cx="8436926" cy="31339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1600">
                <a:solidFill>
                  <a:srgbClr val="FFFFFF"/>
                </a:solidFill>
                <a:latin typeface="Arial"/>
                <a:ea typeface="Arial"/>
                <a:cs typeface="Arial"/>
                <a:sym typeface="Arial"/>
              </a:defRPr>
            </a:lvl1pPr>
          </a:lstStyle>
          <a:p>
            <a:pPr/>
            <a:r>
              <a:t>Here the optimal decision involves choosing the hypothesis with most likely outcome!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7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1" grpId="3"/>
      <p:bldP build="whole" bldLvl="1" animBg="1" rev="0" advAuto="0" spid="780" grpId="1"/>
      <p:bldP build="whole" bldLvl="1" animBg="1" rev="0" advAuto="0" spid="776"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6"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pic>
        <p:nvPicPr>
          <p:cNvPr id="787" name="Disease Prob.png" descr="Disease Prob.png"/>
          <p:cNvPicPr>
            <a:picLocks noChangeAspect="1"/>
          </p:cNvPicPr>
          <p:nvPr/>
        </p:nvPicPr>
        <p:blipFill>
          <a:blip r:embed="rId4">
            <a:extLst/>
          </a:blip>
          <a:stretch>
            <a:fillRect/>
          </a:stretch>
        </p:blipFill>
        <p:spPr>
          <a:xfrm>
            <a:off x="396048" y="2687153"/>
            <a:ext cx="2195668" cy="315401"/>
          </a:xfrm>
          <a:prstGeom prst="rect">
            <a:avLst/>
          </a:prstGeom>
          <a:ln w="12700">
            <a:miter lim="400000"/>
          </a:ln>
        </p:spPr>
      </p:pic>
      <p:pic>
        <p:nvPicPr>
          <p:cNvPr id="788" name="Disease_Cond_Prob.png" descr="Disease_Cond_Prob.png"/>
          <p:cNvPicPr>
            <a:picLocks noChangeAspect="1"/>
          </p:cNvPicPr>
          <p:nvPr/>
        </p:nvPicPr>
        <p:blipFill>
          <a:blip r:embed="rId5">
            <a:extLst/>
          </a:blip>
          <a:stretch>
            <a:fillRect/>
          </a:stretch>
        </p:blipFill>
        <p:spPr>
          <a:xfrm>
            <a:off x="1223602" y="3162918"/>
            <a:ext cx="3548249" cy="315401"/>
          </a:xfrm>
          <a:prstGeom prst="rect">
            <a:avLst/>
          </a:prstGeom>
          <a:ln w="12700">
            <a:miter lim="400000"/>
          </a:ln>
        </p:spPr>
      </p:pic>
      <p:pic>
        <p:nvPicPr>
          <p:cNvPr id="789" name="Sympton Prob.png" descr="Sympton Prob.png"/>
          <p:cNvPicPr>
            <a:picLocks noChangeAspect="1"/>
          </p:cNvPicPr>
          <p:nvPr/>
        </p:nvPicPr>
        <p:blipFill>
          <a:blip r:embed="rId6">
            <a:extLst/>
          </a:blip>
          <a:stretch>
            <a:fillRect/>
          </a:stretch>
        </p:blipFill>
        <p:spPr>
          <a:xfrm>
            <a:off x="3202740" y="2687153"/>
            <a:ext cx="2453447" cy="315401"/>
          </a:xfrm>
          <a:prstGeom prst="rect">
            <a:avLst/>
          </a:prstGeom>
          <a:ln w="12700">
            <a:miter lim="400000"/>
          </a:ln>
        </p:spPr>
      </p:pic>
      <p:grpSp>
        <p:nvGrpSpPr>
          <p:cNvPr id="792" name="Group"/>
          <p:cNvGrpSpPr/>
          <p:nvPr/>
        </p:nvGrpSpPr>
        <p:grpSpPr>
          <a:xfrm>
            <a:off x="2692400" y="4229477"/>
            <a:ext cx="3759200" cy="966747"/>
            <a:chOff x="0" y="0"/>
            <a:chExt cx="3759200" cy="966746"/>
          </a:xfrm>
        </p:grpSpPr>
        <p:pic>
          <p:nvPicPr>
            <p:cNvPr id="790" name="Elder Group prob percentage.png" descr="Elder Group prob percentage.png"/>
            <p:cNvPicPr>
              <a:picLocks noChangeAspect="1"/>
            </p:cNvPicPr>
            <p:nvPr/>
          </p:nvPicPr>
          <p:blipFill>
            <a:blip r:embed="rId7">
              <a:extLst/>
            </a:blip>
            <a:stretch>
              <a:fillRect/>
            </a:stretch>
          </p:blipFill>
          <p:spPr>
            <a:xfrm>
              <a:off x="2390772" y="744730"/>
              <a:ext cx="782343" cy="222017"/>
            </a:xfrm>
            <a:prstGeom prst="rect">
              <a:avLst/>
            </a:prstGeom>
            <a:ln w="12700" cap="flat">
              <a:noFill/>
              <a:miter lim="400000"/>
            </a:ln>
            <a:effectLst/>
          </p:spPr>
        </p:pic>
        <p:pic>
          <p:nvPicPr>
            <p:cNvPr id="791" name="Elder Group prob.png" descr="Elder Group prob.png"/>
            <p:cNvPicPr>
              <a:picLocks noChangeAspect="1"/>
            </p:cNvPicPr>
            <p:nvPr/>
          </p:nvPicPr>
          <p:blipFill>
            <a:blip r:embed="rId8">
              <a:extLst/>
            </a:blip>
            <a:stretch>
              <a:fillRect/>
            </a:stretch>
          </p:blipFill>
          <p:spPr>
            <a:xfrm>
              <a:off x="0" y="0"/>
              <a:ext cx="3759200" cy="504896"/>
            </a:xfrm>
            <a:prstGeom prst="rect">
              <a:avLst/>
            </a:prstGeom>
            <a:ln w="12700" cap="flat">
              <a:noFill/>
              <a:miter lim="400000"/>
            </a:ln>
            <a:effectLst/>
          </p:spPr>
        </p:pic>
      </p:grpSp>
      <p:sp>
        <p:nvSpPr>
          <p:cNvPr id="793" name="1 to 10 year olds"/>
          <p:cNvSpPr txBox="1"/>
          <p:nvPr/>
        </p:nvSpPr>
        <p:spPr>
          <a:xfrm>
            <a:off x="499810" y="2316997"/>
            <a:ext cx="1696600" cy="31339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1600">
                <a:solidFill>
                  <a:srgbClr val="FFFFFF"/>
                </a:solidFill>
                <a:latin typeface="Arial"/>
                <a:ea typeface="Arial"/>
                <a:cs typeface="Arial"/>
                <a:sym typeface="Arial"/>
              </a:defRPr>
            </a:lvl1pPr>
          </a:lstStyle>
          <a:p>
            <a:pPr/>
            <a:r>
              <a:t>1 to 10 year olds</a:t>
            </a:r>
          </a:p>
        </p:txBody>
      </p:sp>
      <p:grpSp>
        <p:nvGrpSpPr>
          <p:cNvPr id="796" name="Group"/>
          <p:cNvGrpSpPr/>
          <p:nvPr/>
        </p:nvGrpSpPr>
        <p:grpSpPr>
          <a:xfrm>
            <a:off x="6267211" y="2316997"/>
            <a:ext cx="2480741" cy="685557"/>
            <a:chOff x="0" y="0"/>
            <a:chExt cx="2480740" cy="685556"/>
          </a:xfrm>
        </p:grpSpPr>
        <p:pic>
          <p:nvPicPr>
            <p:cNvPr id="794" name="Elder Group Prior Prob.png" descr="Elder Group Prior Prob.png"/>
            <p:cNvPicPr>
              <a:picLocks noChangeAspect="1"/>
            </p:cNvPicPr>
            <p:nvPr/>
          </p:nvPicPr>
          <p:blipFill>
            <a:blip r:embed="rId9">
              <a:extLst/>
            </a:blip>
            <a:stretch>
              <a:fillRect/>
            </a:stretch>
          </p:blipFill>
          <p:spPr>
            <a:xfrm>
              <a:off x="0" y="370156"/>
              <a:ext cx="2480741" cy="315401"/>
            </a:xfrm>
            <a:prstGeom prst="rect">
              <a:avLst/>
            </a:prstGeom>
            <a:ln w="12700" cap="flat">
              <a:noFill/>
              <a:miter lim="400000"/>
            </a:ln>
            <a:effectLst/>
          </p:spPr>
        </p:pic>
        <p:sp>
          <p:nvSpPr>
            <p:cNvPr id="795" name="40 to 60 year olds"/>
            <p:cNvSpPr txBox="1"/>
            <p:nvPr/>
          </p:nvSpPr>
          <p:spPr>
            <a:xfrm>
              <a:off x="335565" y="0"/>
              <a:ext cx="1809610" cy="313391"/>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1600">
                  <a:solidFill>
                    <a:srgbClr val="FFFFFF"/>
                  </a:solidFill>
                  <a:latin typeface="Arial"/>
                  <a:ea typeface="Arial"/>
                  <a:cs typeface="Arial"/>
                  <a:sym typeface="Arial"/>
                </a:defRPr>
              </a:lvl1pPr>
            </a:lstStyle>
            <a:p>
              <a:pPr/>
              <a:r>
                <a:t>40 to 60 year olds</a:t>
              </a:r>
            </a:p>
          </p:txBody>
        </p:sp>
      </p:grpSp>
      <p:grpSp>
        <p:nvGrpSpPr>
          <p:cNvPr id="799" name="Group"/>
          <p:cNvGrpSpPr/>
          <p:nvPr/>
        </p:nvGrpSpPr>
        <p:grpSpPr>
          <a:xfrm>
            <a:off x="398305" y="2662951"/>
            <a:ext cx="2191154" cy="248776"/>
            <a:chOff x="0" y="0"/>
            <a:chExt cx="2191152" cy="248775"/>
          </a:xfrm>
        </p:grpSpPr>
        <p:sp>
          <p:nvSpPr>
            <p:cNvPr id="797" name="Line"/>
            <p:cNvSpPr/>
            <p:nvPr/>
          </p:nvSpPr>
          <p:spPr>
            <a:xfrm flipV="1">
              <a:off x="0" y="-1"/>
              <a:ext cx="2191153" cy="248777"/>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798" name="Line"/>
            <p:cNvSpPr/>
            <p:nvPr/>
          </p:nvSpPr>
          <p:spPr>
            <a:xfrm flipH="1" flipV="1">
              <a:off x="-1" y="36663"/>
              <a:ext cx="2191154" cy="19672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sp>
        <p:nvSpPr>
          <p:cNvPr id="800" name="Title 1"/>
          <p:cNvSpPr txBox="1"/>
          <p:nvPr/>
        </p:nvSpPr>
        <p:spPr>
          <a:xfrm>
            <a:off x="664340" y="5548637"/>
            <a:ext cx="7815320" cy="74290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marL="228600" indent="-228600">
              <a:buSzPct val="100000"/>
              <a:buChar char="•"/>
              <a:defRPr b="1" sz="2000">
                <a:solidFill>
                  <a:srgbClr val="FFFFFF"/>
                </a:solidFill>
                <a:latin typeface="Arial"/>
                <a:ea typeface="Arial"/>
                <a:cs typeface="Arial"/>
                <a:sym typeface="Arial"/>
              </a:defRPr>
            </a:lvl1pPr>
          </a:lstStyle>
          <a:p>
            <a:pPr/>
            <a:r>
              <a:t>That’s our first ML algorithm - Naive Bayes.</a:t>
            </a:r>
          </a:p>
        </p:txBody>
      </p:sp>
      <p:sp>
        <p:nvSpPr>
          <p:cNvPr id="801"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Generative Decision Making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7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7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9" grpId="2"/>
      <p:bldP build="whole" bldLvl="1" animBg="1" rev="0" advAuto="0" spid="800" grpId="5"/>
      <p:bldP build="whole" bldLvl="1" animBg="1" rev="0" advAuto="0" spid="792" grpId="4"/>
      <p:bldP build="whole" bldLvl="1" animBg="1" rev="0" advAuto="0" spid="793" grpId="1"/>
      <p:bldP build="whole" bldLvl="1" animBg="1" rev="0" advAuto="0" spid="796" grpId="3"/>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5"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806"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Discriminative models</a:t>
            </a:r>
          </a:p>
        </p:txBody>
      </p:sp>
      <p:pic>
        <p:nvPicPr>
          <p:cNvPr id="807" name="P(x,y).png" descr="P(x,y).png"/>
          <p:cNvPicPr>
            <a:picLocks noChangeAspect="1"/>
          </p:cNvPicPr>
          <p:nvPr/>
        </p:nvPicPr>
        <p:blipFill>
          <a:blip r:embed="rId4">
            <a:extLst/>
          </a:blip>
          <a:stretch>
            <a:fillRect/>
          </a:stretch>
        </p:blipFill>
        <p:spPr>
          <a:xfrm>
            <a:off x="624612" y="4134731"/>
            <a:ext cx="2244186" cy="1143002"/>
          </a:xfrm>
          <a:prstGeom prst="rect">
            <a:avLst/>
          </a:prstGeom>
          <a:ln w="12700">
            <a:miter lim="400000"/>
          </a:ln>
          <a:effectLst>
            <a:outerShdw sx="100000" sy="100000" kx="0" ky="0" algn="b" rotWithShape="0" blurRad="355600" dist="0" dir="0">
              <a:srgbClr val="000000">
                <a:alpha val="75000"/>
              </a:srgbClr>
            </a:outerShdw>
          </a:effectLst>
        </p:spPr>
      </p:pic>
      <p:pic>
        <p:nvPicPr>
          <p:cNvPr id="808" name="P(y|x).png" descr="P(y|x).png"/>
          <p:cNvPicPr>
            <a:picLocks noChangeAspect="1"/>
          </p:cNvPicPr>
          <p:nvPr/>
        </p:nvPicPr>
        <p:blipFill>
          <a:blip r:embed="rId5">
            <a:extLst/>
          </a:blip>
          <a:stretch>
            <a:fillRect/>
          </a:stretch>
        </p:blipFill>
        <p:spPr>
          <a:xfrm>
            <a:off x="6661283" y="4127635"/>
            <a:ext cx="2244186" cy="1143002"/>
          </a:xfrm>
          <a:prstGeom prst="rect">
            <a:avLst/>
          </a:prstGeom>
          <a:ln w="12700">
            <a:miter lim="400000"/>
          </a:ln>
          <a:effectLst>
            <a:outerShdw sx="100000" sy="100000" kx="0" ky="0" algn="b" rotWithShape="0" blurRad="355600" dist="0" dir="0">
              <a:srgbClr val="000000">
                <a:alpha val="75000"/>
              </a:srgbClr>
            </a:outerShdw>
          </a:effectLst>
        </p:spPr>
      </p:pic>
      <p:pic>
        <p:nvPicPr>
          <p:cNvPr id="809" name="P(x,y) Formula.png" descr="P(x,y) Formula.png"/>
          <p:cNvPicPr>
            <a:picLocks noChangeAspect="1"/>
          </p:cNvPicPr>
          <p:nvPr/>
        </p:nvPicPr>
        <p:blipFill>
          <a:blip r:embed="rId6">
            <a:extLst/>
          </a:blip>
          <a:stretch>
            <a:fillRect/>
          </a:stretch>
        </p:blipFill>
        <p:spPr>
          <a:xfrm>
            <a:off x="830694" y="3394934"/>
            <a:ext cx="1832021" cy="643683"/>
          </a:xfrm>
          <a:prstGeom prst="rect">
            <a:avLst/>
          </a:prstGeom>
          <a:ln w="12700">
            <a:miter lim="400000"/>
          </a:ln>
        </p:spPr>
      </p:pic>
      <p:pic>
        <p:nvPicPr>
          <p:cNvPr id="810" name="P(y|x) Formula.png" descr="P(y|x) Formula.png"/>
          <p:cNvPicPr>
            <a:picLocks noChangeAspect="1"/>
          </p:cNvPicPr>
          <p:nvPr/>
        </p:nvPicPr>
        <p:blipFill>
          <a:blip r:embed="rId7">
            <a:extLst/>
          </a:blip>
          <a:stretch>
            <a:fillRect/>
          </a:stretch>
        </p:blipFill>
        <p:spPr>
          <a:xfrm>
            <a:off x="6789641" y="3339255"/>
            <a:ext cx="1987469" cy="740849"/>
          </a:xfrm>
          <a:prstGeom prst="rect">
            <a:avLst/>
          </a:prstGeom>
          <a:ln w="12700">
            <a:miter lim="400000"/>
          </a:ln>
        </p:spPr>
      </p:pic>
      <p:pic>
        <p:nvPicPr>
          <p:cNvPr id="811" name="P(x) Formula.png" descr="P(x) Formula.png"/>
          <p:cNvPicPr>
            <a:picLocks noChangeAspect="1"/>
          </p:cNvPicPr>
          <p:nvPr/>
        </p:nvPicPr>
        <p:blipFill>
          <a:blip r:embed="rId8">
            <a:extLst/>
          </a:blip>
          <a:stretch>
            <a:fillRect/>
          </a:stretch>
        </p:blipFill>
        <p:spPr>
          <a:xfrm>
            <a:off x="4893579" y="3450247"/>
            <a:ext cx="569453" cy="334594"/>
          </a:xfrm>
          <a:prstGeom prst="rect">
            <a:avLst/>
          </a:prstGeom>
          <a:ln w="12700">
            <a:miter lim="400000"/>
          </a:ln>
        </p:spPr>
      </p:pic>
      <p:pic>
        <p:nvPicPr>
          <p:cNvPr id="812" name="P(y) Formula.png" descr="P(y) Formula.png"/>
          <p:cNvPicPr>
            <a:picLocks noChangeAspect="1"/>
          </p:cNvPicPr>
          <p:nvPr/>
        </p:nvPicPr>
        <p:blipFill>
          <a:blip r:embed="rId9">
            <a:extLst/>
          </a:blip>
          <a:stretch>
            <a:fillRect/>
          </a:stretch>
        </p:blipFill>
        <p:spPr>
          <a:xfrm>
            <a:off x="3551079" y="3542383"/>
            <a:ext cx="553367" cy="334594"/>
          </a:xfrm>
          <a:prstGeom prst="rect">
            <a:avLst/>
          </a:prstGeom>
          <a:ln w="12700">
            <a:miter lim="400000"/>
          </a:ln>
        </p:spPr>
      </p:pic>
      <p:pic>
        <p:nvPicPr>
          <p:cNvPr id="813" name="P(y|x) Formula.png" descr="P(y|x) Formula.png"/>
          <p:cNvPicPr>
            <a:picLocks noChangeAspect="1"/>
          </p:cNvPicPr>
          <p:nvPr/>
        </p:nvPicPr>
        <p:blipFill>
          <a:blip r:embed="rId7">
            <a:extLst/>
          </a:blip>
          <a:stretch>
            <a:fillRect/>
          </a:stretch>
        </p:blipFill>
        <p:spPr>
          <a:xfrm>
            <a:off x="5593692" y="5500986"/>
            <a:ext cx="897612" cy="334595"/>
          </a:xfrm>
          <a:prstGeom prst="rect">
            <a:avLst/>
          </a:prstGeom>
          <a:ln w="12700">
            <a:miter lim="400000"/>
          </a:ln>
        </p:spPr>
      </p:pic>
      <p:pic>
        <p:nvPicPr>
          <p:cNvPr id="814" name="x equals zero Formula.png" descr="x equals zero Formula.png"/>
          <p:cNvPicPr>
            <a:picLocks noChangeAspect="1"/>
          </p:cNvPicPr>
          <p:nvPr/>
        </p:nvPicPr>
        <p:blipFill>
          <a:blip r:embed="rId10">
            <a:extLst/>
          </a:blip>
          <a:stretch>
            <a:fillRect/>
          </a:stretch>
        </p:blipFill>
        <p:spPr>
          <a:xfrm rot="1800000">
            <a:off x="3781733" y="5669437"/>
            <a:ext cx="553367" cy="170083"/>
          </a:xfrm>
          <a:prstGeom prst="rect">
            <a:avLst/>
          </a:prstGeom>
          <a:ln w="12700">
            <a:miter lim="400000"/>
          </a:ln>
        </p:spPr>
      </p:pic>
      <p:sp>
        <p:nvSpPr>
          <p:cNvPr id="815" name="Title 1"/>
          <p:cNvSpPr txBox="1"/>
          <p:nvPr/>
        </p:nvSpPr>
        <p:spPr>
          <a:xfrm>
            <a:off x="7002098" y="5089686"/>
            <a:ext cx="2244185"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Conditional Probability</a:t>
            </a:r>
          </a:p>
        </p:txBody>
      </p:sp>
      <p:pic>
        <p:nvPicPr>
          <p:cNvPr id="816" name="InputData.png" descr="InputData.png"/>
          <p:cNvPicPr>
            <a:picLocks noChangeAspect="1"/>
          </p:cNvPicPr>
          <p:nvPr/>
        </p:nvPicPr>
        <p:blipFill>
          <a:blip r:embed="rId11">
            <a:extLst/>
          </a:blip>
          <a:srcRect l="0" t="0" r="49881" b="0"/>
          <a:stretch>
            <a:fillRect/>
          </a:stretch>
        </p:blipFill>
        <p:spPr>
          <a:xfrm>
            <a:off x="2952148" y="2873860"/>
            <a:ext cx="2973053" cy="213474"/>
          </a:xfrm>
          <a:prstGeom prst="rect">
            <a:avLst/>
          </a:prstGeom>
          <a:ln w="12700">
            <a:miter lim="400000"/>
          </a:ln>
        </p:spPr>
      </p:pic>
      <p:pic>
        <p:nvPicPr>
          <p:cNvPr id="817" name="Multivariate_normal_sample3.png" descr="Multivariate_normal_sample3.png"/>
          <p:cNvPicPr>
            <a:picLocks noChangeAspect="1"/>
          </p:cNvPicPr>
          <p:nvPr/>
        </p:nvPicPr>
        <p:blipFill>
          <a:blip r:embed="rId12">
            <a:extLst/>
          </a:blip>
          <a:stretch>
            <a:fillRect/>
          </a:stretch>
        </p:blipFill>
        <p:spPr>
          <a:xfrm>
            <a:off x="3141957" y="3549479"/>
            <a:ext cx="3671383" cy="2472985"/>
          </a:xfrm>
          <a:prstGeom prst="rect">
            <a:avLst/>
          </a:prstGeom>
          <a:ln w="12700">
            <a:miter lim="400000"/>
          </a:ln>
        </p:spPr>
      </p:pic>
      <p:sp>
        <p:nvSpPr>
          <p:cNvPr id="818" name="Title 1"/>
          <p:cNvSpPr txBox="1"/>
          <p:nvPr/>
        </p:nvSpPr>
        <p:spPr>
          <a:xfrm>
            <a:off x="273992" y="6091259"/>
            <a:ext cx="6217947" cy="64368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marL="219455" indent="-219455" defTabSz="877823">
              <a:buSzPct val="100000"/>
              <a:buChar char="•"/>
              <a:defRPr b="1" sz="1919">
                <a:solidFill>
                  <a:srgbClr val="FFFFFF"/>
                </a:solidFill>
                <a:latin typeface="Arial"/>
                <a:ea typeface="Arial"/>
                <a:cs typeface="Arial"/>
                <a:sym typeface="Arial"/>
              </a:defRPr>
            </a:lvl1pPr>
          </a:lstStyle>
          <a:p>
            <a:pPr/>
            <a:r>
              <a:t>Based on observed outcomes, as opposed to probability distributions.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70" name="Title 1"/>
          <p:cNvSpPr txBox="1"/>
          <p:nvPr>
            <p:ph type="title"/>
          </p:nvPr>
        </p:nvSpPr>
        <p:spPr>
          <a:xfrm>
            <a:off x="405879" y="1268758"/>
            <a:ext cx="623648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Human Decision Making</a:t>
            </a:r>
          </a:p>
        </p:txBody>
      </p:sp>
      <p:sp>
        <p:nvSpPr>
          <p:cNvPr id="171" name="Title 1"/>
          <p:cNvSpPr txBox="1"/>
          <p:nvPr/>
        </p:nvSpPr>
        <p:spPr>
          <a:xfrm>
            <a:off x="664340" y="2459730"/>
            <a:ext cx="7815320" cy="142305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28600" indent="-228600">
              <a:buSzPct val="100000"/>
              <a:buChar char="•"/>
              <a:defRPr b="1" sz="2000">
                <a:solidFill>
                  <a:srgbClr val="FFFFFF"/>
                </a:solidFill>
                <a:latin typeface="Arial"/>
                <a:ea typeface="Arial"/>
                <a:cs typeface="Arial"/>
                <a:sym typeface="Arial"/>
              </a:defRPr>
            </a:pPr>
            <a:r>
              <a:t>Using available information / experience, make optimal decisions. </a:t>
            </a:r>
          </a:p>
          <a:p>
            <a:pPr>
              <a:defRPr b="1" sz="2000">
                <a:solidFill>
                  <a:srgbClr val="FFFFFF"/>
                </a:solidFill>
                <a:latin typeface="Arial"/>
                <a:ea typeface="Arial"/>
                <a:cs typeface="Arial"/>
                <a:sym typeface="Arial"/>
              </a:defRPr>
            </a:pPr>
          </a:p>
        </p:txBody>
      </p:sp>
      <p:pic>
        <p:nvPicPr>
          <p:cNvPr id="172" name="Brain.png" descr="Brain.png"/>
          <p:cNvPicPr>
            <a:picLocks noChangeAspect="1"/>
          </p:cNvPicPr>
          <p:nvPr/>
        </p:nvPicPr>
        <p:blipFill>
          <a:blip r:embed="rId4">
            <a:extLst/>
          </a:blip>
          <a:stretch>
            <a:fillRect/>
          </a:stretch>
        </p:blipFill>
        <p:spPr>
          <a:xfrm>
            <a:off x="3355016" y="3792670"/>
            <a:ext cx="2433968" cy="1750682"/>
          </a:xfrm>
          <a:prstGeom prst="rect">
            <a:avLst/>
          </a:prstGeom>
          <a:ln w="12700">
            <a:miter lim="400000"/>
          </a:ln>
        </p:spPr>
      </p:pic>
      <p:grpSp>
        <p:nvGrpSpPr>
          <p:cNvPr id="175" name="Group"/>
          <p:cNvGrpSpPr/>
          <p:nvPr/>
        </p:nvGrpSpPr>
        <p:grpSpPr>
          <a:xfrm>
            <a:off x="327169" y="3930750"/>
            <a:ext cx="4209178" cy="1143002"/>
            <a:chOff x="0" y="0"/>
            <a:chExt cx="4209176" cy="1143000"/>
          </a:xfrm>
        </p:grpSpPr>
        <p:sp>
          <p:nvSpPr>
            <p:cNvPr id="180" name="Connection Line"/>
            <p:cNvSpPr/>
            <p:nvPr/>
          </p:nvSpPr>
          <p:spPr>
            <a:xfrm>
              <a:off x="1757936" y="121084"/>
              <a:ext cx="2451241" cy="633369"/>
            </a:xfrm>
            <a:custGeom>
              <a:avLst/>
              <a:gdLst/>
              <a:ahLst/>
              <a:cxnLst>
                <a:cxn ang="0">
                  <a:pos x="wd2" y="hd2"/>
                </a:cxn>
                <a:cxn ang="5400000">
                  <a:pos x="wd2" y="hd2"/>
                </a:cxn>
                <a:cxn ang="10800000">
                  <a:pos x="wd2" y="hd2"/>
                </a:cxn>
                <a:cxn ang="16200000">
                  <a:pos x="wd2" y="hd2"/>
                </a:cxn>
              </a:cxnLst>
              <a:rect l="0" t="0" r="r" b="b"/>
              <a:pathLst>
                <a:path w="21600" h="17989" fill="norm" stroke="1" extrusionOk="0">
                  <a:moveTo>
                    <a:pt x="0" y="2453"/>
                  </a:moveTo>
                  <a:cubicBezTo>
                    <a:pt x="7392" y="-3611"/>
                    <a:pt x="14592" y="1568"/>
                    <a:pt x="21600" y="17989"/>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sp>
          <p:nvSpPr>
            <p:cNvPr id="174" name="Title 1"/>
            <p:cNvSpPr txBox="1"/>
            <p:nvPr/>
          </p:nvSpPr>
          <p:spPr>
            <a:xfrm>
              <a:off x="0" y="0"/>
              <a:ext cx="1757937" cy="1143001"/>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defRPr b="1" sz="2000">
                  <a:solidFill>
                    <a:srgbClr val="FFFFFF"/>
                  </a:solidFill>
                  <a:latin typeface="Arial"/>
                  <a:ea typeface="Arial"/>
                  <a:cs typeface="Arial"/>
                  <a:sym typeface="Arial"/>
                </a:defRPr>
              </a:lvl1pPr>
            </a:lstStyle>
            <a:p>
              <a:pPr/>
              <a:r>
                <a:t>Data (Sight, sound, taste, touch, smell)</a:t>
              </a:r>
            </a:p>
          </p:txBody>
        </p:sp>
      </p:grpSp>
      <p:grpSp>
        <p:nvGrpSpPr>
          <p:cNvPr id="178" name="Group"/>
          <p:cNvGrpSpPr/>
          <p:nvPr/>
        </p:nvGrpSpPr>
        <p:grpSpPr>
          <a:xfrm>
            <a:off x="4536346" y="3652656"/>
            <a:ext cx="4038972" cy="1032548"/>
            <a:chOff x="0" y="0"/>
            <a:chExt cx="4038971" cy="1032546"/>
          </a:xfrm>
        </p:grpSpPr>
        <p:sp>
          <p:nvSpPr>
            <p:cNvPr id="176" name="Title 1"/>
            <p:cNvSpPr txBox="1"/>
            <p:nvPr/>
          </p:nvSpPr>
          <p:spPr>
            <a:xfrm>
              <a:off x="2281034" y="0"/>
              <a:ext cx="1757938" cy="83686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t">
              <a:normAutofit fontScale="100000" lnSpcReduction="0"/>
            </a:bodyPr>
            <a:lstStyle>
              <a:lvl1pPr>
                <a:defRPr b="1" sz="2000">
                  <a:solidFill>
                    <a:srgbClr val="FFFFFF"/>
                  </a:solidFill>
                  <a:latin typeface="Arial"/>
                  <a:ea typeface="Arial"/>
                  <a:cs typeface="Arial"/>
                  <a:sym typeface="Arial"/>
                </a:defRPr>
              </a:lvl1pPr>
            </a:lstStyle>
            <a:p>
              <a:pPr/>
              <a:r>
                <a:t>Actions /Decisions</a:t>
              </a:r>
            </a:p>
          </p:txBody>
        </p:sp>
        <p:sp>
          <p:nvSpPr>
            <p:cNvPr id="181" name="Connection Line"/>
            <p:cNvSpPr/>
            <p:nvPr/>
          </p:nvSpPr>
          <p:spPr>
            <a:xfrm>
              <a:off x="0" y="152003"/>
              <a:ext cx="2281009" cy="880544"/>
            </a:xfrm>
            <a:custGeom>
              <a:avLst/>
              <a:gdLst/>
              <a:ahLst/>
              <a:cxnLst>
                <a:cxn ang="0">
                  <a:pos x="wd2" y="hd2"/>
                </a:cxn>
                <a:cxn ang="5400000">
                  <a:pos x="wd2" y="hd2"/>
                </a:cxn>
                <a:cxn ang="10800000">
                  <a:pos x="wd2" y="hd2"/>
                </a:cxn>
                <a:cxn ang="16200000">
                  <a:pos x="wd2" y="hd2"/>
                </a:cxn>
              </a:cxnLst>
              <a:rect l="0" t="0" r="r" b="b"/>
              <a:pathLst>
                <a:path w="21600" h="19699" fill="norm" stroke="1" extrusionOk="0">
                  <a:moveTo>
                    <a:pt x="0" y="19699"/>
                  </a:moveTo>
                  <a:cubicBezTo>
                    <a:pt x="6477" y="4503"/>
                    <a:pt x="13677" y="-1901"/>
                    <a:pt x="21600" y="486"/>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grpSp>
      <p:pic>
        <p:nvPicPr>
          <p:cNvPr id="179" name="Expereince_Advanced.png" descr="Expereince_Advanced.png"/>
          <p:cNvPicPr>
            <a:picLocks noChangeAspect="1"/>
          </p:cNvPicPr>
          <p:nvPr/>
        </p:nvPicPr>
        <p:blipFill>
          <a:blip r:embed="rId5">
            <a:extLst/>
          </a:blip>
          <a:stretch>
            <a:fillRect/>
          </a:stretch>
        </p:blipFill>
        <p:spPr>
          <a:xfrm>
            <a:off x="876465" y="5923147"/>
            <a:ext cx="7391070" cy="52576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1"/>
      <p:bldP build="whole" bldLvl="1" animBg="1" rev="0" advAuto="0" spid="178" grpId="2"/>
      <p:bldP build="whole" bldLvl="1" animBg="1" rev="0" advAuto="0" spid="179" grpId="3"/>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2"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823" name="Title 1"/>
          <p:cNvSpPr txBox="1"/>
          <p:nvPr>
            <p:ph type="title"/>
          </p:nvPr>
        </p:nvSpPr>
        <p:spPr>
          <a:xfrm>
            <a:off x="405879" y="1268758"/>
            <a:ext cx="7953679"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Generative vs. Discriminative Models</a:t>
            </a:r>
          </a:p>
        </p:txBody>
      </p:sp>
      <p:sp>
        <p:nvSpPr>
          <p:cNvPr id="824" name="Title 1"/>
          <p:cNvSpPr txBox="1"/>
          <p:nvPr/>
        </p:nvSpPr>
        <p:spPr>
          <a:xfrm>
            <a:off x="664340" y="2459730"/>
            <a:ext cx="7815320" cy="1745606"/>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08026" indent="-208026" defTabSz="832104">
              <a:buSzPct val="100000"/>
              <a:buChar char="•"/>
              <a:defRPr b="1" sz="1820">
                <a:solidFill>
                  <a:srgbClr val="FFFFFF"/>
                </a:solidFill>
                <a:latin typeface="Arial"/>
                <a:ea typeface="Arial"/>
                <a:cs typeface="Arial"/>
                <a:sym typeface="Arial"/>
              </a:defRPr>
            </a:pPr>
            <a:r>
              <a:t>Fundamental approaches to decision making in ML.</a:t>
            </a:r>
          </a:p>
          <a:p>
            <a:pPr marL="208026" indent="-208026" defTabSz="832104">
              <a:buSzPct val="100000"/>
              <a:buChar char="•"/>
              <a:defRPr b="1" sz="1820">
                <a:solidFill>
                  <a:srgbClr val="FFFFFF"/>
                </a:solidFill>
                <a:latin typeface="Arial"/>
                <a:ea typeface="Arial"/>
                <a:cs typeface="Arial"/>
                <a:sym typeface="Arial"/>
              </a:defRPr>
            </a:pPr>
            <a:r>
              <a:t>Both have strengths and weaknesses in different scenarios.</a:t>
            </a:r>
          </a:p>
          <a:p>
            <a:pPr marL="208026" indent="-208026" defTabSz="832104">
              <a:buSzPct val="100000"/>
              <a:buChar char="•"/>
              <a:defRPr b="1" sz="1820">
                <a:solidFill>
                  <a:srgbClr val="FFFFFF"/>
                </a:solidFill>
                <a:latin typeface="Arial"/>
                <a:ea typeface="Arial"/>
                <a:cs typeface="Arial"/>
                <a:sym typeface="Arial"/>
              </a:defRPr>
            </a:pPr>
            <a:r>
              <a:t>Generative models essential model how the data was generated.</a:t>
            </a:r>
          </a:p>
          <a:p>
            <a:pPr marL="208026" indent="-208026" defTabSz="832104">
              <a:buSzPct val="100000"/>
              <a:buChar char="•"/>
              <a:defRPr b="1" sz="1820">
                <a:solidFill>
                  <a:srgbClr val="FFFFFF"/>
                </a:solidFill>
                <a:latin typeface="Arial"/>
                <a:ea typeface="Arial"/>
                <a:cs typeface="Arial"/>
                <a:sym typeface="Arial"/>
              </a:defRPr>
            </a:pPr>
            <a:r>
              <a:t>Discriminative models don’t care how the data was generated, but learn to accurately categorise based on what it’s observed.</a:t>
            </a:r>
          </a:p>
        </p:txBody>
      </p:sp>
      <p:sp>
        <p:nvSpPr>
          <p:cNvPr id="825" name="“On Discriminative vs. Generative classifiers: A comparison of logistic regression and naive Bayes”,"/>
          <p:cNvSpPr txBox="1"/>
          <p:nvPr/>
        </p:nvSpPr>
        <p:spPr>
          <a:xfrm>
            <a:off x="1811722" y="4995895"/>
            <a:ext cx="5141992" cy="88406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spAutoFit/>
          </a:bodyPr>
          <a:lstStyle>
            <a:lvl1pPr defTabSz="457200">
              <a:lnSpc>
                <a:spcPts val="3500"/>
              </a:lnSpc>
              <a:defRPr b="1">
                <a:solidFill>
                  <a:srgbClr val="FFFFFF"/>
                </a:solidFill>
                <a:latin typeface="Arial"/>
                <a:ea typeface="Arial"/>
                <a:cs typeface="Arial"/>
                <a:sym typeface="Arial"/>
              </a:defRPr>
            </a:lvl1pPr>
          </a:lstStyle>
          <a:p>
            <a:pPr/>
            <a:r>
              <a:t>“On Discriminative vs. Generative classifiers: A comparison of logistic regression and naive Bayes”, </a:t>
            </a:r>
          </a:p>
        </p:txBody>
      </p:sp>
      <p:sp>
        <p:nvSpPr>
          <p:cNvPr id="826" name="Andrew Y. Ng,"/>
          <p:cNvSpPr txBox="1"/>
          <p:nvPr/>
        </p:nvSpPr>
        <p:spPr>
          <a:xfrm>
            <a:off x="2772006" y="5587612"/>
            <a:ext cx="1370853" cy="301107"/>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3200"/>
              </a:lnSpc>
              <a:defRPr b="1" sz="1500">
                <a:solidFill>
                  <a:srgbClr val="FFFFFF"/>
                </a:solidFill>
                <a:latin typeface="Arial"/>
                <a:ea typeface="Arial"/>
                <a:cs typeface="Arial"/>
                <a:sym typeface="Arial"/>
              </a:defRPr>
            </a:lvl1pPr>
          </a:lstStyle>
          <a:p>
            <a:pPr/>
            <a:r>
              <a:t>Andrew Y. Ng,</a:t>
            </a:r>
          </a:p>
        </p:txBody>
      </p:sp>
      <p:sp>
        <p:nvSpPr>
          <p:cNvPr id="827" name="Michael I. Jordan"/>
          <p:cNvSpPr txBox="1"/>
          <p:nvPr/>
        </p:nvSpPr>
        <p:spPr>
          <a:xfrm>
            <a:off x="4093711" y="5587612"/>
            <a:ext cx="1649719" cy="301107"/>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3200"/>
              </a:lnSpc>
              <a:defRPr b="1" sz="1500">
                <a:solidFill>
                  <a:srgbClr val="FFFFFF"/>
                </a:solidFill>
                <a:latin typeface="Arial"/>
                <a:ea typeface="Arial"/>
                <a:cs typeface="Arial"/>
                <a:sym typeface="Arial"/>
              </a:defRPr>
            </a:lvl1pPr>
          </a:lstStyle>
          <a:p>
            <a:pPr/>
            <a:r>
              <a:t>Michael I. Jordan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1"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832"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Tree Learning - Discriminative</a:t>
            </a:r>
          </a:p>
        </p:txBody>
      </p:sp>
      <p:sp>
        <p:nvSpPr>
          <p:cNvPr id="833" name="Text"/>
          <p:cNvSpPr txBox="1"/>
          <p:nvPr/>
        </p:nvSpPr>
        <p:spPr>
          <a:xfrm>
            <a:off x="-967968" y="6399428"/>
            <a:ext cx="523388" cy="370839"/>
          </a:xfrm>
          <a:prstGeom prst="rect">
            <a:avLst/>
          </a:prstGeom>
          <a:ln w="12700">
            <a:miter lim="400000"/>
          </a:ln>
        </p:spPr>
        <p:txBody>
          <a:bodyPr wrap="none" lIns="45718" tIns="45718" rIns="45718" bIns="45718">
            <a:spAutoFit/>
          </a:bodyPr>
          <a:lstStyle/>
          <a:p>
            <a:pPr/>
          </a:p>
        </p:txBody>
      </p:sp>
      <p:sp>
        <p:nvSpPr>
          <p:cNvPr id="834" name="Rectangle"/>
          <p:cNvSpPr/>
          <p:nvPr/>
        </p:nvSpPr>
        <p:spPr>
          <a:xfrm>
            <a:off x="461343" y="2618869"/>
            <a:ext cx="4414804" cy="3086281"/>
          </a:xfrm>
          <a:prstGeom prst="rect">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j-lt"/>
                <a:ea typeface="+mj-ea"/>
                <a:cs typeface="+mj-cs"/>
                <a:sym typeface="Calibri"/>
              </a:defRPr>
            </a:pPr>
          </a:p>
        </p:txBody>
      </p:sp>
      <p:sp>
        <p:nvSpPr>
          <p:cNvPr id="835" name="Star"/>
          <p:cNvSpPr/>
          <p:nvPr/>
        </p:nvSpPr>
        <p:spPr>
          <a:xfrm>
            <a:off x="3398657" y="4490781"/>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36" name="Circle"/>
          <p:cNvSpPr/>
          <p:nvPr/>
        </p:nvSpPr>
        <p:spPr>
          <a:xfrm>
            <a:off x="2146303" y="45548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37" name="Circle"/>
          <p:cNvSpPr/>
          <p:nvPr/>
        </p:nvSpPr>
        <p:spPr>
          <a:xfrm>
            <a:off x="2655578" y="2894106"/>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38" name="Circle"/>
          <p:cNvSpPr/>
          <p:nvPr/>
        </p:nvSpPr>
        <p:spPr>
          <a:xfrm>
            <a:off x="857190" y="4466103"/>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39" name="Circle"/>
          <p:cNvSpPr/>
          <p:nvPr/>
        </p:nvSpPr>
        <p:spPr>
          <a:xfrm>
            <a:off x="1671009" y="4708943"/>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0" name="Circle"/>
          <p:cNvSpPr/>
          <p:nvPr/>
        </p:nvSpPr>
        <p:spPr>
          <a:xfrm>
            <a:off x="2146303" y="5087086"/>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1" name="Circle"/>
          <p:cNvSpPr/>
          <p:nvPr/>
        </p:nvSpPr>
        <p:spPr>
          <a:xfrm>
            <a:off x="2892587" y="5152231"/>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2" name="Circle"/>
          <p:cNvSpPr/>
          <p:nvPr/>
        </p:nvSpPr>
        <p:spPr>
          <a:xfrm>
            <a:off x="774873" y="3081269"/>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3" name="Circle"/>
          <p:cNvSpPr/>
          <p:nvPr/>
        </p:nvSpPr>
        <p:spPr>
          <a:xfrm>
            <a:off x="651032" y="362526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4" name="Circle"/>
          <p:cNvSpPr/>
          <p:nvPr/>
        </p:nvSpPr>
        <p:spPr>
          <a:xfrm>
            <a:off x="1025659" y="400242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5" name="Circle"/>
          <p:cNvSpPr/>
          <p:nvPr/>
        </p:nvSpPr>
        <p:spPr>
          <a:xfrm>
            <a:off x="1991001" y="3986607"/>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6" name="Circle"/>
          <p:cNvSpPr/>
          <p:nvPr/>
        </p:nvSpPr>
        <p:spPr>
          <a:xfrm>
            <a:off x="2892587" y="35642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7" name="Circle"/>
          <p:cNvSpPr/>
          <p:nvPr/>
        </p:nvSpPr>
        <p:spPr>
          <a:xfrm>
            <a:off x="1162584" y="4898922"/>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8" name="Circle"/>
          <p:cNvSpPr/>
          <p:nvPr/>
        </p:nvSpPr>
        <p:spPr>
          <a:xfrm>
            <a:off x="2567145" y="45548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49" name="Circle"/>
          <p:cNvSpPr/>
          <p:nvPr/>
        </p:nvSpPr>
        <p:spPr>
          <a:xfrm>
            <a:off x="1508330" y="4060409"/>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0" name="Circle"/>
          <p:cNvSpPr/>
          <p:nvPr/>
        </p:nvSpPr>
        <p:spPr>
          <a:xfrm>
            <a:off x="4280243" y="32848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1" name="Circle"/>
          <p:cNvSpPr/>
          <p:nvPr/>
        </p:nvSpPr>
        <p:spPr>
          <a:xfrm>
            <a:off x="2146303" y="36785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2" name="Circle"/>
          <p:cNvSpPr/>
          <p:nvPr/>
        </p:nvSpPr>
        <p:spPr>
          <a:xfrm>
            <a:off x="1771810" y="3743504"/>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3" name="Circle"/>
          <p:cNvSpPr/>
          <p:nvPr/>
        </p:nvSpPr>
        <p:spPr>
          <a:xfrm>
            <a:off x="2567145" y="406325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4" name="Circle"/>
          <p:cNvSpPr/>
          <p:nvPr/>
        </p:nvSpPr>
        <p:spPr>
          <a:xfrm>
            <a:off x="651032" y="3986607"/>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5" name="Circle"/>
          <p:cNvSpPr/>
          <p:nvPr/>
        </p:nvSpPr>
        <p:spPr>
          <a:xfrm>
            <a:off x="2892587" y="45548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6" name="Circle"/>
          <p:cNvSpPr/>
          <p:nvPr/>
        </p:nvSpPr>
        <p:spPr>
          <a:xfrm>
            <a:off x="1398668" y="3743504"/>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7" name="Star"/>
          <p:cNvSpPr/>
          <p:nvPr/>
        </p:nvSpPr>
        <p:spPr>
          <a:xfrm>
            <a:off x="1319565" y="2775980"/>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8" name="Star"/>
          <p:cNvSpPr/>
          <p:nvPr/>
        </p:nvSpPr>
        <p:spPr>
          <a:xfrm>
            <a:off x="1642512" y="3081269"/>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59" name="Star"/>
          <p:cNvSpPr/>
          <p:nvPr/>
        </p:nvSpPr>
        <p:spPr>
          <a:xfrm>
            <a:off x="1959382" y="3283980"/>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0" name="Star"/>
          <p:cNvSpPr/>
          <p:nvPr/>
        </p:nvSpPr>
        <p:spPr>
          <a:xfrm>
            <a:off x="2151368" y="2902084"/>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1" name="Star"/>
          <p:cNvSpPr/>
          <p:nvPr/>
        </p:nvSpPr>
        <p:spPr>
          <a:xfrm>
            <a:off x="4001720" y="2894106"/>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2" name="Star"/>
          <p:cNvSpPr/>
          <p:nvPr/>
        </p:nvSpPr>
        <p:spPr>
          <a:xfrm>
            <a:off x="3976516" y="3633244"/>
            <a:ext cx="193070" cy="187186"/>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3" name="Star"/>
          <p:cNvSpPr/>
          <p:nvPr/>
        </p:nvSpPr>
        <p:spPr>
          <a:xfrm>
            <a:off x="3398657" y="3218373"/>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4" name="Star"/>
          <p:cNvSpPr/>
          <p:nvPr/>
        </p:nvSpPr>
        <p:spPr>
          <a:xfrm>
            <a:off x="3696831" y="4055601"/>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5" name="Star"/>
          <p:cNvSpPr/>
          <p:nvPr/>
        </p:nvSpPr>
        <p:spPr>
          <a:xfrm>
            <a:off x="2599769" y="3360872"/>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6" name="Star"/>
          <p:cNvSpPr/>
          <p:nvPr/>
        </p:nvSpPr>
        <p:spPr>
          <a:xfrm>
            <a:off x="2848323" y="3930055"/>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7" name="Star"/>
          <p:cNvSpPr/>
          <p:nvPr/>
        </p:nvSpPr>
        <p:spPr>
          <a:xfrm>
            <a:off x="3270807" y="4825774"/>
            <a:ext cx="193071" cy="187186"/>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8" name="Star"/>
          <p:cNvSpPr/>
          <p:nvPr/>
        </p:nvSpPr>
        <p:spPr>
          <a:xfrm>
            <a:off x="3242138" y="3927854"/>
            <a:ext cx="193071" cy="187186"/>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69" name="Star"/>
          <p:cNvSpPr/>
          <p:nvPr/>
        </p:nvSpPr>
        <p:spPr>
          <a:xfrm>
            <a:off x="3894620" y="5266531"/>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70" name="Star"/>
          <p:cNvSpPr/>
          <p:nvPr/>
        </p:nvSpPr>
        <p:spPr>
          <a:xfrm>
            <a:off x="4372041" y="5160210"/>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71" name="Star"/>
          <p:cNvSpPr/>
          <p:nvPr/>
        </p:nvSpPr>
        <p:spPr>
          <a:xfrm>
            <a:off x="3894620" y="4555709"/>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72" name="Star"/>
          <p:cNvSpPr/>
          <p:nvPr/>
        </p:nvSpPr>
        <p:spPr>
          <a:xfrm>
            <a:off x="4372041" y="4079211"/>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873" name="Line"/>
          <p:cNvSpPr/>
          <p:nvPr/>
        </p:nvSpPr>
        <p:spPr>
          <a:xfrm>
            <a:off x="460152" y="4377075"/>
            <a:ext cx="4417187" cy="1"/>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874" name="Title 1"/>
          <p:cNvSpPr txBox="1"/>
          <p:nvPr/>
        </p:nvSpPr>
        <p:spPr>
          <a:xfrm>
            <a:off x="4915286" y="4163377"/>
            <a:ext cx="523387"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1.</a:t>
            </a:r>
          </a:p>
        </p:txBody>
      </p:sp>
      <p:sp>
        <p:nvSpPr>
          <p:cNvPr id="875" name="Line"/>
          <p:cNvSpPr/>
          <p:nvPr/>
        </p:nvSpPr>
        <p:spPr>
          <a:xfrm flipH="1">
            <a:off x="2500020" y="2627658"/>
            <a:ext cx="1" cy="1733536"/>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876" name="Title 1"/>
          <p:cNvSpPr txBox="1"/>
          <p:nvPr/>
        </p:nvSpPr>
        <p:spPr>
          <a:xfrm>
            <a:off x="2407051" y="2213877"/>
            <a:ext cx="523388"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2.</a:t>
            </a:r>
          </a:p>
        </p:txBody>
      </p:sp>
      <p:sp>
        <p:nvSpPr>
          <p:cNvPr id="877" name="Line"/>
          <p:cNvSpPr/>
          <p:nvPr/>
        </p:nvSpPr>
        <p:spPr>
          <a:xfrm>
            <a:off x="450117" y="3563719"/>
            <a:ext cx="2034482" cy="1"/>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878" name="Title 1"/>
          <p:cNvSpPr txBox="1"/>
          <p:nvPr/>
        </p:nvSpPr>
        <p:spPr>
          <a:xfrm>
            <a:off x="16176" y="3350020"/>
            <a:ext cx="523388"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3.</a:t>
            </a:r>
          </a:p>
        </p:txBody>
      </p:sp>
      <p:sp>
        <p:nvSpPr>
          <p:cNvPr id="879" name="Line"/>
          <p:cNvSpPr/>
          <p:nvPr/>
        </p:nvSpPr>
        <p:spPr>
          <a:xfrm flipH="1">
            <a:off x="1112364" y="2627658"/>
            <a:ext cx="1" cy="936062"/>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880" name="Title 1"/>
          <p:cNvSpPr txBox="1"/>
          <p:nvPr/>
        </p:nvSpPr>
        <p:spPr>
          <a:xfrm>
            <a:off x="1002491" y="2251742"/>
            <a:ext cx="523388"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4.</a:t>
            </a:r>
          </a:p>
        </p:txBody>
      </p:sp>
      <p:sp>
        <p:nvSpPr>
          <p:cNvPr id="881" name="Line"/>
          <p:cNvSpPr/>
          <p:nvPr/>
        </p:nvSpPr>
        <p:spPr>
          <a:xfrm flipH="1">
            <a:off x="3218030" y="4364376"/>
            <a:ext cx="1" cy="1325375"/>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882" name="Title 1"/>
          <p:cNvSpPr txBox="1"/>
          <p:nvPr/>
        </p:nvSpPr>
        <p:spPr>
          <a:xfrm>
            <a:off x="3076980" y="5660101"/>
            <a:ext cx="523388"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5.</a:t>
            </a:r>
          </a:p>
        </p:txBody>
      </p:sp>
      <p:sp>
        <p:nvSpPr>
          <p:cNvPr id="883" name="Line"/>
          <p:cNvSpPr/>
          <p:nvPr/>
        </p:nvSpPr>
        <p:spPr>
          <a:xfrm>
            <a:off x="3201015" y="5087752"/>
            <a:ext cx="1651001" cy="1"/>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884" name="Title 1"/>
          <p:cNvSpPr txBox="1"/>
          <p:nvPr/>
        </p:nvSpPr>
        <p:spPr>
          <a:xfrm>
            <a:off x="4882789" y="4874053"/>
            <a:ext cx="523388"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6.</a:t>
            </a:r>
          </a:p>
        </p:txBody>
      </p:sp>
      <p:grpSp>
        <p:nvGrpSpPr>
          <p:cNvPr id="889" name="Group"/>
          <p:cNvGrpSpPr/>
          <p:nvPr/>
        </p:nvGrpSpPr>
        <p:grpSpPr>
          <a:xfrm>
            <a:off x="7029539" y="3617485"/>
            <a:ext cx="595355" cy="583256"/>
            <a:chOff x="0" y="0"/>
            <a:chExt cx="595354" cy="583255"/>
          </a:xfrm>
        </p:grpSpPr>
        <p:sp>
          <p:nvSpPr>
            <p:cNvPr id="885" name="Line"/>
            <p:cNvSpPr/>
            <p:nvPr/>
          </p:nvSpPr>
          <p:spPr>
            <a:xfrm flipV="1">
              <a:off x="71938"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886" name="Line"/>
            <p:cNvSpPr/>
            <p:nvPr/>
          </p:nvSpPr>
          <p:spPr>
            <a:xfrm flipH="1" flipV="1">
              <a:off x="299956" y="0"/>
              <a:ext cx="233687"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887" name="Circle"/>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888" name="Circle"/>
            <p:cNvSpPr/>
            <p:nvPr/>
          </p:nvSpPr>
          <p:spPr>
            <a:xfrm>
              <a:off x="0" y="37895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grpSp>
        <p:nvGrpSpPr>
          <p:cNvPr id="894" name="Group"/>
          <p:cNvGrpSpPr/>
          <p:nvPr/>
        </p:nvGrpSpPr>
        <p:grpSpPr>
          <a:xfrm>
            <a:off x="7224787" y="3130939"/>
            <a:ext cx="595356" cy="583256"/>
            <a:chOff x="0" y="0"/>
            <a:chExt cx="595354" cy="583255"/>
          </a:xfrm>
        </p:grpSpPr>
        <p:sp>
          <p:nvSpPr>
            <p:cNvPr id="890" name="Line"/>
            <p:cNvSpPr/>
            <p:nvPr/>
          </p:nvSpPr>
          <p:spPr>
            <a:xfrm flipV="1">
              <a:off x="71938"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891" name="Line"/>
            <p:cNvSpPr/>
            <p:nvPr/>
          </p:nvSpPr>
          <p:spPr>
            <a:xfrm flipH="1" flipV="1">
              <a:off x="299956" y="0"/>
              <a:ext cx="233687"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892" name="Circle"/>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893" name="Circle"/>
            <p:cNvSpPr/>
            <p:nvPr/>
          </p:nvSpPr>
          <p:spPr>
            <a:xfrm>
              <a:off x="0" y="37895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sp>
        <p:nvSpPr>
          <p:cNvPr id="895" name="Circle"/>
          <p:cNvSpPr/>
          <p:nvPr/>
        </p:nvSpPr>
        <p:spPr>
          <a:xfrm>
            <a:off x="4314376" y="4711772"/>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900" name="Group"/>
          <p:cNvGrpSpPr/>
          <p:nvPr/>
        </p:nvGrpSpPr>
        <p:grpSpPr>
          <a:xfrm>
            <a:off x="5706422" y="4757043"/>
            <a:ext cx="980330" cy="661418"/>
            <a:chOff x="0" y="702930"/>
            <a:chExt cx="980329" cy="661416"/>
          </a:xfrm>
        </p:grpSpPr>
        <p:sp>
          <p:nvSpPr>
            <p:cNvPr id="896" name="Circle"/>
            <p:cNvSpPr/>
            <p:nvPr/>
          </p:nvSpPr>
          <p:spPr>
            <a:xfrm>
              <a:off x="160093" y="710102"/>
              <a:ext cx="203201" cy="20320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897" name="Star"/>
            <p:cNvSpPr/>
            <p:nvPr/>
          </p:nvSpPr>
          <p:spPr>
            <a:xfrm>
              <a:off x="555656" y="702930"/>
              <a:ext cx="193071" cy="187187"/>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898" name="Title 1"/>
            <p:cNvSpPr txBox="1"/>
            <p:nvPr/>
          </p:nvSpPr>
          <p:spPr>
            <a:xfrm>
              <a:off x="0" y="936949"/>
              <a:ext cx="523387" cy="42739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defRPr b="1" sz="2000">
                  <a:solidFill>
                    <a:srgbClr val="FFFFFF"/>
                  </a:solidFill>
                  <a:latin typeface="Arial"/>
                  <a:ea typeface="Arial"/>
                  <a:cs typeface="Arial"/>
                  <a:sym typeface="Arial"/>
                </a:defRPr>
              </a:lvl1pPr>
            </a:lstStyle>
            <a:p>
              <a:pPr/>
              <a:r>
                <a:t>1/1</a:t>
              </a:r>
            </a:p>
          </p:txBody>
        </p:sp>
        <p:sp>
          <p:nvSpPr>
            <p:cNvPr id="899" name="Title 1"/>
            <p:cNvSpPr txBox="1"/>
            <p:nvPr/>
          </p:nvSpPr>
          <p:spPr>
            <a:xfrm>
              <a:off x="456942" y="933568"/>
              <a:ext cx="523388" cy="42739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defRPr b="1" sz="2000">
                  <a:solidFill>
                    <a:srgbClr val="FFFFFF"/>
                  </a:solidFill>
                  <a:latin typeface="Arial"/>
                  <a:ea typeface="Arial"/>
                  <a:cs typeface="Arial"/>
                  <a:sym typeface="Arial"/>
                </a:defRPr>
              </a:lvl1pPr>
            </a:lstStyle>
            <a:p>
              <a:pPr/>
              <a:r>
                <a:t>4/4</a:t>
              </a:r>
            </a:p>
          </p:txBody>
        </p:sp>
      </p:grpSp>
      <p:grpSp>
        <p:nvGrpSpPr>
          <p:cNvPr id="905" name="Group"/>
          <p:cNvGrpSpPr/>
          <p:nvPr/>
        </p:nvGrpSpPr>
        <p:grpSpPr>
          <a:xfrm>
            <a:off x="5872710" y="4078644"/>
            <a:ext cx="595355" cy="583256"/>
            <a:chOff x="0" y="0"/>
            <a:chExt cx="595354" cy="583255"/>
          </a:xfrm>
        </p:grpSpPr>
        <p:sp>
          <p:nvSpPr>
            <p:cNvPr id="901" name="Line"/>
            <p:cNvSpPr/>
            <p:nvPr/>
          </p:nvSpPr>
          <p:spPr>
            <a:xfrm flipV="1">
              <a:off x="71938"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902" name="Line"/>
            <p:cNvSpPr/>
            <p:nvPr/>
          </p:nvSpPr>
          <p:spPr>
            <a:xfrm flipH="1" flipV="1">
              <a:off x="299956" y="0"/>
              <a:ext cx="23368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903" name="Circle"/>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904" name="Circle"/>
            <p:cNvSpPr/>
            <p:nvPr/>
          </p:nvSpPr>
          <p:spPr>
            <a:xfrm>
              <a:off x="0" y="37895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grpSp>
        <p:nvGrpSpPr>
          <p:cNvPr id="910" name="Group"/>
          <p:cNvGrpSpPr/>
          <p:nvPr/>
        </p:nvGrpSpPr>
        <p:grpSpPr>
          <a:xfrm>
            <a:off x="6067959" y="3611761"/>
            <a:ext cx="595355" cy="583256"/>
            <a:chOff x="0" y="0"/>
            <a:chExt cx="595354" cy="583255"/>
          </a:xfrm>
        </p:grpSpPr>
        <p:sp>
          <p:nvSpPr>
            <p:cNvPr id="906" name="Line"/>
            <p:cNvSpPr/>
            <p:nvPr/>
          </p:nvSpPr>
          <p:spPr>
            <a:xfrm flipV="1">
              <a:off x="71938"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907" name="Line"/>
            <p:cNvSpPr/>
            <p:nvPr/>
          </p:nvSpPr>
          <p:spPr>
            <a:xfrm flipH="1" flipV="1">
              <a:off x="299956" y="0"/>
              <a:ext cx="23368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908" name="Circle"/>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909" name="Circle"/>
            <p:cNvSpPr/>
            <p:nvPr/>
          </p:nvSpPr>
          <p:spPr>
            <a:xfrm>
              <a:off x="0" y="37895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grpSp>
        <p:nvGrpSpPr>
          <p:cNvPr id="915" name="Group"/>
          <p:cNvGrpSpPr/>
          <p:nvPr/>
        </p:nvGrpSpPr>
        <p:grpSpPr>
          <a:xfrm>
            <a:off x="6265286" y="3110108"/>
            <a:ext cx="602612" cy="589386"/>
            <a:chOff x="0" y="0"/>
            <a:chExt cx="602610" cy="589385"/>
          </a:xfrm>
        </p:grpSpPr>
        <p:sp>
          <p:nvSpPr>
            <p:cNvPr id="911" name="Line"/>
            <p:cNvSpPr/>
            <p:nvPr/>
          </p:nvSpPr>
          <p:spPr>
            <a:xfrm flipV="1">
              <a:off x="79194"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912" name="Line"/>
            <p:cNvSpPr/>
            <p:nvPr/>
          </p:nvSpPr>
          <p:spPr>
            <a:xfrm flipH="1" flipV="1">
              <a:off x="307212" y="0"/>
              <a:ext cx="23368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913" name="Circle"/>
            <p:cNvSpPr/>
            <p:nvPr/>
          </p:nvSpPr>
          <p:spPr>
            <a:xfrm>
              <a:off x="397753"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914" name="Circle"/>
            <p:cNvSpPr/>
            <p:nvPr/>
          </p:nvSpPr>
          <p:spPr>
            <a:xfrm>
              <a:off x="0" y="38508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grpSp>
        <p:nvGrpSpPr>
          <p:cNvPr id="920" name="Group"/>
          <p:cNvGrpSpPr/>
          <p:nvPr/>
        </p:nvGrpSpPr>
        <p:grpSpPr>
          <a:xfrm>
            <a:off x="6469870" y="2615428"/>
            <a:ext cx="1157103" cy="603243"/>
            <a:chOff x="0" y="0"/>
            <a:chExt cx="1157102" cy="603242"/>
          </a:xfrm>
        </p:grpSpPr>
        <p:sp>
          <p:nvSpPr>
            <p:cNvPr id="916" name="Line"/>
            <p:cNvSpPr/>
            <p:nvPr/>
          </p:nvSpPr>
          <p:spPr>
            <a:xfrm flipV="1">
              <a:off x="40223" y="0"/>
              <a:ext cx="508348"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917" name="Line"/>
            <p:cNvSpPr/>
            <p:nvPr/>
          </p:nvSpPr>
          <p:spPr>
            <a:xfrm flipH="1" flipV="1">
              <a:off x="566979" y="0"/>
              <a:ext cx="508348"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918" name="Circle"/>
            <p:cNvSpPr/>
            <p:nvPr/>
          </p:nvSpPr>
          <p:spPr>
            <a:xfrm>
              <a:off x="0" y="378109"/>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919" name="Circle"/>
            <p:cNvSpPr/>
            <p:nvPr/>
          </p:nvSpPr>
          <p:spPr>
            <a:xfrm>
              <a:off x="952245" y="398940"/>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sp>
        <p:nvSpPr>
          <p:cNvPr id="921" name="Circle"/>
          <p:cNvSpPr/>
          <p:nvPr/>
        </p:nvSpPr>
        <p:spPr>
          <a:xfrm>
            <a:off x="6908710" y="2484491"/>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7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876"/>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875"/>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9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878"/>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877"/>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9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0" fill="hold">
                                  <p:stCondLst>
                                    <p:cond delay="0"/>
                                  </p:stCondLst>
                                  <p:iterate type="el" backwards="0">
                                    <p:tmAbs val="0"/>
                                  </p:iterate>
                                  <p:childTnLst>
                                    <p:set>
                                      <p:cBhvr>
                                        <p:cTn id="36" fill="hold"/>
                                        <p:tgtEl>
                                          <p:spTgt spid="880"/>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879"/>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905"/>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90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4" fill="hold">
                                  <p:stCondLst>
                                    <p:cond delay="0"/>
                                  </p:stCondLst>
                                  <p:iterate type="el" backwards="0">
                                    <p:tmAbs val="0"/>
                                  </p:iterate>
                                  <p:childTnLst>
                                    <p:set>
                                      <p:cBhvr>
                                        <p:cTn id="49" fill="hold"/>
                                        <p:tgtEl>
                                          <p:spTgt spid="882"/>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5" fill="hold">
                                  <p:stCondLst>
                                    <p:cond delay="0"/>
                                  </p:stCondLst>
                                  <p:iterate type="el" backwards="0">
                                    <p:tmAbs val="0"/>
                                  </p:iterate>
                                  <p:childTnLst>
                                    <p:set>
                                      <p:cBhvr>
                                        <p:cTn id="52" fill="hold"/>
                                        <p:tgtEl>
                                          <p:spTgt spid="881"/>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6" fill="hold">
                                  <p:stCondLst>
                                    <p:cond delay="0"/>
                                  </p:stCondLst>
                                  <p:iterate type="el" backwards="0">
                                    <p:tmAbs val="0"/>
                                  </p:iterate>
                                  <p:childTnLst>
                                    <p:set>
                                      <p:cBhvr>
                                        <p:cTn id="55" fill="hold"/>
                                        <p:tgtEl>
                                          <p:spTgt spid="89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0" presetID="1" grpId="17" fill="hold">
                                  <p:stCondLst>
                                    <p:cond delay="0"/>
                                  </p:stCondLst>
                                  <p:iterate type="el" backwards="0">
                                    <p:tmAbs val="0"/>
                                  </p:iterate>
                                  <p:childTnLst>
                                    <p:set>
                                      <p:cBhvr>
                                        <p:cTn id="59" fill="hold"/>
                                        <p:tgtEl>
                                          <p:spTgt spid="884"/>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8" fill="hold">
                                  <p:stCondLst>
                                    <p:cond delay="0"/>
                                  </p:stCondLst>
                                  <p:iterate type="el" backwards="0">
                                    <p:tmAbs val="0"/>
                                  </p:iterate>
                                  <p:childTnLst>
                                    <p:set>
                                      <p:cBhvr>
                                        <p:cTn id="62" fill="hold"/>
                                        <p:tgtEl>
                                          <p:spTgt spid="883"/>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19" fill="hold">
                                  <p:stCondLst>
                                    <p:cond delay="0"/>
                                  </p:stCondLst>
                                  <p:iterate type="el" backwards="0">
                                    <p:tmAbs val="0"/>
                                  </p:iterate>
                                  <p:childTnLst>
                                    <p:set>
                                      <p:cBhvr>
                                        <p:cTn id="65" fill="hold"/>
                                        <p:tgtEl>
                                          <p:spTgt spid="8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0" grpId="9"/>
      <p:bldP build="whole" bldLvl="1" animBg="1" rev="0" advAuto="0" spid="880" grpId="10"/>
      <p:bldP build="whole" bldLvl="1" animBg="1" rev="0" advAuto="0" spid="877" grpId="8"/>
      <p:bldP build="whole" bldLvl="1" animBg="1" rev="0" advAuto="0" spid="874" grpId="1"/>
      <p:bldP build="whole" bldLvl="1" animBg="1" rev="0" advAuto="0" spid="873" grpId="2"/>
      <p:bldP build="whole" bldLvl="1" animBg="1" rev="0" advAuto="0" spid="878" grpId="7"/>
      <p:bldP build="whole" bldLvl="1" animBg="1" rev="0" advAuto="0" spid="881" grpId="15"/>
      <p:bldP build="whole" bldLvl="1" animBg="1" rev="0" advAuto="0" spid="875" grpId="5"/>
      <p:bldP build="whole" bldLvl="1" animBg="1" rev="0" advAuto="0" spid="879" grpId="11"/>
      <p:bldP build="whole" bldLvl="1" animBg="1" rev="0" advAuto="0" spid="915" grpId="6"/>
      <p:bldP build="whole" bldLvl="1" animBg="1" rev="0" advAuto="0" spid="905" grpId="12"/>
      <p:bldP build="whole" bldLvl="1" animBg="1" rev="0" advAuto="0" spid="882" grpId="14"/>
      <p:bldP build="whole" bldLvl="1" animBg="1" rev="0" advAuto="0" spid="876" grpId="4"/>
      <p:bldP build="whole" bldLvl="1" animBg="1" rev="0" advAuto="0" spid="884" grpId="17"/>
      <p:bldP build="whole" bldLvl="1" animBg="1" rev="0" advAuto="0" spid="883" grpId="18"/>
      <p:bldP build="whole" bldLvl="1" animBg="1" rev="0" advAuto="0" spid="889" grpId="19"/>
      <p:bldP build="whole" bldLvl="1" animBg="1" rev="0" advAuto="0" spid="900" grpId="13"/>
      <p:bldP build="whole" bldLvl="1" animBg="1" rev="0" advAuto="0" spid="894" grpId="16"/>
      <p:bldP build="whole" bldLvl="1" animBg="1" rev="0" advAuto="0" spid="920" grpId="3"/>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5" name="fog-1209205_1920.jpg" descr="fog-1209205_1920.jpg"/>
          <p:cNvPicPr>
            <a:picLocks noChangeAspect="1"/>
          </p:cNvPicPr>
          <p:nvPr/>
        </p:nvPicPr>
        <p:blipFill>
          <a:blip r:embed="rId2">
            <a:extLst/>
          </a:blip>
          <a:srcRect l="0" t="0" r="34272" b="24821"/>
          <a:stretch>
            <a:fillRect/>
          </a:stretch>
        </p:blipFill>
        <p:spPr>
          <a:xfrm>
            <a:off x="-1" y="-32743"/>
            <a:ext cx="9144001" cy="6923486"/>
          </a:xfrm>
          <a:prstGeom prst="rect">
            <a:avLst/>
          </a:prstGeom>
          <a:ln w="12700">
            <a:miter lim="400000"/>
          </a:ln>
        </p:spPr>
      </p:pic>
      <p:sp>
        <p:nvSpPr>
          <p:cNvPr id="926"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Tree Learning - Discriminative</a:t>
            </a:r>
          </a:p>
        </p:txBody>
      </p:sp>
      <p:sp>
        <p:nvSpPr>
          <p:cNvPr id="927" name="Text"/>
          <p:cNvSpPr txBox="1"/>
          <p:nvPr/>
        </p:nvSpPr>
        <p:spPr>
          <a:xfrm>
            <a:off x="-967968" y="6399428"/>
            <a:ext cx="523388" cy="370839"/>
          </a:xfrm>
          <a:prstGeom prst="rect">
            <a:avLst/>
          </a:prstGeom>
          <a:ln w="12700">
            <a:miter lim="400000"/>
          </a:ln>
        </p:spPr>
        <p:txBody>
          <a:bodyPr wrap="none" lIns="45718" tIns="45718" rIns="45718" bIns="45718">
            <a:spAutoFit/>
          </a:bodyPr>
          <a:lstStyle/>
          <a:p>
            <a:pPr/>
          </a:p>
        </p:txBody>
      </p:sp>
      <p:sp>
        <p:nvSpPr>
          <p:cNvPr id="928" name="Rectangle"/>
          <p:cNvSpPr/>
          <p:nvPr/>
        </p:nvSpPr>
        <p:spPr>
          <a:xfrm>
            <a:off x="461343" y="2618869"/>
            <a:ext cx="4414804" cy="3086281"/>
          </a:xfrm>
          <a:prstGeom prst="rect">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j-lt"/>
                <a:ea typeface="+mj-ea"/>
                <a:cs typeface="+mj-cs"/>
                <a:sym typeface="Calibri"/>
              </a:defRPr>
            </a:pPr>
          </a:p>
        </p:txBody>
      </p:sp>
      <p:sp>
        <p:nvSpPr>
          <p:cNvPr id="929" name="Star"/>
          <p:cNvSpPr/>
          <p:nvPr/>
        </p:nvSpPr>
        <p:spPr>
          <a:xfrm>
            <a:off x="3398657" y="4490781"/>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0" name="Circle"/>
          <p:cNvSpPr/>
          <p:nvPr/>
        </p:nvSpPr>
        <p:spPr>
          <a:xfrm>
            <a:off x="2146303" y="45548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1" name="Circle"/>
          <p:cNvSpPr/>
          <p:nvPr/>
        </p:nvSpPr>
        <p:spPr>
          <a:xfrm>
            <a:off x="2655578" y="2894106"/>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2" name="Circle"/>
          <p:cNvSpPr/>
          <p:nvPr/>
        </p:nvSpPr>
        <p:spPr>
          <a:xfrm>
            <a:off x="857190" y="4466103"/>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3" name="Circle"/>
          <p:cNvSpPr/>
          <p:nvPr/>
        </p:nvSpPr>
        <p:spPr>
          <a:xfrm>
            <a:off x="1671009" y="4708943"/>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4" name="Circle"/>
          <p:cNvSpPr/>
          <p:nvPr/>
        </p:nvSpPr>
        <p:spPr>
          <a:xfrm>
            <a:off x="2146303" y="5087086"/>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5" name="Circle"/>
          <p:cNvSpPr/>
          <p:nvPr/>
        </p:nvSpPr>
        <p:spPr>
          <a:xfrm>
            <a:off x="2892587" y="5152231"/>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6" name="Circle"/>
          <p:cNvSpPr/>
          <p:nvPr/>
        </p:nvSpPr>
        <p:spPr>
          <a:xfrm>
            <a:off x="774873" y="3081269"/>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7" name="Circle"/>
          <p:cNvSpPr/>
          <p:nvPr/>
        </p:nvSpPr>
        <p:spPr>
          <a:xfrm>
            <a:off x="651032" y="362526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8" name="Circle"/>
          <p:cNvSpPr/>
          <p:nvPr/>
        </p:nvSpPr>
        <p:spPr>
          <a:xfrm>
            <a:off x="1025659" y="400242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39" name="Circle"/>
          <p:cNvSpPr/>
          <p:nvPr/>
        </p:nvSpPr>
        <p:spPr>
          <a:xfrm>
            <a:off x="1991001" y="3986607"/>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0" name="Circle"/>
          <p:cNvSpPr/>
          <p:nvPr/>
        </p:nvSpPr>
        <p:spPr>
          <a:xfrm>
            <a:off x="2892587" y="35642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1" name="Circle"/>
          <p:cNvSpPr/>
          <p:nvPr/>
        </p:nvSpPr>
        <p:spPr>
          <a:xfrm>
            <a:off x="5866212" y="477056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2" name="Circle"/>
          <p:cNvSpPr/>
          <p:nvPr/>
        </p:nvSpPr>
        <p:spPr>
          <a:xfrm>
            <a:off x="1162584" y="4898922"/>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3" name="Circle"/>
          <p:cNvSpPr/>
          <p:nvPr/>
        </p:nvSpPr>
        <p:spPr>
          <a:xfrm>
            <a:off x="2567145" y="45548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4" name="Circle"/>
          <p:cNvSpPr/>
          <p:nvPr/>
        </p:nvSpPr>
        <p:spPr>
          <a:xfrm>
            <a:off x="1508330" y="4060409"/>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5" name="Circle"/>
          <p:cNvSpPr/>
          <p:nvPr/>
        </p:nvSpPr>
        <p:spPr>
          <a:xfrm>
            <a:off x="4280243" y="32848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6" name="Circle"/>
          <p:cNvSpPr/>
          <p:nvPr/>
        </p:nvSpPr>
        <p:spPr>
          <a:xfrm>
            <a:off x="2146303" y="36785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7" name="Circle"/>
          <p:cNvSpPr/>
          <p:nvPr/>
        </p:nvSpPr>
        <p:spPr>
          <a:xfrm>
            <a:off x="1771810" y="3743504"/>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8" name="Circle"/>
          <p:cNvSpPr/>
          <p:nvPr/>
        </p:nvSpPr>
        <p:spPr>
          <a:xfrm>
            <a:off x="2567145" y="406325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49" name="Circle"/>
          <p:cNvSpPr/>
          <p:nvPr/>
        </p:nvSpPr>
        <p:spPr>
          <a:xfrm>
            <a:off x="651032" y="3986607"/>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0" name="Circle"/>
          <p:cNvSpPr/>
          <p:nvPr/>
        </p:nvSpPr>
        <p:spPr>
          <a:xfrm>
            <a:off x="2892587" y="455487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1" name="Circle"/>
          <p:cNvSpPr/>
          <p:nvPr/>
        </p:nvSpPr>
        <p:spPr>
          <a:xfrm>
            <a:off x="1398668" y="3743504"/>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2" name="Star"/>
          <p:cNvSpPr/>
          <p:nvPr/>
        </p:nvSpPr>
        <p:spPr>
          <a:xfrm>
            <a:off x="1319565" y="2775980"/>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3" name="Star"/>
          <p:cNvSpPr/>
          <p:nvPr/>
        </p:nvSpPr>
        <p:spPr>
          <a:xfrm>
            <a:off x="1642512" y="3081269"/>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4" name="Star"/>
          <p:cNvSpPr/>
          <p:nvPr/>
        </p:nvSpPr>
        <p:spPr>
          <a:xfrm>
            <a:off x="1959382" y="3283980"/>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5" name="Star"/>
          <p:cNvSpPr/>
          <p:nvPr/>
        </p:nvSpPr>
        <p:spPr>
          <a:xfrm>
            <a:off x="2151368" y="2902084"/>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6" name="Star"/>
          <p:cNvSpPr/>
          <p:nvPr/>
        </p:nvSpPr>
        <p:spPr>
          <a:xfrm>
            <a:off x="4001720" y="2894106"/>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7" name="Star"/>
          <p:cNvSpPr/>
          <p:nvPr/>
        </p:nvSpPr>
        <p:spPr>
          <a:xfrm>
            <a:off x="3976516" y="3633244"/>
            <a:ext cx="193070" cy="187186"/>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8" name="Star"/>
          <p:cNvSpPr/>
          <p:nvPr/>
        </p:nvSpPr>
        <p:spPr>
          <a:xfrm>
            <a:off x="3398657" y="3218373"/>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59" name="Star"/>
          <p:cNvSpPr/>
          <p:nvPr/>
        </p:nvSpPr>
        <p:spPr>
          <a:xfrm>
            <a:off x="3696831" y="4055601"/>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60" name="Star"/>
          <p:cNvSpPr/>
          <p:nvPr/>
        </p:nvSpPr>
        <p:spPr>
          <a:xfrm>
            <a:off x="2599769" y="3360872"/>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61" name="Star"/>
          <p:cNvSpPr/>
          <p:nvPr/>
        </p:nvSpPr>
        <p:spPr>
          <a:xfrm>
            <a:off x="2848323" y="3930055"/>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62" name="Star"/>
          <p:cNvSpPr/>
          <p:nvPr/>
        </p:nvSpPr>
        <p:spPr>
          <a:xfrm>
            <a:off x="3270807" y="4825774"/>
            <a:ext cx="193071" cy="187186"/>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63" name="Star"/>
          <p:cNvSpPr/>
          <p:nvPr/>
        </p:nvSpPr>
        <p:spPr>
          <a:xfrm>
            <a:off x="3242138" y="3927854"/>
            <a:ext cx="193071" cy="187186"/>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64" name="Star"/>
          <p:cNvSpPr/>
          <p:nvPr/>
        </p:nvSpPr>
        <p:spPr>
          <a:xfrm>
            <a:off x="3894620" y="5266531"/>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65" name="Star"/>
          <p:cNvSpPr/>
          <p:nvPr/>
        </p:nvSpPr>
        <p:spPr>
          <a:xfrm>
            <a:off x="4372041" y="5160210"/>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66" name="Star"/>
          <p:cNvSpPr/>
          <p:nvPr/>
        </p:nvSpPr>
        <p:spPr>
          <a:xfrm>
            <a:off x="3894620" y="4555709"/>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67" name="Star"/>
          <p:cNvSpPr/>
          <p:nvPr/>
        </p:nvSpPr>
        <p:spPr>
          <a:xfrm>
            <a:off x="4372041" y="4079211"/>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68" name="Line"/>
          <p:cNvSpPr/>
          <p:nvPr/>
        </p:nvSpPr>
        <p:spPr>
          <a:xfrm>
            <a:off x="460152" y="4377075"/>
            <a:ext cx="4417187" cy="1"/>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69" name="Title 1"/>
          <p:cNvSpPr txBox="1"/>
          <p:nvPr/>
        </p:nvSpPr>
        <p:spPr>
          <a:xfrm>
            <a:off x="4915286" y="4163377"/>
            <a:ext cx="523387"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1.</a:t>
            </a:r>
          </a:p>
        </p:txBody>
      </p:sp>
      <p:sp>
        <p:nvSpPr>
          <p:cNvPr id="970" name="Line"/>
          <p:cNvSpPr/>
          <p:nvPr/>
        </p:nvSpPr>
        <p:spPr>
          <a:xfrm flipH="1">
            <a:off x="2500020" y="2627658"/>
            <a:ext cx="1" cy="1733536"/>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71" name="Title 1"/>
          <p:cNvSpPr txBox="1"/>
          <p:nvPr/>
        </p:nvSpPr>
        <p:spPr>
          <a:xfrm>
            <a:off x="2407051" y="2213877"/>
            <a:ext cx="523388"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2.</a:t>
            </a:r>
          </a:p>
        </p:txBody>
      </p:sp>
      <p:sp>
        <p:nvSpPr>
          <p:cNvPr id="972" name="Line"/>
          <p:cNvSpPr/>
          <p:nvPr/>
        </p:nvSpPr>
        <p:spPr>
          <a:xfrm>
            <a:off x="450117" y="3563719"/>
            <a:ext cx="2034482" cy="1"/>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73" name="Title 1"/>
          <p:cNvSpPr txBox="1"/>
          <p:nvPr/>
        </p:nvSpPr>
        <p:spPr>
          <a:xfrm>
            <a:off x="16176" y="3350020"/>
            <a:ext cx="523388"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3.</a:t>
            </a:r>
          </a:p>
        </p:txBody>
      </p:sp>
      <p:sp>
        <p:nvSpPr>
          <p:cNvPr id="974" name="Line"/>
          <p:cNvSpPr/>
          <p:nvPr/>
        </p:nvSpPr>
        <p:spPr>
          <a:xfrm flipH="1">
            <a:off x="1112364" y="2627658"/>
            <a:ext cx="1" cy="936062"/>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75" name="Title 1"/>
          <p:cNvSpPr txBox="1"/>
          <p:nvPr/>
        </p:nvSpPr>
        <p:spPr>
          <a:xfrm>
            <a:off x="1002491" y="2251742"/>
            <a:ext cx="523388"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4.</a:t>
            </a:r>
          </a:p>
        </p:txBody>
      </p:sp>
      <p:sp>
        <p:nvSpPr>
          <p:cNvPr id="976" name="Line"/>
          <p:cNvSpPr/>
          <p:nvPr/>
        </p:nvSpPr>
        <p:spPr>
          <a:xfrm flipV="1">
            <a:off x="6510093" y="2615428"/>
            <a:ext cx="508349"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77" name="Line"/>
          <p:cNvSpPr/>
          <p:nvPr/>
        </p:nvSpPr>
        <p:spPr>
          <a:xfrm flipH="1" flipV="1">
            <a:off x="7036849" y="2615428"/>
            <a:ext cx="508348"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78" name="Circle"/>
          <p:cNvSpPr/>
          <p:nvPr/>
        </p:nvSpPr>
        <p:spPr>
          <a:xfrm>
            <a:off x="6908710" y="2484491"/>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79" name="Line"/>
          <p:cNvSpPr/>
          <p:nvPr/>
        </p:nvSpPr>
        <p:spPr>
          <a:xfrm flipV="1">
            <a:off x="6344481" y="3110108"/>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80" name="Line"/>
          <p:cNvSpPr/>
          <p:nvPr/>
        </p:nvSpPr>
        <p:spPr>
          <a:xfrm flipH="1" flipV="1">
            <a:off x="6572499" y="3110108"/>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81" name="Circle"/>
          <p:cNvSpPr/>
          <p:nvPr/>
        </p:nvSpPr>
        <p:spPr>
          <a:xfrm>
            <a:off x="6663040" y="3489061"/>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82" name="Circle"/>
          <p:cNvSpPr/>
          <p:nvPr/>
        </p:nvSpPr>
        <p:spPr>
          <a:xfrm>
            <a:off x="6469870" y="2993538"/>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83" name="Line"/>
          <p:cNvSpPr/>
          <p:nvPr/>
        </p:nvSpPr>
        <p:spPr>
          <a:xfrm flipH="1">
            <a:off x="3218030" y="4364376"/>
            <a:ext cx="1" cy="1325375"/>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84" name="Title 1"/>
          <p:cNvSpPr txBox="1"/>
          <p:nvPr/>
        </p:nvSpPr>
        <p:spPr>
          <a:xfrm>
            <a:off x="3076980" y="5660101"/>
            <a:ext cx="523388"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5.</a:t>
            </a:r>
          </a:p>
        </p:txBody>
      </p:sp>
      <p:sp>
        <p:nvSpPr>
          <p:cNvPr id="985" name="Line"/>
          <p:cNvSpPr/>
          <p:nvPr/>
        </p:nvSpPr>
        <p:spPr>
          <a:xfrm flipV="1">
            <a:off x="7296726" y="3130939"/>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86" name="Line"/>
          <p:cNvSpPr/>
          <p:nvPr/>
        </p:nvSpPr>
        <p:spPr>
          <a:xfrm flipH="1" flipV="1">
            <a:off x="7524744" y="3130939"/>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87" name="Circle"/>
          <p:cNvSpPr/>
          <p:nvPr/>
        </p:nvSpPr>
        <p:spPr>
          <a:xfrm>
            <a:off x="7615285" y="3509892"/>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88" name="Circle"/>
          <p:cNvSpPr/>
          <p:nvPr/>
        </p:nvSpPr>
        <p:spPr>
          <a:xfrm>
            <a:off x="7422115" y="3014369"/>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89" name="Line"/>
          <p:cNvSpPr/>
          <p:nvPr/>
        </p:nvSpPr>
        <p:spPr>
          <a:xfrm flipV="1">
            <a:off x="6139897" y="3611761"/>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90" name="Line"/>
          <p:cNvSpPr/>
          <p:nvPr/>
        </p:nvSpPr>
        <p:spPr>
          <a:xfrm flipH="1" flipV="1">
            <a:off x="6367915" y="3611761"/>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91" name="Circle"/>
          <p:cNvSpPr/>
          <p:nvPr/>
        </p:nvSpPr>
        <p:spPr>
          <a:xfrm>
            <a:off x="6458456" y="3990715"/>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92" name="Circle"/>
          <p:cNvSpPr/>
          <p:nvPr/>
        </p:nvSpPr>
        <p:spPr>
          <a:xfrm>
            <a:off x="6265286" y="3495191"/>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93" name="Line"/>
          <p:cNvSpPr/>
          <p:nvPr/>
        </p:nvSpPr>
        <p:spPr>
          <a:xfrm flipV="1">
            <a:off x="5944648" y="4078644"/>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94" name="Line"/>
          <p:cNvSpPr/>
          <p:nvPr/>
        </p:nvSpPr>
        <p:spPr>
          <a:xfrm flipH="1" flipV="1">
            <a:off x="6172666" y="4078644"/>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95" name="Circle"/>
          <p:cNvSpPr/>
          <p:nvPr/>
        </p:nvSpPr>
        <p:spPr>
          <a:xfrm>
            <a:off x="6263208" y="4457597"/>
            <a:ext cx="204857"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96" name="Circle"/>
          <p:cNvSpPr/>
          <p:nvPr/>
        </p:nvSpPr>
        <p:spPr>
          <a:xfrm>
            <a:off x="6067959" y="3990715"/>
            <a:ext cx="204857"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97" name="Circle"/>
          <p:cNvSpPr/>
          <p:nvPr/>
        </p:nvSpPr>
        <p:spPr>
          <a:xfrm>
            <a:off x="5872710" y="4457597"/>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998" name="Line"/>
          <p:cNvSpPr/>
          <p:nvPr/>
        </p:nvSpPr>
        <p:spPr>
          <a:xfrm>
            <a:off x="3201015" y="5087752"/>
            <a:ext cx="1651001" cy="1"/>
          </a:xfrm>
          <a:prstGeom prst="line">
            <a:avLst/>
          </a:prstGeom>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999" name="Title 1"/>
          <p:cNvSpPr txBox="1"/>
          <p:nvPr/>
        </p:nvSpPr>
        <p:spPr>
          <a:xfrm>
            <a:off x="4882789" y="4874053"/>
            <a:ext cx="523388"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6.</a:t>
            </a:r>
          </a:p>
        </p:txBody>
      </p:sp>
      <p:sp>
        <p:nvSpPr>
          <p:cNvPr id="1000" name="Line"/>
          <p:cNvSpPr/>
          <p:nvPr/>
        </p:nvSpPr>
        <p:spPr>
          <a:xfrm flipV="1">
            <a:off x="7101477" y="3617485"/>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01" name="Line"/>
          <p:cNvSpPr/>
          <p:nvPr/>
        </p:nvSpPr>
        <p:spPr>
          <a:xfrm flipH="1" flipV="1">
            <a:off x="7329495" y="3617485"/>
            <a:ext cx="233687"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02" name="Circle"/>
          <p:cNvSpPr/>
          <p:nvPr/>
        </p:nvSpPr>
        <p:spPr>
          <a:xfrm>
            <a:off x="7420037" y="3996439"/>
            <a:ext cx="204857"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03" name="Circle"/>
          <p:cNvSpPr/>
          <p:nvPr/>
        </p:nvSpPr>
        <p:spPr>
          <a:xfrm>
            <a:off x="7029539" y="3996439"/>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04" name="Circle"/>
          <p:cNvSpPr/>
          <p:nvPr/>
        </p:nvSpPr>
        <p:spPr>
          <a:xfrm>
            <a:off x="7224787" y="3509892"/>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05" name="Star"/>
          <p:cNvSpPr/>
          <p:nvPr/>
        </p:nvSpPr>
        <p:spPr>
          <a:xfrm>
            <a:off x="6261775" y="4763393"/>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06" name="Circle"/>
          <p:cNvSpPr/>
          <p:nvPr/>
        </p:nvSpPr>
        <p:spPr>
          <a:xfrm>
            <a:off x="4314376" y="4711772"/>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07" name="Title 1"/>
          <p:cNvSpPr txBox="1"/>
          <p:nvPr/>
        </p:nvSpPr>
        <p:spPr>
          <a:xfrm>
            <a:off x="5706119" y="4997413"/>
            <a:ext cx="523387"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1/1</a:t>
            </a:r>
          </a:p>
        </p:txBody>
      </p:sp>
      <p:sp>
        <p:nvSpPr>
          <p:cNvPr id="1008" name="Title 1"/>
          <p:cNvSpPr txBox="1"/>
          <p:nvPr/>
        </p:nvSpPr>
        <p:spPr>
          <a:xfrm>
            <a:off x="6163061" y="4994031"/>
            <a:ext cx="523388"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4/4</a:t>
            </a:r>
          </a:p>
        </p:txBody>
      </p:sp>
      <p:sp>
        <p:nvSpPr>
          <p:cNvPr id="1009" name="Content Placeholder 2"/>
          <p:cNvSpPr txBox="1"/>
          <p:nvPr>
            <p:ph type="body" sz="quarter" idx="1"/>
          </p:nvPr>
        </p:nvSpPr>
        <p:spPr>
          <a:xfrm>
            <a:off x="368979" y="6014053"/>
            <a:ext cx="7315073" cy="783175"/>
          </a:xfrm>
          <a:prstGeom prst="rect">
            <a:avLst/>
          </a:prstGeom>
          <a:effectLst>
            <a:outerShdw sx="100000" sy="100000" kx="0" ky="0" algn="b" rotWithShape="0" blurRad="38100" dist="23000" dir="5400000">
              <a:srgbClr val="000000"/>
            </a:outerShdw>
          </a:effectLst>
        </p:spPr>
        <p:txBody>
          <a:bodyPr lIns="45718" tIns="45718" rIns="45718" bIns="45718"/>
          <a:lstStyle/>
          <a:p>
            <a:pPr marL="315468" indent="-315468" defTabSz="841247">
              <a:lnSpc>
                <a:spcPct val="90000"/>
              </a:lnSpc>
              <a:spcBef>
                <a:spcPts val="500"/>
              </a:spcBef>
              <a:defRPr b="1" sz="1840">
                <a:solidFill>
                  <a:srgbClr val="FFFFFF"/>
                </a:solidFill>
                <a:effectLst>
                  <a:outerShdw sx="100000" sy="100000" kx="0" ky="0" algn="b" rotWithShape="0" blurRad="46736" dist="35052" dir="5400000">
                    <a:srgbClr val="000000">
                      <a:alpha val="40000"/>
                    </a:srgbClr>
                  </a:outerShdw>
                </a:effectLst>
              </a:defRPr>
            </a:pPr>
            <a:r>
              <a:t>Which feature to split on, if each example has many features?</a:t>
            </a:r>
          </a:p>
          <a:p>
            <a:pPr marL="315468" indent="-315468" defTabSz="841247">
              <a:lnSpc>
                <a:spcPct val="90000"/>
              </a:lnSpc>
              <a:spcBef>
                <a:spcPts val="500"/>
              </a:spcBef>
              <a:defRPr b="1" sz="1840">
                <a:solidFill>
                  <a:srgbClr val="FFFFFF"/>
                </a:solidFill>
                <a:effectLst>
                  <a:outerShdw sx="100000" sy="100000" kx="0" ky="0" algn="b" rotWithShape="0" blurRad="46736" dist="35052" dir="5400000">
                    <a:srgbClr val="000000">
                      <a:alpha val="40000"/>
                    </a:srgbClr>
                  </a:outerShdw>
                </a:effectLst>
              </a:defRPr>
            </a:pPr>
            <a:r>
              <a:t>What feature value to split 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0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0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009">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09"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1" name="fog-1209205_1920.jpg" descr="fog-1209205_1920.jpg"/>
          <p:cNvPicPr>
            <a:picLocks noChangeAspect="1"/>
          </p:cNvPicPr>
          <p:nvPr/>
        </p:nvPicPr>
        <p:blipFill>
          <a:blip r:embed="rId2">
            <a:extLst/>
          </a:blip>
          <a:srcRect l="0" t="0" r="34272" b="24821"/>
          <a:stretch>
            <a:fillRect/>
          </a:stretch>
        </p:blipFill>
        <p:spPr>
          <a:xfrm>
            <a:off x="-1" y="-32743"/>
            <a:ext cx="9144001" cy="6923486"/>
          </a:xfrm>
          <a:prstGeom prst="rect">
            <a:avLst/>
          </a:prstGeom>
          <a:ln w="12700">
            <a:miter lim="400000"/>
          </a:ln>
        </p:spPr>
      </p:pic>
      <p:sp>
        <p:nvSpPr>
          <p:cNvPr id="1012"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Tree Learning - Discriminative</a:t>
            </a:r>
          </a:p>
        </p:txBody>
      </p:sp>
      <p:sp>
        <p:nvSpPr>
          <p:cNvPr id="1013" name="Text"/>
          <p:cNvSpPr txBox="1"/>
          <p:nvPr/>
        </p:nvSpPr>
        <p:spPr>
          <a:xfrm>
            <a:off x="-967968" y="6399428"/>
            <a:ext cx="523388" cy="370839"/>
          </a:xfrm>
          <a:prstGeom prst="rect">
            <a:avLst/>
          </a:prstGeom>
          <a:ln w="12700">
            <a:miter lim="400000"/>
          </a:ln>
        </p:spPr>
        <p:txBody>
          <a:bodyPr wrap="none" lIns="45718" tIns="45718" rIns="45718" bIns="45718">
            <a:spAutoFit/>
          </a:bodyPr>
          <a:lstStyle/>
          <a:p>
            <a:pPr/>
          </a:p>
        </p:txBody>
      </p:sp>
      <p:sp>
        <p:nvSpPr>
          <p:cNvPr id="1014" name="Content Placeholder 2"/>
          <p:cNvSpPr txBox="1"/>
          <p:nvPr>
            <p:ph type="body" sz="quarter" idx="1"/>
          </p:nvPr>
        </p:nvSpPr>
        <p:spPr>
          <a:xfrm>
            <a:off x="225026" y="4586708"/>
            <a:ext cx="5218011" cy="2176651"/>
          </a:xfrm>
          <a:prstGeom prst="rect">
            <a:avLst/>
          </a:prstGeom>
          <a:effectLst>
            <a:outerShdw sx="100000" sy="100000" kx="0" ky="0" algn="b" rotWithShape="0" blurRad="38100" dist="23000" dir="5400000">
              <a:srgbClr val="000000"/>
            </a:outerShdw>
          </a:effectLst>
        </p:spPr>
        <p:txBody>
          <a:bodyPr lIns="45718" tIns="45718" rIns="45718" bIns="45718"/>
          <a:lstStyle/>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At each spilt point, find the feature that maximises the separation between each class.</a:t>
            </a:r>
          </a:p>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Done by considering the statistical distribution of the features.</a:t>
            </a:r>
          </a:p>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Via an optimisation method (search over the possible split-points, find the best), choose a split-point threshold that allows a split on that feature.</a:t>
            </a:r>
          </a:p>
        </p:txBody>
      </p:sp>
      <p:pic>
        <p:nvPicPr>
          <p:cNvPr id="1015" name="Picture 30" descr="Picture 30"/>
          <p:cNvPicPr>
            <a:picLocks noChangeAspect="1"/>
          </p:cNvPicPr>
          <p:nvPr/>
        </p:nvPicPr>
        <p:blipFill>
          <a:blip r:embed="rId3">
            <a:extLst/>
          </a:blip>
          <a:stretch>
            <a:fillRect/>
          </a:stretch>
        </p:blipFill>
        <p:spPr>
          <a:xfrm>
            <a:off x="518928" y="2526042"/>
            <a:ext cx="4937326" cy="1893093"/>
          </a:xfrm>
          <a:prstGeom prst="rect">
            <a:avLst/>
          </a:prstGeom>
          <a:ln w="12700">
            <a:miter lim="400000"/>
          </a:ln>
          <a:effectLst>
            <a:outerShdw sx="100000" sy="100000" kx="0" ky="0" algn="b" rotWithShape="0" blurRad="50800" dist="38100" dir="5400000">
              <a:srgbClr val="000000">
                <a:alpha val="53143"/>
              </a:srgbClr>
            </a:outerShdw>
          </a:effectLst>
        </p:spPr>
      </p:pic>
      <p:grpSp>
        <p:nvGrpSpPr>
          <p:cNvPr id="1020" name="Group"/>
          <p:cNvGrpSpPr/>
          <p:nvPr/>
        </p:nvGrpSpPr>
        <p:grpSpPr>
          <a:xfrm>
            <a:off x="8193557" y="3784858"/>
            <a:ext cx="595356" cy="583256"/>
            <a:chOff x="0" y="0"/>
            <a:chExt cx="595354" cy="583255"/>
          </a:xfrm>
        </p:grpSpPr>
        <p:sp>
          <p:nvSpPr>
            <p:cNvPr id="1016" name="Line"/>
            <p:cNvSpPr/>
            <p:nvPr/>
          </p:nvSpPr>
          <p:spPr>
            <a:xfrm flipV="1">
              <a:off x="71938"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17" name="Line"/>
            <p:cNvSpPr/>
            <p:nvPr/>
          </p:nvSpPr>
          <p:spPr>
            <a:xfrm flipH="1" flipV="1">
              <a:off x="299956" y="0"/>
              <a:ext cx="233687"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18" name="Circle"/>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1019" name="Circle"/>
            <p:cNvSpPr/>
            <p:nvPr/>
          </p:nvSpPr>
          <p:spPr>
            <a:xfrm>
              <a:off x="0" y="37895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grpSp>
        <p:nvGrpSpPr>
          <p:cNvPr id="1025" name="Group"/>
          <p:cNvGrpSpPr/>
          <p:nvPr/>
        </p:nvGrpSpPr>
        <p:grpSpPr>
          <a:xfrm>
            <a:off x="8388805" y="3298312"/>
            <a:ext cx="595356" cy="583256"/>
            <a:chOff x="0" y="0"/>
            <a:chExt cx="595354" cy="583255"/>
          </a:xfrm>
        </p:grpSpPr>
        <p:sp>
          <p:nvSpPr>
            <p:cNvPr id="1021" name="Line"/>
            <p:cNvSpPr/>
            <p:nvPr/>
          </p:nvSpPr>
          <p:spPr>
            <a:xfrm flipV="1">
              <a:off x="71938"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22" name="Line"/>
            <p:cNvSpPr/>
            <p:nvPr/>
          </p:nvSpPr>
          <p:spPr>
            <a:xfrm flipH="1" flipV="1">
              <a:off x="299956" y="0"/>
              <a:ext cx="233687"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23" name="Circle"/>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1024" name="Circle"/>
            <p:cNvSpPr/>
            <p:nvPr/>
          </p:nvSpPr>
          <p:spPr>
            <a:xfrm>
              <a:off x="0" y="37895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grpSp>
        <p:nvGrpSpPr>
          <p:cNvPr id="1030" name="Group"/>
          <p:cNvGrpSpPr/>
          <p:nvPr/>
        </p:nvGrpSpPr>
        <p:grpSpPr>
          <a:xfrm>
            <a:off x="6870440" y="4924416"/>
            <a:ext cx="980330" cy="661418"/>
            <a:chOff x="0" y="702930"/>
            <a:chExt cx="980329" cy="661416"/>
          </a:xfrm>
        </p:grpSpPr>
        <p:sp>
          <p:nvSpPr>
            <p:cNvPr id="1026" name="Circle"/>
            <p:cNvSpPr/>
            <p:nvPr/>
          </p:nvSpPr>
          <p:spPr>
            <a:xfrm>
              <a:off x="160093" y="710102"/>
              <a:ext cx="203201" cy="20320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027" name="Star"/>
            <p:cNvSpPr/>
            <p:nvPr/>
          </p:nvSpPr>
          <p:spPr>
            <a:xfrm>
              <a:off x="555656" y="702930"/>
              <a:ext cx="193071" cy="187187"/>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028" name="Title 1"/>
            <p:cNvSpPr txBox="1"/>
            <p:nvPr/>
          </p:nvSpPr>
          <p:spPr>
            <a:xfrm>
              <a:off x="0" y="936949"/>
              <a:ext cx="523387" cy="42739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defRPr b="1" sz="2000">
                  <a:solidFill>
                    <a:srgbClr val="FFFFFF"/>
                  </a:solidFill>
                  <a:latin typeface="Arial"/>
                  <a:ea typeface="Arial"/>
                  <a:cs typeface="Arial"/>
                  <a:sym typeface="Arial"/>
                </a:defRPr>
              </a:lvl1pPr>
            </a:lstStyle>
            <a:p>
              <a:pPr/>
              <a:r>
                <a:t>1/1</a:t>
              </a:r>
            </a:p>
          </p:txBody>
        </p:sp>
        <p:sp>
          <p:nvSpPr>
            <p:cNvPr id="1029" name="Title 1"/>
            <p:cNvSpPr txBox="1"/>
            <p:nvPr/>
          </p:nvSpPr>
          <p:spPr>
            <a:xfrm>
              <a:off x="456942" y="933568"/>
              <a:ext cx="523388" cy="42739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defRPr b="1" sz="2000">
                  <a:solidFill>
                    <a:srgbClr val="FFFFFF"/>
                  </a:solidFill>
                  <a:latin typeface="Arial"/>
                  <a:ea typeface="Arial"/>
                  <a:cs typeface="Arial"/>
                  <a:sym typeface="Arial"/>
                </a:defRPr>
              </a:lvl1pPr>
            </a:lstStyle>
            <a:p>
              <a:pPr/>
              <a:r>
                <a:t>4/4</a:t>
              </a:r>
            </a:p>
          </p:txBody>
        </p:sp>
      </p:grpSp>
      <p:grpSp>
        <p:nvGrpSpPr>
          <p:cNvPr id="1035" name="Group"/>
          <p:cNvGrpSpPr/>
          <p:nvPr/>
        </p:nvGrpSpPr>
        <p:grpSpPr>
          <a:xfrm>
            <a:off x="7036727" y="4246017"/>
            <a:ext cx="595356" cy="583256"/>
            <a:chOff x="0" y="0"/>
            <a:chExt cx="595354" cy="583255"/>
          </a:xfrm>
        </p:grpSpPr>
        <p:sp>
          <p:nvSpPr>
            <p:cNvPr id="1031" name="Line"/>
            <p:cNvSpPr/>
            <p:nvPr/>
          </p:nvSpPr>
          <p:spPr>
            <a:xfrm flipV="1">
              <a:off x="71938"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32" name="Line"/>
            <p:cNvSpPr/>
            <p:nvPr/>
          </p:nvSpPr>
          <p:spPr>
            <a:xfrm flipH="1" flipV="1">
              <a:off x="299956" y="0"/>
              <a:ext cx="23368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33" name="Circle"/>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1034" name="Circle"/>
            <p:cNvSpPr/>
            <p:nvPr/>
          </p:nvSpPr>
          <p:spPr>
            <a:xfrm>
              <a:off x="0" y="37895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grpSp>
        <p:nvGrpSpPr>
          <p:cNvPr id="1040" name="Group"/>
          <p:cNvGrpSpPr/>
          <p:nvPr/>
        </p:nvGrpSpPr>
        <p:grpSpPr>
          <a:xfrm>
            <a:off x="7231977" y="3779134"/>
            <a:ext cx="595355" cy="583257"/>
            <a:chOff x="0" y="0"/>
            <a:chExt cx="595354" cy="583255"/>
          </a:xfrm>
        </p:grpSpPr>
        <p:sp>
          <p:nvSpPr>
            <p:cNvPr id="1036" name="Line"/>
            <p:cNvSpPr/>
            <p:nvPr/>
          </p:nvSpPr>
          <p:spPr>
            <a:xfrm flipV="1">
              <a:off x="71938"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37" name="Line"/>
            <p:cNvSpPr/>
            <p:nvPr/>
          </p:nvSpPr>
          <p:spPr>
            <a:xfrm flipH="1" flipV="1">
              <a:off x="299956" y="0"/>
              <a:ext cx="23368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38" name="Circle"/>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1039" name="Circle"/>
            <p:cNvSpPr/>
            <p:nvPr/>
          </p:nvSpPr>
          <p:spPr>
            <a:xfrm>
              <a:off x="0" y="37895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grpSp>
        <p:nvGrpSpPr>
          <p:cNvPr id="1045" name="Group"/>
          <p:cNvGrpSpPr/>
          <p:nvPr/>
        </p:nvGrpSpPr>
        <p:grpSpPr>
          <a:xfrm>
            <a:off x="7429304" y="3277481"/>
            <a:ext cx="602612" cy="589386"/>
            <a:chOff x="0" y="0"/>
            <a:chExt cx="602610" cy="589385"/>
          </a:xfrm>
        </p:grpSpPr>
        <p:sp>
          <p:nvSpPr>
            <p:cNvPr id="1041" name="Line"/>
            <p:cNvSpPr/>
            <p:nvPr/>
          </p:nvSpPr>
          <p:spPr>
            <a:xfrm flipV="1">
              <a:off x="79194" y="0"/>
              <a:ext cx="24106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42" name="Line"/>
            <p:cNvSpPr/>
            <p:nvPr/>
          </p:nvSpPr>
          <p:spPr>
            <a:xfrm flipH="1" flipV="1">
              <a:off x="307212" y="0"/>
              <a:ext cx="233686"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43" name="Circle"/>
            <p:cNvSpPr/>
            <p:nvPr/>
          </p:nvSpPr>
          <p:spPr>
            <a:xfrm>
              <a:off x="397753" y="378953"/>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1044" name="Circle"/>
            <p:cNvSpPr/>
            <p:nvPr/>
          </p:nvSpPr>
          <p:spPr>
            <a:xfrm>
              <a:off x="0" y="385083"/>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grpSp>
        <p:nvGrpSpPr>
          <p:cNvPr id="1050" name="Group"/>
          <p:cNvGrpSpPr/>
          <p:nvPr/>
        </p:nvGrpSpPr>
        <p:grpSpPr>
          <a:xfrm>
            <a:off x="7633888" y="2782801"/>
            <a:ext cx="1157103" cy="603243"/>
            <a:chOff x="0" y="0"/>
            <a:chExt cx="1157102" cy="603242"/>
          </a:xfrm>
        </p:grpSpPr>
        <p:sp>
          <p:nvSpPr>
            <p:cNvPr id="1046" name="Line"/>
            <p:cNvSpPr/>
            <p:nvPr/>
          </p:nvSpPr>
          <p:spPr>
            <a:xfrm flipV="1">
              <a:off x="40223" y="0"/>
              <a:ext cx="508348"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47" name="Line"/>
            <p:cNvSpPr/>
            <p:nvPr/>
          </p:nvSpPr>
          <p:spPr>
            <a:xfrm flipH="1" flipV="1">
              <a:off x="566979" y="0"/>
              <a:ext cx="508348" cy="50834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048" name="Circle"/>
            <p:cNvSpPr/>
            <p:nvPr/>
          </p:nvSpPr>
          <p:spPr>
            <a:xfrm>
              <a:off x="0" y="378109"/>
              <a:ext cx="204857"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sp>
          <p:nvSpPr>
            <p:cNvPr id="1049" name="Circle"/>
            <p:cNvSpPr/>
            <p:nvPr/>
          </p:nvSpPr>
          <p:spPr>
            <a:xfrm>
              <a:off x="952245" y="398940"/>
              <a:ext cx="204858" cy="204303"/>
            </a:xfrm>
            <a:prstGeom prst="ellipse">
              <a:avLst/>
            </a:prstGeom>
            <a:solidFill>
              <a:schemeClr val="accent3"/>
            </a:solidFill>
            <a:ln w="38100" cap="flat">
              <a:solidFill>
                <a:srgbClr val="FFFF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sp>
        <p:nvSpPr>
          <p:cNvPr id="1051" name="Circle"/>
          <p:cNvSpPr/>
          <p:nvPr/>
        </p:nvSpPr>
        <p:spPr>
          <a:xfrm>
            <a:off x="8072728" y="2651864"/>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grpSp>
        <p:nvGrpSpPr>
          <p:cNvPr id="1054" name="Group"/>
          <p:cNvGrpSpPr/>
          <p:nvPr/>
        </p:nvGrpSpPr>
        <p:grpSpPr>
          <a:xfrm>
            <a:off x="6226875" y="3212328"/>
            <a:ext cx="1286657" cy="506595"/>
            <a:chOff x="0" y="0"/>
            <a:chExt cx="1286655" cy="506594"/>
          </a:xfrm>
        </p:grpSpPr>
        <p:pic>
          <p:nvPicPr>
            <p:cNvPr id="1052" name="Picture 30" descr="Picture 30"/>
            <p:cNvPicPr>
              <a:picLocks noChangeAspect="1"/>
            </p:cNvPicPr>
            <p:nvPr/>
          </p:nvPicPr>
          <p:blipFill>
            <a:blip r:embed="rId3">
              <a:extLst/>
            </a:blip>
            <a:srcRect l="33783" t="0" r="33783" b="32672"/>
            <a:stretch>
              <a:fillRect/>
            </a:stretch>
          </p:blipFill>
          <p:spPr>
            <a:xfrm>
              <a:off x="0" y="0"/>
              <a:ext cx="636483" cy="506595"/>
            </a:xfrm>
            <a:prstGeom prst="rect">
              <a:avLst/>
            </a:prstGeom>
            <a:ln w="12700" cap="flat">
              <a:noFill/>
              <a:miter lim="400000"/>
            </a:ln>
            <a:effectLst>
              <a:outerShdw sx="100000" sy="100000" kx="0" ky="0" algn="b" rotWithShape="0" blurRad="50800" dist="38100" dir="5400000">
                <a:srgbClr val="000000">
                  <a:alpha val="53143"/>
                </a:srgbClr>
              </a:outerShdw>
            </a:effectLst>
          </p:spPr>
        </p:pic>
        <p:sp>
          <p:nvSpPr>
            <p:cNvPr id="1061" name="Connection Line"/>
            <p:cNvSpPr/>
            <p:nvPr/>
          </p:nvSpPr>
          <p:spPr>
            <a:xfrm>
              <a:off x="575455" y="129566"/>
              <a:ext cx="711201" cy="148387"/>
            </a:xfrm>
            <a:custGeom>
              <a:avLst/>
              <a:gdLst/>
              <a:ahLst/>
              <a:cxnLst>
                <a:cxn ang="0">
                  <a:pos x="wd2" y="hd2"/>
                </a:cxn>
                <a:cxn ang="5400000">
                  <a:pos x="wd2" y="hd2"/>
                </a:cxn>
                <a:cxn ang="10800000">
                  <a:pos x="wd2" y="hd2"/>
                </a:cxn>
                <a:cxn ang="16200000">
                  <a:pos x="wd2" y="hd2"/>
                </a:cxn>
              </a:cxnLst>
              <a:rect l="0" t="0" r="r" b="b"/>
              <a:pathLst>
                <a:path w="21600" h="16346" fill="norm" stroke="1" extrusionOk="0">
                  <a:moveTo>
                    <a:pt x="0" y="16346"/>
                  </a:moveTo>
                  <a:cubicBezTo>
                    <a:pt x="6610" y="-3389"/>
                    <a:pt x="13810" y="-5254"/>
                    <a:pt x="21600" y="10750"/>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grpSp>
      <p:grpSp>
        <p:nvGrpSpPr>
          <p:cNvPr id="1057" name="Group"/>
          <p:cNvGrpSpPr/>
          <p:nvPr/>
        </p:nvGrpSpPr>
        <p:grpSpPr>
          <a:xfrm>
            <a:off x="6593267" y="2533928"/>
            <a:ext cx="1288858" cy="506520"/>
            <a:chOff x="0" y="0"/>
            <a:chExt cx="1288856" cy="506518"/>
          </a:xfrm>
        </p:grpSpPr>
        <p:pic>
          <p:nvPicPr>
            <p:cNvPr id="1055" name="Picture 30" descr="Picture 30"/>
            <p:cNvPicPr>
              <a:picLocks noChangeAspect="1"/>
            </p:cNvPicPr>
            <p:nvPr/>
          </p:nvPicPr>
          <p:blipFill>
            <a:blip r:embed="rId3">
              <a:extLst/>
            </a:blip>
            <a:srcRect l="0" t="0" r="66952" b="35201"/>
            <a:stretch>
              <a:fillRect/>
            </a:stretch>
          </p:blipFill>
          <p:spPr>
            <a:xfrm>
              <a:off x="0" y="0"/>
              <a:ext cx="673738" cy="506519"/>
            </a:xfrm>
            <a:prstGeom prst="rect">
              <a:avLst/>
            </a:prstGeom>
            <a:ln w="12700" cap="flat">
              <a:noFill/>
              <a:miter lim="400000"/>
            </a:ln>
            <a:effectLst>
              <a:outerShdw sx="100000" sy="100000" kx="0" ky="0" algn="b" rotWithShape="0" blurRad="50800" dist="38100" dir="5400000">
                <a:srgbClr val="000000">
                  <a:alpha val="53143"/>
                </a:srgbClr>
              </a:outerShdw>
            </a:effectLst>
          </p:spPr>
        </p:pic>
        <p:sp>
          <p:nvSpPr>
            <p:cNvPr id="1062" name="Connection Line"/>
            <p:cNvSpPr/>
            <p:nvPr/>
          </p:nvSpPr>
          <p:spPr>
            <a:xfrm>
              <a:off x="577656" y="152243"/>
              <a:ext cx="711201" cy="148388"/>
            </a:xfrm>
            <a:custGeom>
              <a:avLst/>
              <a:gdLst/>
              <a:ahLst/>
              <a:cxnLst>
                <a:cxn ang="0">
                  <a:pos x="wd2" y="hd2"/>
                </a:cxn>
                <a:cxn ang="5400000">
                  <a:pos x="wd2" y="hd2"/>
                </a:cxn>
                <a:cxn ang="10800000">
                  <a:pos x="wd2" y="hd2"/>
                </a:cxn>
                <a:cxn ang="16200000">
                  <a:pos x="wd2" y="hd2"/>
                </a:cxn>
              </a:cxnLst>
              <a:rect l="0" t="0" r="r" b="b"/>
              <a:pathLst>
                <a:path w="21600" h="16346" fill="norm" stroke="1" extrusionOk="0">
                  <a:moveTo>
                    <a:pt x="0" y="16346"/>
                  </a:moveTo>
                  <a:cubicBezTo>
                    <a:pt x="6610" y="-3389"/>
                    <a:pt x="13810" y="-5254"/>
                    <a:pt x="21600" y="10750"/>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grpSp>
      <p:grpSp>
        <p:nvGrpSpPr>
          <p:cNvPr id="1060" name="Group"/>
          <p:cNvGrpSpPr/>
          <p:nvPr/>
        </p:nvGrpSpPr>
        <p:grpSpPr>
          <a:xfrm>
            <a:off x="6102557" y="3899575"/>
            <a:ext cx="1180129" cy="506467"/>
            <a:chOff x="0" y="0"/>
            <a:chExt cx="1180127" cy="506466"/>
          </a:xfrm>
        </p:grpSpPr>
        <p:pic>
          <p:nvPicPr>
            <p:cNvPr id="1058" name="Picture 30" descr="Picture 30"/>
            <p:cNvPicPr>
              <a:picLocks noChangeAspect="1"/>
            </p:cNvPicPr>
            <p:nvPr/>
          </p:nvPicPr>
          <p:blipFill>
            <a:blip r:embed="rId3">
              <a:extLst/>
            </a:blip>
            <a:srcRect l="66494" t="0" r="0" b="34976"/>
            <a:stretch>
              <a:fillRect/>
            </a:stretch>
          </p:blipFill>
          <p:spPr>
            <a:xfrm>
              <a:off x="0" y="0"/>
              <a:ext cx="680636" cy="506467"/>
            </a:xfrm>
            <a:prstGeom prst="rect">
              <a:avLst/>
            </a:prstGeom>
            <a:ln w="12700" cap="flat">
              <a:noFill/>
              <a:miter lim="400000"/>
            </a:ln>
            <a:effectLst>
              <a:outerShdw sx="100000" sy="100000" kx="0" ky="0" algn="b" rotWithShape="0" blurRad="50800" dist="38100" dir="5400000">
                <a:srgbClr val="000000">
                  <a:alpha val="53143"/>
                </a:srgbClr>
              </a:outerShdw>
            </a:effectLst>
          </p:spPr>
        </p:pic>
        <p:sp>
          <p:nvSpPr>
            <p:cNvPr id="1063" name="Connection Line"/>
            <p:cNvSpPr/>
            <p:nvPr/>
          </p:nvSpPr>
          <p:spPr>
            <a:xfrm>
              <a:off x="468927" y="14960"/>
              <a:ext cx="711201" cy="148387"/>
            </a:xfrm>
            <a:custGeom>
              <a:avLst/>
              <a:gdLst/>
              <a:ahLst/>
              <a:cxnLst>
                <a:cxn ang="0">
                  <a:pos x="wd2" y="hd2"/>
                </a:cxn>
                <a:cxn ang="5400000">
                  <a:pos x="wd2" y="hd2"/>
                </a:cxn>
                <a:cxn ang="10800000">
                  <a:pos x="wd2" y="hd2"/>
                </a:cxn>
                <a:cxn ang="16200000">
                  <a:pos x="wd2" y="hd2"/>
                </a:cxn>
              </a:cxnLst>
              <a:rect l="0" t="0" r="r" b="b"/>
              <a:pathLst>
                <a:path w="21600" h="16346" fill="norm" stroke="1" extrusionOk="0">
                  <a:moveTo>
                    <a:pt x="0" y="16346"/>
                  </a:moveTo>
                  <a:cubicBezTo>
                    <a:pt x="6610" y="-3389"/>
                    <a:pt x="13810" y="-5254"/>
                    <a:pt x="21600" y="10750"/>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1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0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0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014">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2" fill="hold">
                                  <p:stCondLst>
                                    <p:cond delay="0"/>
                                  </p:stCondLst>
                                  <p:iterate type="el" backwards="0">
                                    <p:tmAbs val="0"/>
                                  </p:iterate>
                                  <p:childTnLst>
                                    <p:set>
                                      <p:cBhvr>
                                        <p:cTn id="19" fill="hold"/>
                                        <p:tgtEl>
                                          <p:spTgt spid="1050"/>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3" fill="hold">
                                  <p:stCondLst>
                                    <p:cond delay="0"/>
                                  </p:stCondLst>
                                  <p:iterate type="el" backwards="0">
                                    <p:tmAbs val="0"/>
                                  </p:iterate>
                                  <p:childTnLst>
                                    <p:set>
                                      <p:cBhvr>
                                        <p:cTn id="22" fill="hold"/>
                                        <p:tgtEl>
                                          <p:spTgt spid="10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4" fill="hold">
                                  <p:stCondLst>
                                    <p:cond delay="0"/>
                                  </p:stCondLst>
                                  <p:iterate type="el" backwards="0">
                                    <p:tmAbs val="0"/>
                                  </p:iterate>
                                  <p:childTnLst>
                                    <p:set>
                                      <p:cBhvr>
                                        <p:cTn id="26" fill="hold"/>
                                        <p:tgtEl>
                                          <p:spTgt spid="1045"/>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5" fill="hold">
                                  <p:stCondLst>
                                    <p:cond delay="0"/>
                                  </p:stCondLst>
                                  <p:iterate type="el" backwards="0">
                                    <p:tmAbs val="0"/>
                                  </p:iterate>
                                  <p:childTnLst>
                                    <p:set>
                                      <p:cBhvr>
                                        <p:cTn id="29" fill="hold"/>
                                        <p:tgtEl>
                                          <p:spTgt spid="105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6" fill="hold">
                                  <p:stCondLst>
                                    <p:cond delay="0"/>
                                  </p:stCondLst>
                                  <p:iterate type="el" backwards="0">
                                    <p:tmAbs val="0"/>
                                  </p:iterate>
                                  <p:childTnLst>
                                    <p:set>
                                      <p:cBhvr>
                                        <p:cTn id="33" fill="hold"/>
                                        <p:tgtEl>
                                          <p:spTgt spid="1040"/>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7" fill="hold">
                                  <p:stCondLst>
                                    <p:cond delay="0"/>
                                  </p:stCondLst>
                                  <p:iterate type="el" backwards="0">
                                    <p:tmAbs val="0"/>
                                  </p:iterate>
                                  <p:childTnLst>
                                    <p:set>
                                      <p:cBhvr>
                                        <p:cTn id="36" fill="hold"/>
                                        <p:tgtEl>
                                          <p:spTgt spid="10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8" fill="hold">
                                  <p:stCondLst>
                                    <p:cond delay="0"/>
                                  </p:stCondLst>
                                  <p:iterate type="el" backwards="0">
                                    <p:tmAbs val="0"/>
                                  </p:iterate>
                                  <p:childTnLst>
                                    <p:set>
                                      <p:cBhvr>
                                        <p:cTn id="40" fill="hold"/>
                                        <p:tgtEl>
                                          <p:spTgt spid="1035"/>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9" fill="hold">
                                  <p:stCondLst>
                                    <p:cond delay="0"/>
                                  </p:stCondLst>
                                  <p:iterate type="el" backwards="0">
                                    <p:tmAbs val="0"/>
                                  </p:iterate>
                                  <p:childTnLst>
                                    <p:set>
                                      <p:cBhvr>
                                        <p:cTn id="43" fill="hold"/>
                                        <p:tgtEl>
                                          <p:spTgt spid="103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0" presetID="1" grpId="10" fill="hold">
                                  <p:stCondLst>
                                    <p:cond delay="0"/>
                                  </p:stCondLst>
                                  <p:iterate type="el" backwards="0">
                                    <p:tmAbs val="0"/>
                                  </p:iterate>
                                  <p:childTnLst>
                                    <p:set>
                                      <p:cBhvr>
                                        <p:cTn id="47" fill="hold"/>
                                        <p:tgtEl>
                                          <p:spTgt spid="10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0" presetID="1" grpId="11" fill="hold">
                                  <p:stCondLst>
                                    <p:cond delay="0"/>
                                  </p:stCondLst>
                                  <p:iterate type="el" backwards="0">
                                    <p:tmAbs val="0"/>
                                  </p:iterate>
                                  <p:childTnLst>
                                    <p:set>
                                      <p:cBhvr>
                                        <p:cTn id="51" fill="hold"/>
                                        <p:tgtEl>
                                          <p:spTgt spid="1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5" grpId="8"/>
      <p:bldP build="whole" bldLvl="1" animBg="1" rev="0" advAuto="0" spid="1020" grpId="11"/>
      <p:bldP build="whole" bldLvl="1" animBg="1" rev="0" advAuto="0" spid="1045" grpId="4"/>
      <p:bldP build="whole" bldLvl="1" animBg="1" rev="0" advAuto="0" spid="1060" grpId="7"/>
      <p:bldP build="whole" bldLvl="1" animBg="1" rev="0" advAuto="0" spid="1030" grpId="9"/>
      <p:bldP build="whole" bldLvl="1" animBg="1" rev="0" advAuto="0" spid="1040" grpId="6"/>
      <p:bldP build="whole" bldLvl="1" animBg="1" rev="0" advAuto="0" spid="1025" grpId="10"/>
      <p:bldP build="whole" bldLvl="1" animBg="1" rev="0" advAuto="0" spid="1057" grpId="3"/>
      <p:bldP build="whole" bldLvl="1" animBg="1" rev="0" advAuto="0" spid="1054" grpId="5"/>
      <p:bldP build="whole" bldLvl="1" animBg="1" rev="0" advAuto="0" spid="1050" grpId="2"/>
      <p:bldP build="p" bldLvl="1" animBg="1" rev="0" advAuto="0" spid="1014"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5" name="fog-1209205_1920.jpg" descr="fog-1209205_1920.jpg"/>
          <p:cNvPicPr>
            <a:picLocks noChangeAspect="1"/>
          </p:cNvPicPr>
          <p:nvPr/>
        </p:nvPicPr>
        <p:blipFill>
          <a:blip r:embed="rId2">
            <a:extLst/>
          </a:blip>
          <a:srcRect l="0" t="0" r="34272" b="24821"/>
          <a:stretch>
            <a:fillRect/>
          </a:stretch>
        </p:blipFill>
        <p:spPr>
          <a:xfrm>
            <a:off x="-1" y="-32743"/>
            <a:ext cx="9144001" cy="6923486"/>
          </a:xfrm>
          <a:prstGeom prst="rect">
            <a:avLst/>
          </a:prstGeom>
          <a:ln w="12700">
            <a:miter lim="400000"/>
          </a:ln>
        </p:spPr>
      </p:pic>
      <p:sp>
        <p:nvSpPr>
          <p:cNvPr id="1066"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Tree Learning - Discriminative</a:t>
            </a:r>
          </a:p>
        </p:txBody>
      </p:sp>
      <p:sp>
        <p:nvSpPr>
          <p:cNvPr id="1067" name="Circle"/>
          <p:cNvSpPr/>
          <p:nvPr/>
        </p:nvSpPr>
        <p:spPr>
          <a:xfrm>
            <a:off x="5866212" y="4799003"/>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68" name="Line"/>
          <p:cNvSpPr/>
          <p:nvPr/>
        </p:nvSpPr>
        <p:spPr>
          <a:xfrm flipV="1">
            <a:off x="6510093" y="2615428"/>
            <a:ext cx="508349"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69" name="Line"/>
          <p:cNvSpPr/>
          <p:nvPr/>
        </p:nvSpPr>
        <p:spPr>
          <a:xfrm flipH="1" flipV="1">
            <a:off x="7036849" y="2615428"/>
            <a:ext cx="508348"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70" name="Circle"/>
          <p:cNvSpPr/>
          <p:nvPr/>
        </p:nvSpPr>
        <p:spPr>
          <a:xfrm>
            <a:off x="6908710" y="2484491"/>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71" name="Line"/>
          <p:cNvSpPr/>
          <p:nvPr/>
        </p:nvSpPr>
        <p:spPr>
          <a:xfrm flipV="1">
            <a:off x="6344481" y="3110108"/>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72" name="Line"/>
          <p:cNvSpPr/>
          <p:nvPr/>
        </p:nvSpPr>
        <p:spPr>
          <a:xfrm flipH="1" flipV="1">
            <a:off x="6572499" y="3110108"/>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73" name="Circle"/>
          <p:cNvSpPr/>
          <p:nvPr/>
        </p:nvSpPr>
        <p:spPr>
          <a:xfrm>
            <a:off x="6663040" y="3489061"/>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74" name="Circle"/>
          <p:cNvSpPr/>
          <p:nvPr/>
        </p:nvSpPr>
        <p:spPr>
          <a:xfrm>
            <a:off x="6469870" y="2993538"/>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75" name="Line"/>
          <p:cNvSpPr/>
          <p:nvPr/>
        </p:nvSpPr>
        <p:spPr>
          <a:xfrm flipV="1">
            <a:off x="7296726" y="3130939"/>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76" name="Line"/>
          <p:cNvSpPr/>
          <p:nvPr/>
        </p:nvSpPr>
        <p:spPr>
          <a:xfrm flipH="1" flipV="1">
            <a:off x="7524744" y="3130939"/>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77" name="Circle"/>
          <p:cNvSpPr/>
          <p:nvPr/>
        </p:nvSpPr>
        <p:spPr>
          <a:xfrm>
            <a:off x="7615285" y="3509892"/>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78" name="Circle"/>
          <p:cNvSpPr/>
          <p:nvPr/>
        </p:nvSpPr>
        <p:spPr>
          <a:xfrm>
            <a:off x="7422115" y="3014369"/>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79" name="Line"/>
          <p:cNvSpPr/>
          <p:nvPr/>
        </p:nvSpPr>
        <p:spPr>
          <a:xfrm flipV="1">
            <a:off x="6139897" y="3611761"/>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80" name="Line"/>
          <p:cNvSpPr/>
          <p:nvPr/>
        </p:nvSpPr>
        <p:spPr>
          <a:xfrm flipH="1" flipV="1">
            <a:off x="6367915" y="3611761"/>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81" name="Circle"/>
          <p:cNvSpPr/>
          <p:nvPr/>
        </p:nvSpPr>
        <p:spPr>
          <a:xfrm>
            <a:off x="6458456" y="3990715"/>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82" name="Circle"/>
          <p:cNvSpPr/>
          <p:nvPr/>
        </p:nvSpPr>
        <p:spPr>
          <a:xfrm>
            <a:off x="6265286" y="3495191"/>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83" name="Line"/>
          <p:cNvSpPr/>
          <p:nvPr/>
        </p:nvSpPr>
        <p:spPr>
          <a:xfrm flipV="1">
            <a:off x="5944648" y="4078644"/>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84" name="Line"/>
          <p:cNvSpPr/>
          <p:nvPr/>
        </p:nvSpPr>
        <p:spPr>
          <a:xfrm flipH="1" flipV="1">
            <a:off x="6172666" y="4078644"/>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85" name="Circle"/>
          <p:cNvSpPr/>
          <p:nvPr/>
        </p:nvSpPr>
        <p:spPr>
          <a:xfrm>
            <a:off x="6263208" y="4457597"/>
            <a:ext cx="204857"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86" name="Circle"/>
          <p:cNvSpPr/>
          <p:nvPr/>
        </p:nvSpPr>
        <p:spPr>
          <a:xfrm>
            <a:off x="6067959" y="3990715"/>
            <a:ext cx="204857"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87" name="Circle"/>
          <p:cNvSpPr/>
          <p:nvPr/>
        </p:nvSpPr>
        <p:spPr>
          <a:xfrm>
            <a:off x="5872710" y="4457597"/>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88" name="Line"/>
          <p:cNvSpPr/>
          <p:nvPr/>
        </p:nvSpPr>
        <p:spPr>
          <a:xfrm flipV="1">
            <a:off x="7101477" y="3617485"/>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89" name="Line"/>
          <p:cNvSpPr/>
          <p:nvPr/>
        </p:nvSpPr>
        <p:spPr>
          <a:xfrm flipH="1" flipV="1">
            <a:off x="7329495" y="3617485"/>
            <a:ext cx="233687"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90" name="Circle"/>
          <p:cNvSpPr/>
          <p:nvPr/>
        </p:nvSpPr>
        <p:spPr>
          <a:xfrm>
            <a:off x="7420037" y="3996439"/>
            <a:ext cx="204857"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91" name="Circle"/>
          <p:cNvSpPr/>
          <p:nvPr/>
        </p:nvSpPr>
        <p:spPr>
          <a:xfrm>
            <a:off x="7029539" y="3996439"/>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92" name="Circle"/>
          <p:cNvSpPr/>
          <p:nvPr/>
        </p:nvSpPr>
        <p:spPr>
          <a:xfrm>
            <a:off x="7224787" y="3509892"/>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093" name="Star"/>
          <p:cNvSpPr/>
          <p:nvPr/>
        </p:nvSpPr>
        <p:spPr>
          <a:xfrm>
            <a:off x="6261775" y="4791831"/>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94" name="Title 1"/>
          <p:cNvSpPr txBox="1"/>
          <p:nvPr/>
        </p:nvSpPr>
        <p:spPr>
          <a:xfrm>
            <a:off x="5706119" y="5025850"/>
            <a:ext cx="523387"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1/1</a:t>
            </a:r>
          </a:p>
        </p:txBody>
      </p:sp>
      <p:sp>
        <p:nvSpPr>
          <p:cNvPr id="1095" name="Title 1"/>
          <p:cNvSpPr txBox="1"/>
          <p:nvPr/>
        </p:nvSpPr>
        <p:spPr>
          <a:xfrm>
            <a:off x="6163061" y="5022469"/>
            <a:ext cx="523388"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4/4</a:t>
            </a:r>
          </a:p>
        </p:txBody>
      </p:sp>
      <p:pic>
        <p:nvPicPr>
          <p:cNvPr id="1096" name="Feature_Separation_Explained.png" descr="Feature_Separation_Explained.png"/>
          <p:cNvPicPr>
            <a:picLocks noChangeAspect="1"/>
          </p:cNvPicPr>
          <p:nvPr/>
        </p:nvPicPr>
        <p:blipFill>
          <a:blip r:embed="rId3">
            <a:extLst/>
          </a:blip>
          <a:srcRect l="0" t="0" r="53311" b="0"/>
          <a:stretch>
            <a:fillRect/>
          </a:stretch>
        </p:blipFill>
        <p:spPr>
          <a:xfrm>
            <a:off x="1175448" y="2226427"/>
            <a:ext cx="2418117" cy="1797685"/>
          </a:xfrm>
          <a:prstGeom prst="rect">
            <a:avLst/>
          </a:prstGeom>
          <a:ln w="12700">
            <a:miter lim="400000"/>
          </a:ln>
        </p:spPr>
      </p:pic>
      <p:pic>
        <p:nvPicPr>
          <p:cNvPr id="1097" name="Feature_Separation_Explained.png" descr="Feature_Separation_Explained.png"/>
          <p:cNvPicPr>
            <a:picLocks noChangeAspect="1"/>
          </p:cNvPicPr>
          <p:nvPr/>
        </p:nvPicPr>
        <p:blipFill>
          <a:blip r:embed="rId3">
            <a:extLst/>
          </a:blip>
          <a:srcRect l="52770" t="0" r="0" b="0"/>
          <a:stretch>
            <a:fillRect/>
          </a:stretch>
        </p:blipFill>
        <p:spPr>
          <a:xfrm>
            <a:off x="1103268" y="2207575"/>
            <a:ext cx="2497817" cy="1835684"/>
          </a:xfrm>
          <a:prstGeom prst="rect">
            <a:avLst/>
          </a:prstGeom>
          <a:ln w="12700">
            <a:miter lim="400000"/>
          </a:ln>
        </p:spPr>
      </p:pic>
      <p:sp>
        <p:nvSpPr>
          <p:cNvPr id="1098" name="Line"/>
          <p:cNvSpPr/>
          <p:nvPr/>
        </p:nvSpPr>
        <p:spPr>
          <a:xfrm>
            <a:off x="1286597" y="6055023"/>
            <a:ext cx="2146807" cy="1"/>
          </a:xfrm>
          <a:prstGeom prst="line">
            <a:avLst/>
          </a:prstGeom>
          <a:ln w="38100">
            <a:solidFill>
              <a:srgbClr val="000000"/>
            </a:solidFill>
            <a:tailEnd type="stealth"/>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99" name="Line"/>
          <p:cNvSpPr/>
          <p:nvPr/>
        </p:nvSpPr>
        <p:spPr>
          <a:xfrm flipV="1">
            <a:off x="1302009" y="4504632"/>
            <a:ext cx="1" cy="1538056"/>
          </a:xfrm>
          <a:prstGeom prst="line">
            <a:avLst/>
          </a:prstGeom>
          <a:ln w="38100">
            <a:solidFill>
              <a:srgbClr val="000000"/>
            </a:solidFill>
            <a:tailEnd type="stealth"/>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00" name="Line"/>
          <p:cNvSpPr/>
          <p:nvPr/>
        </p:nvSpPr>
        <p:spPr>
          <a:xfrm flipH="1" rot="10800000">
            <a:off x="1308996" y="4763825"/>
            <a:ext cx="1958782" cy="1268991"/>
          </a:xfrm>
          <a:custGeom>
            <a:avLst/>
            <a:gdLst/>
            <a:ahLst/>
            <a:cxnLst>
              <a:cxn ang="0">
                <a:pos x="wd2" y="hd2"/>
              </a:cxn>
              <a:cxn ang="5400000">
                <a:pos x="wd2" y="hd2"/>
              </a:cxn>
              <a:cxn ang="10800000">
                <a:pos x="wd2" y="hd2"/>
              </a:cxn>
              <a:cxn ang="16200000">
                <a:pos x="wd2" y="hd2"/>
              </a:cxn>
            </a:cxnLst>
            <a:rect l="0" t="0" r="r" b="b"/>
            <a:pathLst>
              <a:path w="21600" h="21167" fill="norm" stroke="1" extrusionOk="0">
                <a:moveTo>
                  <a:pt x="0" y="21124"/>
                </a:moveTo>
                <a:cubicBezTo>
                  <a:pt x="1655" y="20748"/>
                  <a:pt x="3230" y="19617"/>
                  <a:pt x="4695" y="17860"/>
                </a:cubicBezTo>
                <a:cubicBezTo>
                  <a:pt x="6274" y="15966"/>
                  <a:pt x="7840" y="13180"/>
                  <a:pt x="8622" y="8358"/>
                </a:cubicBezTo>
                <a:cubicBezTo>
                  <a:pt x="9227" y="4631"/>
                  <a:pt x="9633" y="-230"/>
                  <a:pt x="10984" y="8"/>
                </a:cubicBezTo>
                <a:cubicBezTo>
                  <a:pt x="12298" y="240"/>
                  <a:pt x="12538" y="5028"/>
                  <a:pt x="13024" y="8750"/>
                </a:cubicBezTo>
                <a:cubicBezTo>
                  <a:pt x="13701" y="13935"/>
                  <a:pt x="15287" y="17046"/>
                  <a:pt x="16925" y="18912"/>
                </a:cubicBezTo>
                <a:cubicBezTo>
                  <a:pt x="18374" y="20562"/>
                  <a:pt x="19954" y="21370"/>
                  <a:pt x="21600" y="21124"/>
                </a:cubicBezTo>
              </a:path>
            </a:pathLst>
          </a:custGeom>
          <a:ln w="381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01" name="Line"/>
          <p:cNvSpPr/>
          <p:nvPr/>
        </p:nvSpPr>
        <p:spPr>
          <a:xfrm flipV="1">
            <a:off x="2113270" y="2639257"/>
            <a:ext cx="1" cy="1352692"/>
          </a:xfrm>
          <a:prstGeom prst="line">
            <a:avLst/>
          </a:prstGeom>
          <a:ln w="50800" cap="rnd">
            <a:solidFill>
              <a:schemeClr val="accent1"/>
            </a:solidFill>
            <a:custDash>
              <a:ds d="100000" sp="200000"/>
            </a:custDash>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02" name="Circle"/>
          <p:cNvSpPr/>
          <p:nvPr/>
        </p:nvSpPr>
        <p:spPr>
          <a:xfrm>
            <a:off x="1246713" y="4718766"/>
            <a:ext cx="126417" cy="132769"/>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03" name="Title 1"/>
          <p:cNvSpPr txBox="1"/>
          <p:nvPr/>
        </p:nvSpPr>
        <p:spPr>
          <a:xfrm>
            <a:off x="135294" y="3230500"/>
            <a:ext cx="1038644" cy="37373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Density</a:t>
            </a:r>
          </a:p>
        </p:txBody>
      </p:sp>
      <p:sp>
        <p:nvSpPr>
          <p:cNvPr id="1104" name="Title 1"/>
          <p:cNvSpPr txBox="1"/>
          <p:nvPr/>
        </p:nvSpPr>
        <p:spPr>
          <a:xfrm>
            <a:off x="1793102" y="3959084"/>
            <a:ext cx="1038644" cy="37373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Value</a:t>
            </a:r>
          </a:p>
        </p:txBody>
      </p:sp>
      <p:sp>
        <p:nvSpPr>
          <p:cNvPr id="1105" name="Title 1"/>
          <p:cNvSpPr txBox="1"/>
          <p:nvPr/>
        </p:nvSpPr>
        <p:spPr>
          <a:xfrm>
            <a:off x="119832" y="5167688"/>
            <a:ext cx="1038644" cy="37373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Errors</a:t>
            </a:r>
          </a:p>
        </p:txBody>
      </p:sp>
      <p:sp>
        <p:nvSpPr>
          <p:cNvPr id="1106" name="Title 1"/>
          <p:cNvSpPr txBox="1"/>
          <p:nvPr/>
        </p:nvSpPr>
        <p:spPr>
          <a:xfrm>
            <a:off x="1315167" y="6211738"/>
            <a:ext cx="1963590" cy="37373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868680">
              <a:defRPr b="1" sz="1900">
                <a:solidFill>
                  <a:srgbClr val="FFFFFF"/>
                </a:solidFill>
                <a:latin typeface="Arial"/>
                <a:ea typeface="Arial"/>
                <a:cs typeface="Arial"/>
                <a:sym typeface="Arial"/>
              </a:defRPr>
            </a:lvl1pPr>
          </a:lstStyle>
          <a:p>
            <a:pPr/>
            <a:r>
              <a:t>Threshold Value</a:t>
            </a:r>
          </a:p>
        </p:txBody>
      </p:sp>
      <p:sp>
        <p:nvSpPr>
          <p:cNvPr id="1107" name="Line"/>
          <p:cNvSpPr/>
          <p:nvPr/>
        </p:nvSpPr>
        <p:spPr>
          <a:xfrm rot="1151728">
            <a:off x="2675764" y="2452646"/>
            <a:ext cx="1757175" cy="285702"/>
          </a:xfrm>
          <a:custGeom>
            <a:avLst/>
            <a:gdLst/>
            <a:ahLst/>
            <a:cxnLst>
              <a:cxn ang="0">
                <a:pos x="wd2" y="hd2"/>
              </a:cxn>
              <a:cxn ang="5400000">
                <a:pos x="wd2" y="hd2"/>
              </a:cxn>
              <a:cxn ang="10800000">
                <a:pos x="wd2" y="hd2"/>
              </a:cxn>
              <a:cxn ang="16200000">
                <a:pos x="wd2" y="hd2"/>
              </a:cxn>
            </a:cxnLst>
            <a:rect l="0" t="0" r="r" b="b"/>
            <a:pathLst>
              <a:path w="21600" h="17958" fill="norm" stroke="1" extrusionOk="0">
                <a:moveTo>
                  <a:pt x="0" y="17958"/>
                </a:moveTo>
                <a:cubicBezTo>
                  <a:pt x="4289" y="2062"/>
                  <a:pt x="9707" y="-3642"/>
                  <a:pt x="14875" y="2296"/>
                </a:cubicBezTo>
                <a:cubicBezTo>
                  <a:pt x="17304" y="5087"/>
                  <a:pt x="19594" y="10420"/>
                  <a:pt x="21600" y="17958"/>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08" name="Title 1"/>
          <p:cNvSpPr txBox="1"/>
          <p:nvPr/>
        </p:nvSpPr>
        <p:spPr>
          <a:xfrm>
            <a:off x="3608790" y="2974152"/>
            <a:ext cx="1626819" cy="6829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defTabSz="704087">
              <a:defRPr b="1" sz="1540">
                <a:solidFill>
                  <a:srgbClr val="FFFFFF"/>
                </a:solidFill>
                <a:latin typeface="Arial"/>
                <a:ea typeface="Arial"/>
                <a:cs typeface="Arial"/>
                <a:sym typeface="Arial"/>
              </a:defRPr>
            </a:lvl1pPr>
          </a:lstStyle>
          <a:p>
            <a:pPr/>
            <a:r>
              <a:t>Threshold with max separability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fill="hold">
                                  <p:stCondLst>
                                    <p:cond delay="0"/>
                                  </p:stCondLst>
                                  <p:childTnLst>
                                    <p:animMotion path="M 0.000000 0.000000 L 0.076591 0.000433" origin="layout" pathEditMode="relative">
                                      <p:cBhvr>
                                        <p:cTn id="6" dur="8500" fill="hold"/>
                                        <p:tgtEl>
                                          <p:spTgt spid="1101"/>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fill="hold">
                                  <p:stCondLst>
                                    <p:cond delay="0"/>
                                  </p:stCondLst>
                                  <p:childTnLst>
                                    <p:animMotion path="M 0.000000 0.000000 C 0.020489 0.004579 0.038665 0.016868 0.053126 0.034465 C 0.066520 0.050763 0.076811 0.071752 0.082503 0.096357 C 0.086818 0.115014 0.091099 0.136064 0.092372 0.154083 C 0.093488 0.169866 0.096474 0.184353 0.107709 0.184051 C 0.119067 0.183746 0.120750 0.171090 0.121558 0.156024 C 0.122572 0.137111 0.128712 0.113980 0.132478 0.092075 C 0.136568 0.068288 0.144300 0.047002 0.156322 0.030512 C 0.170047 0.011687 0.188847 -0.000285 0.209854 -0.001641" origin="layout" pathEditMode="relative">
                                      <p:cBhvr>
                                        <p:cTn id="9" dur="8500" fill="hold"/>
                                        <p:tgtEl>
                                          <p:spTgt spid="1102"/>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1096"/>
                                        </p:tgtEl>
                                        <p:attrNameLst>
                                          <p:attrName>style.visibility</p:attrName>
                                        </p:attrNameLst>
                                      </p:cBhvr>
                                      <p:to>
                                        <p:strVal val="hidden"/>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1101"/>
                                        </p:tgtEl>
                                        <p:attrNameLst>
                                          <p:attrName>style.visibility</p:attrName>
                                        </p:attrNameLst>
                                      </p:cBhvr>
                                      <p:to>
                                        <p:strVal val="hidden"/>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097"/>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1250"/>
                                  </p:stCondLst>
                                  <p:iterate type="el" backwards="0">
                                    <p:tmAbs val="0"/>
                                  </p:iterate>
                                  <p:childTnLst>
                                    <p:set>
                                      <p:cBhvr>
                                        <p:cTn id="22" fill="hold"/>
                                        <p:tgtEl>
                                          <p:spTgt spid="1107"/>
                                        </p:tgtEl>
                                        <p:attrNameLst>
                                          <p:attrName>style.visibility</p:attrName>
                                        </p:attrNameLst>
                                      </p:cBhvr>
                                      <p:to>
                                        <p:strVal val="visible"/>
                                      </p:to>
                                    </p:set>
                                  </p:childTnLst>
                                </p:cTn>
                              </p:par>
                            </p:childTnLst>
                          </p:cTn>
                        </p:par>
                        <p:par>
                          <p:cTn id="23" fill="hold">
                            <p:stCondLst>
                              <p:cond delay="1250"/>
                            </p:stCondLst>
                            <p:childTnLst>
                              <p:par>
                                <p:cTn id="24" presetClass="entr" nodeType="afterEffect" presetSubtype="0" presetID="1" grpId="7" fill="hold">
                                  <p:stCondLst>
                                    <p:cond delay="0"/>
                                  </p:stCondLst>
                                  <p:iterate type="el" backwards="0">
                                    <p:tmAbs val="0"/>
                                  </p:iterate>
                                  <p:childTnLst>
                                    <p:set>
                                      <p:cBhvr>
                                        <p:cTn id="25" fill="hold"/>
                                        <p:tgtEl>
                                          <p:spTgt spid="1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97" grpId="5"/>
      <p:bldP build="whole" bldLvl="1" animBg="1" rev="0" advAuto="0" spid="1096" grpId="3"/>
      <p:bldP build="whole" bldLvl="1" animBg="1" rev="0" advAuto="0" spid="1101" grpId="4"/>
      <p:bldP build="whole" bldLvl="1" animBg="1" rev="0" advAuto="0" spid="1107" grpId="6"/>
      <p:bldP build="whole" bldLvl="1" animBg="1" rev="0" advAuto="0" spid="1108" grpId="7"/>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0"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111"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Random Forest - Discriminative</a:t>
            </a:r>
          </a:p>
        </p:txBody>
      </p:sp>
      <p:sp>
        <p:nvSpPr>
          <p:cNvPr id="1112" name="Text"/>
          <p:cNvSpPr txBox="1"/>
          <p:nvPr/>
        </p:nvSpPr>
        <p:spPr>
          <a:xfrm>
            <a:off x="-967968" y="6399428"/>
            <a:ext cx="523388" cy="370839"/>
          </a:xfrm>
          <a:prstGeom prst="rect">
            <a:avLst/>
          </a:prstGeom>
          <a:ln w="12700">
            <a:miter lim="400000"/>
          </a:ln>
        </p:spPr>
        <p:txBody>
          <a:bodyPr wrap="none" lIns="45718" tIns="45718" rIns="45718" bIns="45718">
            <a:spAutoFit/>
          </a:bodyPr>
          <a:lstStyle/>
          <a:p>
            <a:pPr/>
          </a:p>
        </p:txBody>
      </p:sp>
      <p:sp>
        <p:nvSpPr>
          <p:cNvPr id="1113" name="Circle"/>
          <p:cNvSpPr/>
          <p:nvPr/>
        </p:nvSpPr>
        <p:spPr>
          <a:xfrm>
            <a:off x="4002379" y="6166801"/>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14" name="Line"/>
          <p:cNvSpPr/>
          <p:nvPr/>
        </p:nvSpPr>
        <p:spPr>
          <a:xfrm flipV="1">
            <a:off x="4834183" y="3523676"/>
            <a:ext cx="508348"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15" name="Line"/>
          <p:cNvSpPr/>
          <p:nvPr/>
        </p:nvSpPr>
        <p:spPr>
          <a:xfrm flipH="1" flipV="1">
            <a:off x="5360939" y="3523676"/>
            <a:ext cx="508348"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16" name="Circle"/>
          <p:cNvSpPr/>
          <p:nvPr/>
        </p:nvSpPr>
        <p:spPr>
          <a:xfrm>
            <a:off x="5232800" y="3392739"/>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17" name="Line"/>
          <p:cNvSpPr/>
          <p:nvPr/>
        </p:nvSpPr>
        <p:spPr>
          <a:xfrm flipV="1">
            <a:off x="4668571" y="4018355"/>
            <a:ext cx="241065" cy="508349"/>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18" name="Line"/>
          <p:cNvSpPr/>
          <p:nvPr/>
        </p:nvSpPr>
        <p:spPr>
          <a:xfrm flipH="1" flipV="1">
            <a:off x="4896589" y="4018355"/>
            <a:ext cx="233686" cy="508349"/>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19" name="Circle"/>
          <p:cNvSpPr/>
          <p:nvPr/>
        </p:nvSpPr>
        <p:spPr>
          <a:xfrm>
            <a:off x="4987130" y="4397309"/>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20" name="Circle"/>
          <p:cNvSpPr/>
          <p:nvPr/>
        </p:nvSpPr>
        <p:spPr>
          <a:xfrm>
            <a:off x="4782546" y="3909227"/>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21" name="Line"/>
          <p:cNvSpPr/>
          <p:nvPr/>
        </p:nvSpPr>
        <p:spPr>
          <a:xfrm flipV="1">
            <a:off x="5620816" y="4039186"/>
            <a:ext cx="241066" cy="508349"/>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22" name="Line"/>
          <p:cNvSpPr/>
          <p:nvPr/>
        </p:nvSpPr>
        <p:spPr>
          <a:xfrm flipH="1" flipV="1">
            <a:off x="5848834" y="4039186"/>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23" name="Circle"/>
          <p:cNvSpPr/>
          <p:nvPr/>
        </p:nvSpPr>
        <p:spPr>
          <a:xfrm>
            <a:off x="5939375" y="4418140"/>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24" name="Circle"/>
          <p:cNvSpPr/>
          <p:nvPr/>
        </p:nvSpPr>
        <p:spPr>
          <a:xfrm>
            <a:off x="5746205" y="3922616"/>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25" name="Line"/>
          <p:cNvSpPr/>
          <p:nvPr/>
        </p:nvSpPr>
        <p:spPr>
          <a:xfrm flipV="1">
            <a:off x="4463987" y="4520009"/>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26" name="Line"/>
          <p:cNvSpPr/>
          <p:nvPr/>
        </p:nvSpPr>
        <p:spPr>
          <a:xfrm flipH="1" flipV="1">
            <a:off x="4692005" y="4520009"/>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27" name="Circle"/>
          <p:cNvSpPr/>
          <p:nvPr/>
        </p:nvSpPr>
        <p:spPr>
          <a:xfrm>
            <a:off x="4782546" y="4898962"/>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28" name="Circle"/>
          <p:cNvSpPr/>
          <p:nvPr/>
        </p:nvSpPr>
        <p:spPr>
          <a:xfrm>
            <a:off x="4589376" y="4403439"/>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29" name="Line"/>
          <p:cNvSpPr/>
          <p:nvPr/>
        </p:nvSpPr>
        <p:spPr>
          <a:xfrm flipV="1">
            <a:off x="4268738" y="4986891"/>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30" name="Line"/>
          <p:cNvSpPr/>
          <p:nvPr/>
        </p:nvSpPr>
        <p:spPr>
          <a:xfrm flipH="1" flipV="1">
            <a:off x="4496756" y="4986891"/>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31" name="Circle"/>
          <p:cNvSpPr/>
          <p:nvPr/>
        </p:nvSpPr>
        <p:spPr>
          <a:xfrm>
            <a:off x="4587297" y="5365845"/>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32" name="Circle"/>
          <p:cNvSpPr/>
          <p:nvPr/>
        </p:nvSpPr>
        <p:spPr>
          <a:xfrm>
            <a:off x="4392048" y="4898962"/>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33" name="Line"/>
          <p:cNvSpPr/>
          <p:nvPr/>
        </p:nvSpPr>
        <p:spPr>
          <a:xfrm flipV="1">
            <a:off x="4073489" y="5456698"/>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34" name="Line"/>
          <p:cNvSpPr/>
          <p:nvPr/>
        </p:nvSpPr>
        <p:spPr>
          <a:xfrm flipH="1" flipV="1">
            <a:off x="4301507" y="5456698"/>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35" name="Circle"/>
          <p:cNvSpPr/>
          <p:nvPr/>
        </p:nvSpPr>
        <p:spPr>
          <a:xfrm>
            <a:off x="4392048" y="5835652"/>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36" name="Circle"/>
          <p:cNvSpPr/>
          <p:nvPr/>
        </p:nvSpPr>
        <p:spPr>
          <a:xfrm>
            <a:off x="4001551" y="5835652"/>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37" name="Circle"/>
          <p:cNvSpPr/>
          <p:nvPr/>
        </p:nvSpPr>
        <p:spPr>
          <a:xfrm>
            <a:off x="4196800" y="5365845"/>
            <a:ext cx="204857"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38" name="Line"/>
          <p:cNvSpPr/>
          <p:nvPr/>
        </p:nvSpPr>
        <p:spPr>
          <a:xfrm flipV="1">
            <a:off x="5425567" y="4525733"/>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39" name="Line"/>
          <p:cNvSpPr/>
          <p:nvPr/>
        </p:nvSpPr>
        <p:spPr>
          <a:xfrm flipH="1" flipV="1">
            <a:off x="5653585" y="4525733"/>
            <a:ext cx="233687"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40" name="Circle"/>
          <p:cNvSpPr/>
          <p:nvPr/>
        </p:nvSpPr>
        <p:spPr>
          <a:xfrm>
            <a:off x="5744126" y="4904686"/>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41" name="Circle"/>
          <p:cNvSpPr/>
          <p:nvPr/>
        </p:nvSpPr>
        <p:spPr>
          <a:xfrm>
            <a:off x="5353629" y="4904686"/>
            <a:ext cx="204857"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42" name="Circle"/>
          <p:cNvSpPr/>
          <p:nvPr/>
        </p:nvSpPr>
        <p:spPr>
          <a:xfrm>
            <a:off x="5548877" y="4418140"/>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43" name="Star"/>
          <p:cNvSpPr/>
          <p:nvPr/>
        </p:nvSpPr>
        <p:spPr>
          <a:xfrm>
            <a:off x="4397942" y="6159629"/>
            <a:ext cx="193071" cy="187186"/>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44" name="Content Placeholder 2"/>
          <p:cNvSpPr txBox="1"/>
          <p:nvPr>
            <p:ph type="body" sz="quarter" idx="1"/>
          </p:nvPr>
        </p:nvSpPr>
        <p:spPr>
          <a:xfrm>
            <a:off x="212847" y="3941230"/>
            <a:ext cx="3229866" cy="1873930"/>
          </a:xfrm>
          <a:prstGeom prst="rect">
            <a:avLst/>
          </a:prstGeom>
          <a:effectLst>
            <a:outerShdw sx="100000" sy="100000" kx="0" ky="0" algn="b" rotWithShape="0" blurRad="38100" dist="23000" dir="5400000">
              <a:srgbClr val="000000"/>
            </a:outerShdw>
          </a:effectLst>
        </p:spPr>
        <p:txBody>
          <a:bodyPr lIns="45718" tIns="45718" rIns="45718" bIns="45718"/>
          <a:lstStyle/>
          <a:p>
            <a:pPr marL="298322" indent="-298322" defTabSz="795527">
              <a:lnSpc>
                <a:spcPct val="90000"/>
              </a:lnSpc>
              <a:spcBef>
                <a:spcPts val="500"/>
              </a:spcBef>
              <a:defRPr b="1" sz="1740">
                <a:solidFill>
                  <a:srgbClr val="FFFFFF"/>
                </a:solidFill>
                <a:effectLst>
                  <a:outerShdw sx="100000" sy="100000" kx="0" ky="0" algn="b" rotWithShape="0" blurRad="44196" dist="33147" dir="5400000">
                    <a:srgbClr val="000000">
                      <a:alpha val="40000"/>
                    </a:srgbClr>
                  </a:outerShdw>
                </a:effectLst>
              </a:defRPr>
            </a:pPr>
            <a:r>
              <a:t>Combines many trees - but randomly chooses splits.</a:t>
            </a:r>
          </a:p>
          <a:p>
            <a:pPr marL="298322" indent="-298322" defTabSz="795527">
              <a:lnSpc>
                <a:spcPct val="90000"/>
              </a:lnSpc>
              <a:spcBef>
                <a:spcPts val="500"/>
              </a:spcBef>
              <a:defRPr b="1" sz="1740">
                <a:solidFill>
                  <a:srgbClr val="FFFFFF"/>
                </a:solidFill>
                <a:effectLst>
                  <a:outerShdw sx="100000" sy="100000" kx="0" ky="0" algn="b" rotWithShape="0" blurRad="44196" dist="33147" dir="5400000">
                    <a:srgbClr val="000000">
                      <a:alpha val="40000"/>
                    </a:srgbClr>
                  </a:outerShdw>
                </a:effectLst>
              </a:defRPr>
            </a:pPr>
            <a:r>
              <a:t>Aggregates predictions over many trees.</a:t>
            </a:r>
          </a:p>
          <a:p>
            <a:pPr marL="298322" indent="-298322" defTabSz="795527">
              <a:lnSpc>
                <a:spcPct val="90000"/>
              </a:lnSpc>
              <a:spcBef>
                <a:spcPts val="500"/>
              </a:spcBef>
              <a:defRPr b="1" sz="1740">
                <a:solidFill>
                  <a:srgbClr val="FFFFFF"/>
                </a:solidFill>
                <a:effectLst>
                  <a:outerShdw sx="100000" sy="100000" kx="0" ky="0" algn="b" rotWithShape="0" blurRad="44196" dist="33147" dir="5400000">
                    <a:srgbClr val="000000">
                      <a:alpha val="40000"/>
                    </a:srgbClr>
                  </a:outerShdw>
                </a:effectLst>
              </a:defRPr>
            </a:pPr>
            <a:r>
              <a:t>Helps as trees generally make “greedy” decisions.</a:t>
            </a:r>
          </a:p>
        </p:txBody>
      </p:sp>
      <p:pic>
        <p:nvPicPr>
          <p:cNvPr id="1145" name="Picture 30" descr="Picture 30"/>
          <p:cNvPicPr>
            <a:picLocks noChangeAspect="1"/>
          </p:cNvPicPr>
          <p:nvPr/>
        </p:nvPicPr>
        <p:blipFill>
          <a:blip r:embed="rId4">
            <a:extLst/>
          </a:blip>
          <a:stretch>
            <a:fillRect/>
          </a:stretch>
        </p:blipFill>
        <p:spPr>
          <a:xfrm>
            <a:off x="613845" y="2194547"/>
            <a:ext cx="4210308" cy="1614336"/>
          </a:xfrm>
          <a:prstGeom prst="rect">
            <a:avLst/>
          </a:prstGeom>
          <a:ln w="12700">
            <a:miter lim="400000"/>
          </a:ln>
          <a:effectLst>
            <a:outerShdw sx="100000" sy="100000" kx="0" ky="0" algn="b" rotWithShape="0" blurRad="50800" dist="38100" dir="5400000">
              <a:srgbClr val="000000">
                <a:alpha val="49388"/>
              </a:srgbClr>
            </a:outerShdw>
          </a:effectLst>
        </p:spPr>
      </p:pic>
      <p:sp>
        <p:nvSpPr>
          <p:cNvPr id="1146" name="Circle"/>
          <p:cNvSpPr/>
          <p:nvPr/>
        </p:nvSpPr>
        <p:spPr>
          <a:xfrm>
            <a:off x="7902152" y="5612858"/>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47" name="Line"/>
          <p:cNvSpPr/>
          <p:nvPr/>
        </p:nvSpPr>
        <p:spPr>
          <a:xfrm flipV="1">
            <a:off x="7192566" y="3419663"/>
            <a:ext cx="508348"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48" name="Line"/>
          <p:cNvSpPr/>
          <p:nvPr/>
        </p:nvSpPr>
        <p:spPr>
          <a:xfrm flipH="1" flipV="1">
            <a:off x="7719322" y="3419663"/>
            <a:ext cx="508348"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49" name="Circle"/>
          <p:cNvSpPr/>
          <p:nvPr/>
        </p:nvSpPr>
        <p:spPr>
          <a:xfrm>
            <a:off x="7591183" y="3288727"/>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50" name="Line"/>
          <p:cNvSpPr/>
          <p:nvPr/>
        </p:nvSpPr>
        <p:spPr>
          <a:xfrm flipV="1">
            <a:off x="7026953" y="3914343"/>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51" name="Line"/>
          <p:cNvSpPr/>
          <p:nvPr/>
        </p:nvSpPr>
        <p:spPr>
          <a:xfrm flipH="1" flipV="1">
            <a:off x="7254971" y="3914343"/>
            <a:ext cx="233687"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52" name="Circle"/>
          <p:cNvSpPr/>
          <p:nvPr/>
        </p:nvSpPr>
        <p:spPr>
          <a:xfrm>
            <a:off x="7345513" y="4293297"/>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53" name="Circle"/>
          <p:cNvSpPr/>
          <p:nvPr/>
        </p:nvSpPr>
        <p:spPr>
          <a:xfrm>
            <a:off x="7152343" y="3797773"/>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54" name="Line"/>
          <p:cNvSpPr/>
          <p:nvPr/>
        </p:nvSpPr>
        <p:spPr>
          <a:xfrm flipV="1">
            <a:off x="7979199" y="3935174"/>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55" name="Line"/>
          <p:cNvSpPr/>
          <p:nvPr/>
        </p:nvSpPr>
        <p:spPr>
          <a:xfrm flipH="1" flipV="1">
            <a:off x="8207217" y="3935174"/>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56" name="Circle"/>
          <p:cNvSpPr/>
          <p:nvPr/>
        </p:nvSpPr>
        <p:spPr>
          <a:xfrm>
            <a:off x="8297758" y="4314128"/>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57" name="Circle"/>
          <p:cNvSpPr/>
          <p:nvPr/>
        </p:nvSpPr>
        <p:spPr>
          <a:xfrm>
            <a:off x="8104589" y="3818604"/>
            <a:ext cx="204857"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58" name="Line"/>
          <p:cNvSpPr/>
          <p:nvPr/>
        </p:nvSpPr>
        <p:spPr>
          <a:xfrm flipV="1">
            <a:off x="6822370" y="4415997"/>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59" name="Line"/>
          <p:cNvSpPr/>
          <p:nvPr/>
        </p:nvSpPr>
        <p:spPr>
          <a:xfrm flipH="1" flipV="1">
            <a:off x="7050388" y="4415997"/>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60" name="Circle"/>
          <p:cNvSpPr/>
          <p:nvPr/>
        </p:nvSpPr>
        <p:spPr>
          <a:xfrm>
            <a:off x="6947759" y="4299427"/>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61" name="Line"/>
          <p:cNvSpPr/>
          <p:nvPr/>
        </p:nvSpPr>
        <p:spPr>
          <a:xfrm flipV="1">
            <a:off x="7013984" y="4869995"/>
            <a:ext cx="24106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62" name="Line"/>
          <p:cNvSpPr/>
          <p:nvPr/>
        </p:nvSpPr>
        <p:spPr>
          <a:xfrm flipH="1" flipV="1">
            <a:off x="7242002" y="4869995"/>
            <a:ext cx="233687"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63" name="Circle"/>
          <p:cNvSpPr/>
          <p:nvPr/>
        </p:nvSpPr>
        <p:spPr>
          <a:xfrm>
            <a:off x="7332543" y="5248949"/>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64" name="Circle"/>
          <p:cNvSpPr/>
          <p:nvPr/>
        </p:nvSpPr>
        <p:spPr>
          <a:xfrm>
            <a:off x="6750432" y="4794950"/>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65" name="Line"/>
          <p:cNvSpPr/>
          <p:nvPr/>
        </p:nvSpPr>
        <p:spPr>
          <a:xfrm flipV="1">
            <a:off x="7981278" y="4892795"/>
            <a:ext cx="241066" cy="508349"/>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66" name="Line"/>
          <p:cNvSpPr/>
          <p:nvPr/>
        </p:nvSpPr>
        <p:spPr>
          <a:xfrm flipH="1" flipV="1">
            <a:off x="8209296" y="4892796"/>
            <a:ext cx="233686" cy="508348"/>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67" name="Circle"/>
          <p:cNvSpPr/>
          <p:nvPr/>
        </p:nvSpPr>
        <p:spPr>
          <a:xfrm>
            <a:off x="8299838" y="5271749"/>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68" name="Circle"/>
          <p:cNvSpPr/>
          <p:nvPr/>
        </p:nvSpPr>
        <p:spPr>
          <a:xfrm>
            <a:off x="7909340" y="5271749"/>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69" name="Circle"/>
          <p:cNvSpPr/>
          <p:nvPr/>
        </p:nvSpPr>
        <p:spPr>
          <a:xfrm>
            <a:off x="6942046" y="5248949"/>
            <a:ext cx="204857"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70" name="Line"/>
          <p:cNvSpPr/>
          <p:nvPr/>
        </p:nvSpPr>
        <p:spPr>
          <a:xfrm flipV="1">
            <a:off x="7783951" y="4421720"/>
            <a:ext cx="241065" cy="508349"/>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71" name="Line"/>
          <p:cNvSpPr/>
          <p:nvPr/>
        </p:nvSpPr>
        <p:spPr>
          <a:xfrm flipH="1" flipV="1">
            <a:off x="8011969" y="4421720"/>
            <a:ext cx="233686" cy="508349"/>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72" name="Circle"/>
          <p:cNvSpPr/>
          <p:nvPr/>
        </p:nvSpPr>
        <p:spPr>
          <a:xfrm>
            <a:off x="7907260" y="4314128"/>
            <a:ext cx="204858" cy="204302"/>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73" name="Star"/>
          <p:cNvSpPr/>
          <p:nvPr/>
        </p:nvSpPr>
        <p:spPr>
          <a:xfrm>
            <a:off x="8297715" y="5605686"/>
            <a:ext cx="193071" cy="187186"/>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74" name="Circle"/>
          <p:cNvSpPr/>
          <p:nvPr/>
        </p:nvSpPr>
        <p:spPr>
          <a:xfrm>
            <a:off x="7140930" y="4794950"/>
            <a:ext cx="204857"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75" name="Circle"/>
          <p:cNvSpPr/>
          <p:nvPr/>
        </p:nvSpPr>
        <p:spPr>
          <a:xfrm>
            <a:off x="8102510" y="4800674"/>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176" name="Circle"/>
          <p:cNvSpPr/>
          <p:nvPr/>
        </p:nvSpPr>
        <p:spPr>
          <a:xfrm>
            <a:off x="7712012" y="4800674"/>
            <a:ext cx="204858" cy="204303"/>
          </a:xfrm>
          <a:prstGeom prst="ellipse">
            <a:avLst/>
          </a:prstGeom>
          <a:solidFill>
            <a:schemeClr val="accent3"/>
          </a:solidFill>
          <a:ln w="38100">
            <a:solidFill>
              <a:srgbClr val="FFFFFF"/>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grpSp>
        <p:nvGrpSpPr>
          <p:cNvPr id="1184" name="Group"/>
          <p:cNvGrpSpPr/>
          <p:nvPr/>
        </p:nvGrpSpPr>
        <p:grpSpPr>
          <a:xfrm>
            <a:off x="1098542" y="5702730"/>
            <a:ext cx="1458477" cy="1101041"/>
            <a:chOff x="0" y="0"/>
            <a:chExt cx="1458476" cy="1101040"/>
          </a:xfrm>
        </p:grpSpPr>
        <p:pic>
          <p:nvPicPr>
            <p:cNvPr id="1177" name="x Formula.png" descr="x Formula.png"/>
            <p:cNvPicPr>
              <a:picLocks noChangeAspect="1"/>
            </p:cNvPicPr>
            <p:nvPr/>
          </p:nvPicPr>
          <p:blipFill>
            <a:blip r:embed="rId5">
              <a:extLst/>
            </a:blip>
            <a:stretch>
              <a:fillRect/>
            </a:stretch>
          </p:blipFill>
          <p:spPr>
            <a:xfrm>
              <a:off x="249184" y="912700"/>
              <a:ext cx="106829" cy="96557"/>
            </a:xfrm>
            <a:prstGeom prst="rect">
              <a:avLst/>
            </a:prstGeom>
            <a:ln w="12700" cap="flat">
              <a:noFill/>
              <a:miter lim="400000"/>
            </a:ln>
            <a:effectLst/>
          </p:spPr>
        </p:pic>
        <p:pic>
          <p:nvPicPr>
            <p:cNvPr id="1178" name="y Formula.png" descr="y Formula.png"/>
            <p:cNvPicPr>
              <a:picLocks noChangeAspect="1"/>
            </p:cNvPicPr>
            <p:nvPr/>
          </p:nvPicPr>
          <p:blipFill>
            <a:blip r:embed="rId6">
              <a:extLst/>
            </a:blip>
            <a:stretch>
              <a:fillRect/>
            </a:stretch>
          </p:blipFill>
          <p:spPr>
            <a:xfrm>
              <a:off x="1016000" y="959767"/>
              <a:ext cx="80550" cy="114112"/>
            </a:xfrm>
            <a:prstGeom prst="rect">
              <a:avLst/>
            </a:prstGeom>
            <a:ln w="12700" cap="flat">
              <a:noFill/>
              <a:miter lim="400000"/>
            </a:ln>
            <a:effectLst/>
          </p:spPr>
        </p:pic>
        <p:pic>
          <p:nvPicPr>
            <p:cNvPr id="1179" name="z Formula.png" descr="z Formula.png"/>
            <p:cNvPicPr>
              <a:picLocks noChangeAspect="1"/>
            </p:cNvPicPr>
            <p:nvPr/>
          </p:nvPicPr>
          <p:blipFill>
            <a:blip r:embed="rId7">
              <a:extLst/>
            </a:blip>
            <a:stretch>
              <a:fillRect/>
            </a:stretch>
          </p:blipFill>
          <p:spPr>
            <a:xfrm>
              <a:off x="0" y="447653"/>
              <a:ext cx="106828" cy="114112"/>
            </a:xfrm>
            <a:prstGeom prst="rect">
              <a:avLst/>
            </a:prstGeom>
            <a:ln w="12700" cap="flat">
              <a:noFill/>
              <a:miter lim="400000"/>
            </a:ln>
            <a:effectLst/>
          </p:spPr>
        </p:pic>
        <p:sp>
          <p:nvSpPr>
            <p:cNvPr id="1180" name="Line"/>
            <p:cNvSpPr/>
            <p:nvPr/>
          </p:nvSpPr>
          <p:spPr>
            <a:xfrm flipV="1">
              <a:off x="131428" y="164214"/>
              <a:ext cx="1" cy="593956"/>
            </a:xfrm>
            <a:prstGeom prst="line">
              <a:avLst/>
            </a:pr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181" name="Line"/>
            <p:cNvSpPr/>
            <p:nvPr/>
          </p:nvSpPr>
          <p:spPr>
            <a:xfrm>
              <a:off x="146446" y="785244"/>
              <a:ext cx="512767" cy="232522"/>
            </a:xfrm>
            <a:prstGeom prst="line">
              <a:avLst/>
            </a:pr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pic>
          <p:nvPicPr>
            <p:cNvPr id="1182" name="Gradient_ascent_(surface).png" descr="Gradient_ascent_(surface).png"/>
            <p:cNvPicPr>
              <a:picLocks noChangeAspect="1"/>
            </p:cNvPicPr>
            <p:nvPr/>
          </p:nvPicPr>
          <p:blipFill>
            <a:blip r:embed="rId8">
              <a:extLst/>
            </a:blip>
            <a:stretch>
              <a:fillRect/>
            </a:stretch>
          </p:blipFill>
          <p:spPr>
            <a:xfrm>
              <a:off x="117465" y="0"/>
              <a:ext cx="1341012" cy="1101041"/>
            </a:xfrm>
            <a:prstGeom prst="rect">
              <a:avLst/>
            </a:prstGeom>
            <a:ln w="12700" cap="flat">
              <a:noFill/>
              <a:miter lim="400000"/>
            </a:ln>
            <a:effectLst/>
          </p:spPr>
        </p:pic>
        <p:sp>
          <p:nvSpPr>
            <p:cNvPr id="1183" name="Line"/>
            <p:cNvSpPr/>
            <p:nvPr/>
          </p:nvSpPr>
          <p:spPr>
            <a:xfrm flipV="1">
              <a:off x="674744" y="832801"/>
              <a:ext cx="641570" cy="192161"/>
            </a:xfrm>
            <a:prstGeom prst="line">
              <a:avLst/>
            </a:pr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8"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189"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SVM - Discriminative</a:t>
            </a:r>
          </a:p>
        </p:txBody>
      </p:sp>
      <p:sp>
        <p:nvSpPr>
          <p:cNvPr id="1190" name="Content Placeholder 2"/>
          <p:cNvSpPr txBox="1"/>
          <p:nvPr>
            <p:ph type="body" sz="quarter" idx="1"/>
          </p:nvPr>
        </p:nvSpPr>
        <p:spPr>
          <a:xfrm>
            <a:off x="5140209" y="2195858"/>
            <a:ext cx="3779343" cy="907913"/>
          </a:xfrm>
          <a:prstGeom prst="rect">
            <a:avLst/>
          </a:prstGeom>
          <a:effectLst>
            <a:outerShdw sx="100000" sy="100000" kx="0" ky="0" algn="b" rotWithShape="0" blurRad="38100" dist="23000" dir="5400000">
              <a:srgbClr val="000000">
                <a:alpha val="79983"/>
              </a:srgbClr>
            </a:outerShdw>
          </a:effectLst>
        </p:spPr>
        <p:txBody>
          <a:bodyPr lIns="45718" tIns="45718" rIns="45718" bIns="45718"/>
          <a:lstStyle>
            <a:lvl1pPr>
              <a:lnSpc>
                <a:spcPct val="90000"/>
              </a:lnSpc>
              <a:defRPr b="1" sz="2000">
                <a:solidFill>
                  <a:srgbClr val="FFFFFF"/>
                </a:solidFill>
                <a:effectLst>
                  <a:outerShdw sx="100000" sy="100000" kx="0" ky="0" algn="b" rotWithShape="0" blurRad="50800" dist="38100" dir="5400000">
                    <a:srgbClr val="000000">
                      <a:alpha val="40000"/>
                    </a:srgbClr>
                  </a:outerShdw>
                </a:effectLst>
              </a:defRPr>
            </a:lvl1pPr>
          </a:lstStyle>
          <a:p>
            <a:pPr/>
            <a:r>
              <a:t>Goal is to find a maximally separable margin between the classes.</a:t>
            </a:r>
          </a:p>
        </p:txBody>
      </p:sp>
      <p:pic>
        <p:nvPicPr>
          <p:cNvPr id="1191" name="z Formula.png" descr="z Formula.png"/>
          <p:cNvPicPr>
            <a:picLocks noChangeAspect="1"/>
          </p:cNvPicPr>
          <p:nvPr/>
        </p:nvPicPr>
        <p:blipFill>
          <a:blip r:embed="rId4">
            <a:extLst/>
          </a:blip>
          <a:stretch>
            <a:fillRect/>
          </a:stretch>
        </p:blipFill>
        <p:spPr>
          <a:xfrm>
            <a:off x="6219702" y="3152310"/>
            <a:ext cx="326839" cy="349123"/>
          </a:xfrm>
          <a:prstGeom prst="rect">
            <a:avLst/>
          </a:prstGeom>
          <a:ln w="12700">
            <a:miter lim="400000"/>
          </a:ln>
        </p:spPr>
      </p:pic>
      <p:sp>
        <p:nvSpPr>
          <p:cNvPr id="1192" name="Line"/>
          <p:cNvSpPr/>
          <p:nvPr/>
        </p:nvSpPr>
        <p:spPr>
          <a:xfrm>
            <a:off x="5808909" y="5836514"/>
            <a:ext cx="2773504"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93" name="Line"/>
          <p:cNvSpPr/>
          <p:nvPr/>
        </p:nvSpPr>
        <p:spPr>
          <a:xfrm flipV="1">
            <a:off x="6383122" y="3604825"/>
            <a:ext cx="1" cy="2773504"/>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33" name="Connection Line"/>
          <p:cNvSpPr/>
          <p:nvPr/>
        </p:nvSpPr>
        <p:spPr>
          <a:xfrm>
            <a:off x="6712542" y="4245857"/>
            <a:ext cx="1280585"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0"/>
                </a:moveTo>
                <a:cubicBezTo>
                  <a:pt x="-1181" y="14850"/>
                  <a:pt x="5569" y="21600"/>
                  <a:pt x="20419" y="20250"/>
                </a:cubicBezTo>
              </a:path>
            </a:pathLst>
          </a:custGeom>
          <a:ln w="25400">
            <a:solidFill>
              <a:srgbClr val="000000"/>
            </a:solidFill>
          </a:ln>
          <a:effectLst>
            <a:outerShdw sx="100000" sy="100000" kx="0" ky="0" algn="b" rotWithShape="0" blurRad="38100" dist="23000" dir="5400000">
              <a:srgbClr val="000000">
                <a:alpha val="35000"/>
              </a:srgbClr>
            </a:outerShdw>
          </a:effectLst>
        </p:spPr>
        <p:txBody>
          <a:bodyPr/>
          <a:lstStyle/>
          <a:p>
            <a:pPr/>
          </a:p>
        </p:txBody>
      </p:sp>
      <p:sp>
        <p:nvSpPr>
          <p:cNvPr id="1195" name="Star"/>
          <p:cNvSpPr/>
          <p:nvPr/>
        </p:nvSpPr>
        <p:spPr>
          <a:xfrm>
            <a:off x="2704278" y="3796835"/>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96" name="Circle"/>
          <p:cNvSpPr/>
          <p:nvPr/>
        </p:nvSpPr>
        <p:spPr>
          <a:xfrm>
            <a:off x="1254125" y="5390159"/>
            <a:ext cx="203200"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97" name="Star"/>
          <p:cNvSpPr/>
          <p:nvPr/>
        </p:nvSpPr>
        <p:spPr>
          <a:xfrm>
            <a:off x="4310106" y="5032628"/>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98" name="Star"/>
          <p:cNvSpPr/>
          <p:nvPr/>
        </p:nvSpPr>
        <p:spPr>
          <a:xfrm>
            <a:off x="3117826" y="3486674"/>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99" name="Star"/>
          <p:cNvSpPr/>
          <p:nvPr/>
        </p:nvSpPr>
        <p:spPr>
          <a:xfrm>
            <a:off x="3598850" y="2919097"/>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0" name="Star"/>
          <p:cNvSpPr/>
          <p:nvPr/>
        </p:nvSpPr>
        <p:spPr>
          <a:xfrm>
            <a:off x="3117826" y="4202112"/>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1" name="Star"/>
          <p:cNvSpPr/>
          <p:nvPr/>
        </p:nvSpPr>
        <p:spPr>
          <a:xfrm>
            <a:off x="2623866" y="2556192"/>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2" name="Star"/>
          <p:cNvSpPr/>
          <p:nvPr/>
        </p:nvSpPr>
        <p:spPr>
          <a:xfrm>
            <a:off x="2704278" y="3176514"/>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3" name="Star"/>
          <p:cNvSpPr/>
          <p:nvPr/>
        </p:nvSpPr>
        <p:spPr>
          <a:xfrm>
            <a:off x="2442762" y="4401088"/>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4" name="Star"/>
          <p:cNvSpPr/>
          <p:nvPr/>
        </p:nvSpPr>
        <p:spPr>
          <a:xfrm>
            <a:off x="3909106" y="3796835"/>
            <a:ext cx="193071"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5" name="Circle"/>
          <p:cNvSpPr/>
          <p:nvPr/>
        </p:nvSpPr>
        <p:spPr>
          <a:xfrm>
            <a:off x="1254125" y="4663719"/>
            <a:ext cx="203200"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6" name="Circle"/>
          <p:cNvSpPr/>
          <p:nvPr/>
        </p:nvSpPr>
        <p:spPr>
          <a:xfrm>
            <a:off x="1583484" y="3168535"/>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7" name="Circle"/>
          <p:cNvSpPr/>
          <p:nvPr/>
        </p:nvSpPr>
        <p:spPr>
          <a:xfrm>
            <a:off x="1116124" y="2834303"/>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8" name="Circle"/>
          <p:cNvSpPr/>
          <p:nvPr/>
        </p:nvSpPr>
        <p:spPr>
          <a:xfrm>
            <a:off x="1116124" y="3637559"/>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9" name="Circle"/>
          <p:cNvSpPr/>
          <p:nvPr/>
        </p:nvSpPr>
        <p:spPr>
          <a:xfrm>
            <a:off x="943404" y="4393110"/>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10" name="Circle"/>
          <p:cNvSpPr/>
          <p:nvPr/>
        </p:nvSpPr>
        <p:spPr>
          <a:xfrm>
            <a:off x="2518204" y="5669559"/>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11" name="Circle"/>
          <p:cNvSpPr/>
          <p:nvPr/>
        </p:nvSpPr>
        <p:spPr>
          <a:xfrm>
            <a:off x="3198924" y="5750839"/>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12" name="Circle"/>
          <p:cNvSpPr/>
          <p:nvPr/>
        </p:nvSpPr>
        <p:spPr>
          <a:xfrm>
            <a:off x="1837484" y="5669559"/>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1216" name="Group"/>
          <p:cNvGrpSpPr/>
          <p:nvPr/>
        </p:nvGrpSpPr>
        <p:grpSpPr>
          <a:xfrm>
            <a:off x="1584450" y="2526131"/>
            <a:ext cx="2862141" cy="3749240"/>
            <a:chOff x="0" y="0"/>
            <a:chExt cx="2862139" cy="3749238"/>
          </a:xfrm>
        </p:grpSpPr>
        <p:sp>
          <p:nvSpPr>
            <p:cNvPr id="1213" name="Line"/>
            <p:cNvSpPr/>
            <p:nvPr/>
          </p:nvSpPr>
          <p:spPr>
            <a:xfrm>
              <a:off x="245496" y="8889"/>
              <a:ext cx="2519805" cy="3740350"/>
            </a:xfrm>
            <a:custGeom>
              <a:avLst/>
              <a:gdLst/>
              <a:ahLst/>
              <a:cxnLst>
                <a:cxn ang="0">
                  <a:pos x="wd2" y="hd2"/>
                </a:cxn>
                <a:cxn ang="5400000">
                  <a:pos x="wd2" y="hd2"/>
                </a:cxn>
                <a:cxn ang="10800000">
                  <a:pos x="wd2" y="hd2"/>
                </a:cxn>
                <a:cxn ang="16200000">
                  <a:pos x="wd2" y="hd2"/>
                </a:cxn>
              </a:cxnLst>
              <a:rect l="0" t="0" r="r" b="b"/>
              <a:pathLst>
                <a:path w="21252" h="21600" fill="norm" stroke="1" extrusionOk="0">
                  <a:moveTo>
                    <a:pt x="2199" y="0"/>
                  </a:moveTo>
                  <a:cubicBezTo>
                    <a:pt x="3340" y="630"/>
                    <a:pt x="4081" y="1530"/>
                    <a:pt x="4318" y="2520"/>
                  </a:cubicBezTo>
                  <a:cubicBezTo>
                    <a:pt x="4923" y="5039"/>
                    <a:pt x="1866" y="7790"/>
                    <a:pt x="537" y="10528"/>
                  </a:cubicBezTo>
                  <a:cubicBezTo>
                    <a:pt x="-348" y="12352"/>
                    <a:pt x="-295" y="14379"/>
                    <a:pt x="1881" y="15269"/>
                  </a:cubicBezTo>
                  <a:cubicBezTo>
                    <a:pt x="2601" y="15563"/>
                    <a:pt x="3457" y="15600"/>
                    <a:pt x="4337" y="15593"/>
                  </a:cubicBezTo>
                  <a:cubicBezTo>
                    <a:pt x="6069" y="15579"/>
                    <a:pt x="7598" y="14948"/>
                    <a:pt x="9191" y="14493"/>
                  </a:cubicBezTo>
                  <a:cubicBezTo>
                    <a:pt x="10862" y="14016"/>
                    <a:pt x="12574" y="13729"/>
                    <a:pt x="14357" y="14008"/>
                  </a:cubicBezTo>
                  <a:cubicBezTo>
                    <a:pt x="15024" y="14112"/>
                    <a:pt x="15656" y="14301"/>
                    <a:pt x="16222" y="14564"/>
                  </a:cubicBezTo>
                  <a:cubicBezTo>
                    <a:pt x="17050" y="14950"/>
                    <a:pt x="17703" y="15479"/>
                    <a:pt x="18244" y="16055"/>
                  </a:cubicBezTo>
                  <a:cubicBezTo>
                    <a:pt x="19004" y="16864"/>
                    <a:pt x="19541" y="17758"/>
                    <a:pt x="20006" y="18665"/>
                  </a:cubicBezTo>
                  <a:cubicBezTo>
                    <a:pt x="20500" y="19627"/>
                    <a:pt x="20916" y="20607"/>
                    <a:pt x="21252" y="21600"/>
                  </a:cubicBezTo>
                </a:path>
              </a:pathLst>
            </a:cu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214" name="Line"/>
            <p:cNvSpPr/>
            <p:nvPr/>
          </p:nvSpPr>
          <p:spPr>
            <a:xfrm>
              <a:off x="487690" y="8532"/>
              <a:ext cx="2374450" cy="3193258"/>
            </a:xfrm>
            <a:custGeom>
              <a:avLst/>
              <a:gdLst/>
              <a:ahLst/>
              <a:cxnLst>
                <a:cxn ang="0">
                  <a:pos x="wd2" y="hd2"/>
                </a:cxn>
                <a:cxn ang="5400000">
                  <a:pos x="wd2" y="hd2"/>
                </a:cxn>
                <a:cxn ang="10800000">
                  <a:pos x="wd2" y="hd2"/>
                </a:cxn>
                <a:cxn ang="16200000">
                  <a:pos x="wd2" y="hd2"/>
                </a:cxn>
              </a:cxnLst>
              <a:rect l="0" t="0" r="r" b="b"/>
              <a:pathLst>
                <a:path w="21298" h="21600" fill="norm" stroke="1" extrusionOk="0">
                  <a:moveTo>
                    <a:pt x="3185" y="0"/>
                  </a:moveTo>
                  <a:cubicBezTo>
                    <a:pt x="4075" y="1079"/>
                    <a:pt x="4577" y="2314"/>
                    <a:pt x="4641" y="3583"/>
                  </a:cubicBezTo>
                  <a:cubicBezTo>
                    <a:pt x="4816" y="7032"/>
                    <a:pt x="1901" y="9975"/>
                    <a:pt x="411" y="13205"/>
                  </a:cubicBezTo>
                  <a:cubicBezTo>
                    <a:pt x="-60" y="14227"/>
                    <a:pt x="-302" y="15391"/>
                    <a:pt x="675" y="16140"/>
                  </a:cubicBezTo>
                  <a:cubicBezTo>
                    <a:pt x="2092" y="17226"/>
                    <a:pt x="4281" y="16398"/>
                    <a:pt x="6206" y="15690"/>
                  </a:cubicBezTo>
                  <a:cubicBezTo>
                    <a:pt x="8955" y="14679"/>
                    <a:pt x="11967" y="14391"/>
                    <a:pt x="14577" y="15198"/>
                  </a:cubicBezTo>
                  <a:cubicBezTo>
                    <a:pt x="16372" y="15753"/>
                    <a:pt x="17818" y="16777"/>
                    <a:pt x="18954" y="17956"/>
                  </a:cubicBezTo>
                  <a:cubicBezTo>
                    <a:pt x="19980" y="19020"/>
                    <a:pt x="20782" y="20239"/>
                    <a:pt x="21298" y="21600"/>
                  </a:cubicBezTo>
                </a:path>
              </a:pathLst>
            </a:custGeom>
            <a:noFill/>
            <a:ln w="25400" cap="rnd">
              <a:solidFill>
                <a:srgbClr val="000000"/>
              </a:solidFill>
              <a:custDash>
                <a:ds d="100000" sp="200000"/>
              </a:custDash>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215" name="Line"/>
            <p:cNvSpPr/>
            <p:nvPr/>
          </p:nvSpPr>
          <p:spPr>
            <a:xfrm>
              <a:off x="0" y="0"/>
              <a:ext cx="2511743" cy="3738007"/>
            </a:xfrm>
            <a:custGeom>
              <a:avLst/>
              <a:gdLst/>
              <a:ahLst/>
              <a:cxnLst>
                <a:cxn ang="0">
                  <a:pos x="wd2" y="hd2"/>
                </a:cxn>
                <a:cxn ang="5400000">
                  <a:pos x="wd2" y="hd2"/>
                </a:cxn>
                <a:cxn ang="10800000">
                  <a:pos x="wd2" y="hd2"/>
                </a:cxn>
                <a:cxn ang="16200000">
                  <a:pos x="wd2" y="hd2"/>
                </a:cxn>
              </a:cxnLst>
              <a:rect l="0" t="0" r="r" b="b"/>
              <a:pathLst>
                <a:path w="21291" h="21600" fill="norm" stroke="1" extrusionOk="0">
                  <a:moveTo>
                    <a:pt x="0" y="0"/>
                  </a:moveTo>
                  <a:cubicBezTo>
                    <a:pt x="2260" y="238"/>
                    <a:pt x="4000" y="1479"/>
                    <a:pt x="4253" y="3024"/>
                  </a:cubicBezTo>
                  <a:cubicBezTo>
                    <a:pt x="4459" y="4278"/>
                    <a:pt x="3618" y="5459"/>
                    <a:pt x="2814" y="6597"/>
                  </a:cubicBezTo>
                  <a:cubicBezTo>
                    <a:pt x="1195" y="8889"/>
                    <a:pt x="-309" y="11357"/>
                    <a:pt x="523" y="13824"/>
                  </a:cubicBezTo>
                  <a:cubicBezTo>
                    <a:pt x="791" y="14621"/>
                    <a:pt x="1309" y="15375"/>
                    <a:pt x="2143" y="15967"/>
                  </a:cubicBezTo>
                  <a:cubicBezTo>
                    <a:pt x="3146" y="16681"/>
                    <a:pt x="4516" y="17094"/>
                    <a:pt x="5952" y="17103"/>
                  </a:cubicBezTo>
                  <a:cubicBezTo>
                    <a:pt x="9337" y="17126"/>
                    <a:pt x="12171" y="14945"/>
                    <a:pt x="15551" y="15421"/>
                  </a:cubicBezTo>
                  <a:cubicBezTo>
                    <a:pt x="16734" y="15587"/>
                    <a:pt x="17732" y="16041"/>
                    <a:pt x="18467" y="16639"/>
                  </a:cubicBezTo>
                  <a:cubicBezTo>
                    <a:pt x="19374" y="17377"/>
                    <a:pt x="19862" y="18297"/>
                    <a:pt x="20291" y="19215"/>
                  </a:cubicBezTo>
                  <a:cubicBezTo>
                    <a:pt x="20653" y="19988"/>
                    <a:pt x="20985" y="20782"/>
                    <a:pt x="21291" y="21600"/>
                  </a:cubicBezTo>
                </a:path>
              </a:pathLst>
            </a:custGeom>
            <a:noFill/>
            <a:ln w="25400" cap="rnd">
              <a:solidFill>
                <a:srgbClr val="000000"/>
              </a:solidFill>
              <a:custDash>
                <a:ds d="100000" sp="200000"/>
              </a:custDash>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sp>
        <p:nvSpPr>
          <p:cNvPr id="1217" name="Star"/>
          <p:cNvSpPr/>
          <p:nvPr/>
        </p:nvSpPr>
        <p:spPr>
          <a:xfrm>
            <a:off x="2060982" y="4842750"/>
            <a:ext cx="193070" cy="187187"/>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18" name="Circle"/>
          <p:cNvSpPr/>
          <p:nvPr/>
        </p:nvSpPr>
        <p:spPr>
          <a:xfrm>
            <a:off x="3331004" y="5100850"/>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19" name="Circle"/>
          <p:cNvSpPr/>
          <p:nvPr/>
        </p:nvSpPr>
        <p:spPr>
          <a:xfrm>
            <a:off x="1949244" y="2911119"/>
            <a:ext cx="203201" cy="203201"/>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1223" name="Group"/>
          <p:cNvGrpSpPr/>
          <p:nvPr/>
        </p:nvGrpSpPr>
        <p:grpSpPr>
          <a:xfrm>
            <a:off x="-636743" y="2081725"/>
            <a:ext cx="457240" cy="4097265"/>
            <a:chOff x="0" y="0"/>
            <a:chExt cx="457239" cy="4097263"/>
          </a:xfrm>
        </p:grpSpPr>
        <p:sp>
          <p:nvSpPr>
            <p:cNvPr id="1220" name="Line"/>
            <p:cNvSpPr/>
            <p:nvPr/>
          </p:nvSpPr>
          <p:spPr>
            <a:xfrm flipH="1" flipV="1">
              <a:off x="-1" y="0"/>
              <a:ext cx="203241" cy="3843264"/>
            </a:xfrm>
            <a:prstGeom prst="line">
              <a:avLst/>
            </a:prstGeom>
            <a:noFill/>
            <a:ln w="25400" cap="rnd">
              <a:solidFill>
                <a:srgbClr val="000000"/>
              </a:solidFill>
              <a:custDash>
                <a:ds d="100000" sp="200000"/>
              </a:custDash>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221" name="Line"/>
            <p:cNvSpPr/>
            <p:nvPr/>
          </p:nvSpPr>
          <p:spPr>
            <a:xfrm flipH="1" flipV="1">
              <a:off x="126999" y="127000"/>
              <a:ext cx="203241" cy="3843264"/>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222" name="Line"/>
            <p:cNvSpPr/>
            <p:nvPr/>
          </p:nvSpPr>
          <p:spPr>
            <a:xfrm flipH="1" flipV="1">
              <a:off x="254000" y="254000"/>
              <a:ext cx="203240" cy="3843264"/>
            </a:xfrm>
            <a:prstGeom prst="line">
              <a:avLst/>
            </a:prstGeom>
            <a:noFill/>
            <a:ln w="25400" cap="rnd">
              <a:solidFill>
                <a:srgbClr val="000000"/>
              </a:solidFill>
              <a:custDash>
                <a:ds d="100000" sp="200000"/>
              </a:custDash>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pic>
        <p:nvPicPr>
          <p:cNvPr id="1224" name="SVM_Margin.png" descr="SVM_Margin.png"/>
          <p:cNvPicPr>
            <a:picLocks noChangeAspect="1"/>
          </p:cNvPicPr>
          <p:nvPr/>
        </p:nvPicPr>
        <p:blipFill>
          <a:blip r:embed="rId5">
            <a:extLst/>
          </a:blip>
          <a:stretch>
            <a:fillRect/>
          </a:stretch>
        </p:blipFill>
        <p:spPr>
          <a:xfrm>
            <a:off x="6074292" y="152328"/>
            <a:ext cx="2545556" cy="2065656"/>
          </a:xfrm>
          <a:prstGeom prst="rect">
            <a:avLst/>
          </a:prstGeom>
          <a:ln w="12700">
            <a:miter lim="400000"/>
          </a:ln>
        </p:spPr>
      </p:pic>
      <p:sp>
        <p:nvSpPr>
          <p:cNvPr id="1225" name="Circle"/>
          <p:cNvSpPr/>
          <p:nvPr/>
        </p:nvSpPr>
        <p:spPr>
          <a:xfrm>
            <a:off x="6664437" y="4229350"/>
            <a:ext cx="126416" cy="132769"/>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26" name="Line"/>
          <p:cNvSpPr/>
          <p:nvPr/>
        </p:nvSpPr>
        <p:spPr>
          <a:xfrm>
            <a:off x="1701166" y="2534290"/>
            <a:ext cx="2629031" cy="3740349"/>
          </a:xfrm>
          <a:custGeom>
            <a:avLst/>
            <a:gdLst/>
            <a:ahLst/>
            <a:cxnLst>
              <a:cxn ang="0">
                <a:pos x="wd2" y="hd2"/>
              </a:cxn>
              <a:cxn ang="5400000">
                <a:pos x="wd2" y="hd2"/>
              </a:cxn>
              <a:cxn ang="10800000">
                <a:pos x="wd2" y="hd2"/>
              </a:cxn>
              <a:cxn ang="16200000">
                <a:pos x="wd2" y="hd2"/>
              </a:cxn>
            </a:cxnLst>
            <a:rect l="0" t="0" r="r" b="b"/>
            <a:pathLst>
              <a:path w="17628" h="21600" fill="norm" stroke="1" extrusionOk="0">
                <a:moveTo>
                  <a:pt x="2481" y="0"/>
                </a:moveTo>
                <a:cubicBezTo>
                  <a:pt x="3434" y="593"/>
                  <a:pt x="4016" y="1516"/>
                  <a:pt x="4166" y="2520"/>
                </a:cubicBezTo>
                <a:cubicBezTo>
                  <a:pt x="4801" y="6790"/>
                  <a:pt x="-3972" y="12361"/>
                  <a:pt x="2228" y="15269"/>
                </a:cubicBezTo>
                <a:cubicBezTo>
                  <a:pt x="2822" y="15547"/>
                  <a:pt x="3504" y="15607"/>
                  <a:pt x="4180" y="15593"/>
                </a:cubicBezTo>
                <a:cubicBezTo>
                  <a:pt x="5558" y="15565"/>
                  <a:pt x="6774" y="14951"/>
                  <a:pt x="8039" y="14493"/>
                </a:cubicBezTo>
                <a:cubicBezTo>
                  <a:pt x="9367" y="14012"/>
                  <a:pt x="10729" y="13728"/>
                  <a:pt x="12146" y="14008"/>
                </a:cubicBezTo>
                <a:cubicBezTo>
                  <a:pt x="12676" y="14112"/>
                  <a:pt x="13179" y="14301"/>
                  <a:pt x="13629" y="14564"/>
                </a:cubicBezTo>
                <a:cubicBezTo>
                  <a:pt x="14287" y="14950"/>
                  <a:pt x="14806" y="15479"/>
                  <a:pt x="15237" y="16055"/>
                </a:cubicBezTo>
                <a:cubicBezTo>
                  <a:pt x="15841" y="16864"/>
                  <a:pt x="16268" y="17758"/>
                  <a:pt x="16638" y="18665"/>
                </a:cubicBezTo>
                <a:cubicBezTo>
                  <a:pt x="17030" y="19627"/>
                  <a:pt x="17361" y="20607"/>
                  <a:pt x="17628" y="21600"/>
                </a:cubicBezTo>
              </a:path>
            </a:pathLst>
          </a:cu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27" name="Line"/>
          <p:cNvSpPr/>
          <p:nvPr/>
        </p:nvSpPr>
        <p:spPr>
          <a:xfrm>
            <a:off x="1839889" y="2534253"/>
            <a:ext cx="2490307" cy="3740349"/>
          </a:xfrm>
          <a:custGeom>
            <a:avLst/>
            <a:gdLst/>
            <a:ahLst/>
            <a:cxnLst>
              <a:cxn ang="0">
                <a:pos x="wd2" y="hd2"/>
              </a:cxn>
              <a:cxn ang="5400000">
                <a:pos x="wd2" y="hd2"/>
              </a:cxn>
              <a:cxn ang="10800000">
                <a:pos x="wd2" y="hd2"/>
              </a:cxn>
              <a:cxn ang="16200000">
                <a:pos x="wd2" y="hd2"/>
              </a:cxn>
            </a:cxnLst>
            <a:rect l="0" t="0" r="r" b="b"/>
            <a:pathLst>
              <a:path w="17082" h="21600" fill="norm" stroke="1" extrusionOk="0">
                <a:moveTo>
                  <a:pt x="1587" y="0"/>
                </a:moveTo>
                <a:cubicBezTo>
                  <a:pt x="2552" y="601"/>
                  <a:pt x="3141" y="1519"/>
                  <a:pt x="3310" y="2520"/>
                </a:cubicBezTo>
                <a:cubicBezTo>
                  <a:pt x="4077" y="7072"/>
                  <a:pt x="-4518" y="14660"/>
                  <a:pt x="3325" y="15593"/>
                </a:cubicBezTo>
                <a:cubicBezTo>
                  <a:pt x="4741" y="15762"/>
                  <a:pt x="5990" y="15008"/>
                  <a:pt x="7273" y="14493"/>
                </a:cubicBezTo>
                <a:cubicBezTo>
                  <a:pt x="8608" y="13957"/>
                  <a:pt x="10022" y="13717"/>
                  <a:pt x="11474" y="14008"/>
                </a:cubicBezTo>
                <a:cubicBezTo>
                  <a:pt x="12015" y="14116"/>
                  <a:pt x="12531" y="14302"/>
                  <a:pt x="12991" y="14564"/>
                </a:cubicBezTo>
                <a:cubicBezTo>
                  <a:pt x="13666" y="14948"/>
                  <a:pt x="14196" y="15479"/>
                  <a:pt x="14636" y="16055"/>
                </a:cubicBezTo>
                <a:cubicBezTo>
                  <a:pt x="15253" y="16865"/>
                  <a:pt x="15690" y="17758"/>
                  <a:pt x="16069" y="18665"/>
                </a:cubicBezTo>
                <a:cubicBezTo>
                  <a:pt x="16471" y="19627"/>
                  <a:pt x="16809" y="20607"/>
                  <a:pt x="17082" y="21600"/>
                </a:cubicBezTo>
              </a:path>
            </a:pathLst>
          </a:cu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28" name="Line"/>
          <p:cNvSpPr/>
          <p:nvPr/>
        </p:nvSpPr>
        <p:spPr>
          <a:xfrm>
            <a:off x="2071190" y="2532861"/>
            <a:ext cx="2259014" cy="3740349"/>
          </a:xfrm>
          <a:custGeom>
            <a:avLst/>
            <a:gdLst/>
            <a:ahLst/>
            <a:cxnLst>
              <a:cxn ang="0">
                <a:pos x="wd2" y="hd2"/>
              </a:cxn>
              <a:cxn ang="5400000">
                <a:pos x="wd2" y="hd2"/>
              </a:cxn>
              <a:cxn ang="10800000">
                <a:pos x="wd2" y="hd2"/>
              </a:cxn>
              <a:cxn ang="16200000">
                <a:pos x="wd2" y="hd2"/>
              </a:cxn>
            </a:cxnLst>
            <a:rect l="0" t="0" r="r" b="b"/>
            <a:pathLst>
              <a:path w="20811" h="21600" fill="norm" stroke="1" extrusionOk="0">
                <a:moveTo>
                  <a:pt x="0" y="0"/>
                </a:moveTo>
                <a:cubicBezTo>
                  <a:pt x="1164" y="673"/>
                  <a:pt x="1929" y="1557"/>
                  <a:pt x="2315" y="2520"/>
                </a:cubicBezTo>
                <a:cubicBezTo>
                  <a:pt x="4133" y="7056"/>
                  <a:pt x="-789" y="14129"/>
                  <a:pt x="7637" y="14493"/>
                </a:cubicBezTo>
                <a:cubicBezTo>
                  <a:pt x="9557" y="14576"/>
                  <a:pt x="11369" y="13823"/>
                  <a:pt x="13279" y="14008"/>
                </a:cubicBezTo>
                <a:cubicBezTo>
                  <a:pt x="14022" y="14080"/>
                  <a:pt x="14706" y="14291"/>
                  <a:pt x="15317" y="14564"/>
                </a:cubicBezTo>
                <a:cubicBezTo>
                  <a:pt x="16205" y="14962"/>
                  <a:pt x="16929" y="15482"/>
                  <a:pt x="17525" y="16055"/>
                </a:cubicBezTo>
                <a:cubicBezTo>
                  <a:pt x="18365" y="16861"/>
                  <a:pt x="18945" y="17757"/>
                  <a:pt x="19451" y="18665"/>
                </a:cubicBezTo>
                <a:cubicBezTo>
                  <a:pt x="19986" y="19628"/>
                  <a:pt x="20440" y="20607"/>
                  <a:pt x="20811" y="21600"/>
                </a:cubicBezTo>
              </a:path>
            </a:pathLst>
          </a:cu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29" name="Line"/>
          <p:cNvSpPr/>
          <p:nvPr/>
        </p:nvSpPr>
        <p:spPr>
          <a:xfrm>
            <a:off x="2059457" y="2534583"/>
            <a:ext cx="2259013" cy="3740350"/>
          </a:xfrm>
          <a:custGeom>
            <a:avLst/>
            <a:gdLst/>
            <a:ahLst/>
            <a:cxnLst>
              <a:cxn ang="0">
                <a:pos x="wd2" y="hd2"/>
              </a:cxn>
              <a:cxn ang="5400000">
                <a:pos x="wd2" y="hd2"/>
              </a:cxn>
              <a:cxn ang="10800000">
                <a:pos x="wd2" y="hd2"/>
              </a:cxn>
              <a:cxn ang="16200000">
                <a:pos x="wd2" y="hd2"/>
              </a:cxn>
            </a:cxnLst>
            <a:rect l="0" t="0" r="r" b="b"/>
            <a:pathLst>
              <a:path w="20814" h="21600" fill="norm" stroke="1" extrusionOk="0">
                <a:moveTo>
                  <a:pt x="0" y="0"/>
                </a:moveTo>
                <a:cubicBezTo>
                  <a:pt x="1164" y="673"/>
                  <a:pt x="1928" y="1558"/>
                  <a:pt x="2315" y="2520"/>
                </a:cubicBezTo>
                <a:cubicBezTo>
                  <a:pt x="4135" y="7055"/>
                  <a:pt x="-786" y="14124"/>
                  <a:pt x="7638" y="14493"/>
                </a:cubicBezTo>
                <a:cubicBezTo>
                  <a:pt x="9558" y="14577"/>
                  <a:pt x="11370" y="13826"/>
                  <a:pt x="13281" y="14008"/>
                </a:cubicBezTo>
                <a:cubicBezTo>
                  <a:pt x="14024" y="14079"/>
                  <a:pt x="14710" y="14288"/>
                  <a:pt x="15319" y="14564"/>
                </a:cubicBezTo>
                <a:cubicBezTo>
                  <a:pt x="16202" y="14965"/>
                  <a:pt x="16906" y="15494"/>
                  <a:pt x="17528" y="16055"/>
                </a:cubicBezTo>
                <a:cubicBezTo>
                  <a:pt x="19352" y="17700"/>
                  <a:pt x="20482" y="19608"/>
                  <a:pt x="20814" y="21600"/>
                </a:cubicBezTo>
              </a:path>
            </a:pathLst>
          </a:cu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30" name="Line"/>
          <p:cNvSpPr/>
          <p:nvPr/>
        </p:nvSpPr>
        <p:spPr>
          <a:xfrm>
            <a:off x="2061131" y="2532053"/>
            <a:ext cx="2282881" cy="3740349"/>
          </a:xfrm>
          <a:custGeom>
            <a:avLst/>
            <a:gdLst/>
            <a:ahLst/>
            <a:cxnLst>
              <a:cxn ang="0">
                <a:pos x="wd2" y="hd2"/>
              </a:cxn>
              <a:cxn ang="5400000">
                <a:pos x="wd2" y="hd2"/>
              </a:cxn>
              <a:cxn ang="10800000">
                <a:pos x="wd2" y="hd2"/>
              </a:cxn>
              <a:cxn ang="16200000">
                <a:pos x="wd2" y="hd2"/>
              </a:cxn>
            </a:cxnLst>
            <a:rect l="0" t="0" r="r" b="b"/>
            <a:pathLst>
              <a:path w="20863" h="21600" fill="norm" stroke="1" extrusionOk="0">
                <a:moveTo>
                  <a:pt x="0" y="0"/>
                </a:moveTo>
                <a:cubicBezTo>
                  <a:pt x="904" y="789"/>
                  <a:pt x="1641" y="1638"/>
                  <a:pt x="2296" y="2520"/>
                </a:cubicBezTo>
                <a:cubicBezTo>
                  <a:pt x="5412" y="6717"/>
                  <a:pt x="6476" y="11986"/>
                  <a:pt x="13173" y="14008"/>
                </a:cubicBezTo>
                <a:cubicBezTo>
                  <a:pt x="13837" y="14208"/>
                  <a:pt x="14533" y="14361"/>
                  <a:pt x="15195" y="14564"/>
                </a:cubicBezTo>
                <a:cubicBezTo>
                  <a:pt x="19352" y="15841"/>
                  <a:pt x="21600" y="18742"/>
                  <a:pt x="20645" y="21600"/>
                </a:cubicBezTo>
              </a:path>
            </a:pathLst>
          </a:cu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31" name="Line"/>
          <p:cNvSpPr/>
          <p:nvPr/>
        </p:nvSpPr>
        <p:spPr>
          <a:xfrm>
            <a:off x="2079765" y="2534735"/>
            <a:ext cx="2263367" cy="3740349"/>
          </a:xfrm>
          <a:custGeom>
            <a:avLst/>
            <a:gdLst/>
            <a:ahLst/>
            <a:cxnLst>
              <a:cxn ang="0">
                <a:pos x="wd2" y="hd2"/>
              </a:cxn>
              <a:cxn ang="5400000">
                <a:pos x="wd2" y="hd2"/>
              </a:cxn>
              <a:cxn ang="10800000">
                <a:pos x="wd2" y="hd2"/>
              </a:cxn>
              <a:cxn ang="16200000">
                <a:pos x="wd2" y="hd2"/>
              </a:cxn>
            </a:cxnLst>
            <a:rect l="0" t="0" r="r" b="b"/>
            <a:pathLst>
              <a:path w="20488" h="21600" fill="norm" stroke="1" extrusionOk="0">
                <a:moveTo>
                  <a:pt x="0" y="0"/>
                </a:moveTo>
                <a:cubicBezTo>
                  <a:pt x="1145" y="673"/>
                  <a:pt x="1897" y="1557"/>
                  <a:pt x="2275" y="2520"/>
                </a:cubicBezTo>
                <a:cubicBezTo>
                  <a:pt x="4059" y="7064"/>
                  <a:pt x="-795" y="14161"/>
                  <a:pt x="7505" y="14493"/>
                </a:cubicBezTo>
                <a:cubicBezTo>
                  <a:pt x="9392" y="14568"/>
                  <a:pt x="11174" y="13804"/>
                  <a:pt x="13049" y="14008"/>
                </a:cubicBezTo>
                <a:cubicBezTo>
                  <a:pt x="13775" y="14087"/>
                  <a:pt x="14435" y="14307"/>
                  <a:pt x="15051" y="14564"/>
                </a:cubicBezTo>
                <a:cubicBezTo>
                  <a:pt x="18734" y="16102"/>
                  <a:pt x="20805" y="18801"/>
                  <a:pt x="20449" y="21600"/>
                </a:cubicBezTo>
              </a:path>
            </a:pathLst>
          </a:cu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32" name="Line"/>
          <p:cNvSpPr/>
          <p:nvPr/>
        </p:nvSpPr>
        <p:spPr>
          <a:xfrm>
            <a:off x="2072811" y="2530441"/>
            <a:ext cx="2259014" cy="3740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24" y="835"/>
                  <a:pt x="1594" y="1679"/>
                  <a:pt x="2403" y="2520"/>
                </a:cubicBezTo>
                <a:cubicBezTo>
                  <a:pt x="6111" y="6380"/>
                  <a:pt x="9919" y="10204"/>
                  <a:pt x="13783" y="14008"/>
                </a:cubicBezTo>
                <a:cubicBezTo>
                  <a:pt x="16363" y="16548"/>
                  <a:pt x="18969" y="19079"/>
                  <a:pt x="21600" y="21600"/>
                </a:cubicBezTo>
              </a:path>
            </a:pathLst>
          </a:cu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12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path" nodeType="clickEffect" presetSubtype="0" presetID="-1" grpId="3" accel="50000" decel="50000" fill="hold">
                                  <p:stCondLst>
                                    <p:cond delay="0"/>
                                  </p:stCondLst>
                                  <p:childTnLst>
                                    <p:animMotion path="M 0.000000 0.000000 C -0.003051 0.024163 -0.002505 0.048262 0.001197 0.071231 C 0.004569 0.092156 0.010625 0.112502 0.020622 0.129230 C 0.029523 0.144125 0.041316 0.155695 0.054911 0.164066 C 0.068061 0.172164 0.082160 0.176452 0.096314 0.178738 C 0.109011 0.180788 0.121916 0.181259 0.134869 0.180072" origin="layout" pathEditMode="relative">
                                      <p:cBhvr>
                                        <p:cTn id="16" dur="16000" fill="hold"/>
                                        <p:tgtEl>
                                          <p:spTgt spid="1225"/>
                                        </p:tgtEl>
                                        <p:attrNameLst>
                                          <p:attrName>ppt_x</p:attrName>
                                          <p:attrName>ppt_y</p:attrName>
                                        </p:attrNameLst>
                                      </p:cBhvr>
                                    </p:animMotion>
                                  </p:childTnLst>
                                </p:cTn>
                              </p:par>
                            </p:childTnLst>
                          </p:cTn>
                        </p:par>
                        <p:par>
                          <p:cTn id="17" fill="hold">
                            <p:stCondLst>
                              <p:cond delay="16000"/>
                            </p:stCondLst>
                            <p:childTnLst>
                              <p:par>
                                <p:cTn id="18" presetClass="entr" nodeType="afterEffect" presetSubtype="0" presetID="1" grpId="4" fill="hold">
                                  <p:stCondLst>
                                    <p:cond delay="0"/>
                                  </p:stCondLst>
                                  <p:iterate type="el" backwards="0">
                                    <p:tmAbs val="0"/>
                                  </p:iterate>
                                  <p:childTnLst>
                                    <p:set>
                                      <p:cBhvr>
                                        <p:cTn id="19" fill="hold"/>
                                        <p:tgtEl>
                                          <p:spTgt spid="1232"/>
                                        </p:tgtEl>
                                        <p:attrNameLst>
                                          <p:attrName>style.visibility</p:attrName>
                                        </p:attrNameLst>
                                      </p:cBhvr>
                                      <p:to>
                                        <p:strVal val="visible"/>
                                      </p:to>
                                    </p:set>
                                  </p:childTnLst>
                                </p:cTn>
                              </p:par>
                            </p:childTnLst>
                          </p:cTn>
                        </p:par>
                        <p:par>
                          <p:cTn id="20" fill="hold">
                            <p:stCondLst>
                              <p:cond delay="16000"/>
                            </p:stCondLst>
                            <p:childTnLst>
                              <p:par>
                                <p:cTn id="21" presetClass="exit" nodeType="afterEffect" presetSubtype="0" presetID="1" grpId="5" fill="hold">
                                  <p:stCondLst>
                                    <p:cond delay="2000"/>
                                  </p:stCondLst>
                                  <p:iterate type="el" backwards="0">
                                    <p:tmAbs val="0"/>
                                  </p:iterate>
                                  <p:childTnLst>
                                    <p:set>
                                      <p:cBhvr>
                                        <p:cTn id="22" fill="hold">
                                          <p:stCondLst>
                                            <p:cond delay="0"/>
                                          </p:stCondLst>
                                        </p:cTn>
                                        <p:tgtEl>
                                          <p:spTgt spid="1232"/>
                                        </p:tgtEl>
                                        <p:attrNameLst>
                                          <p:attrName>style.visibility</p:attrName>
                                        </p:attrNameLst>
                                      </p:cBhvr>
                                      <p:to>
                                        <p:strVal val="hidden"/>
                                      </p:to>
                                    </p:set>
                                  </p:childTnLst>
                                </p:cTn>
                              </p:par>
                            </p:childTnLst>
                          </p:cTn>
                        </p:par>
                        <p:par>
                          <p:cTn id="23" fill="hold">
                            <p:stCondLst>
                              <p:cond delay="18000"/>
                            </p:stCondLst>
                            <p:childTnLst>
                              <p:par>
                                <p:cTn id="24" presetClass="entr" nodeType="afterEffect" presetSubtype="0" presetID="1" grpId="6" fill="hold">
                                  <p:stCondLst>
                                    <p:cond delay="0"/>
                                  </p:stCondLst>
                                  <p:iterate type="el" backwards="0">
                                    <p:tmAbs val="0"/>
                                  </p:iterate>
                                  <p:childTnLst>
                                    <p:set>
                                      <p:cBhvr>
                                        <p:cTn id="25" fill="hold"/>
                                        <p:tgtEl>
                                          <p:spTgt spid="1230"/>
                                        </p:tgtEl>
                                        <p:attrNameLst>
                                          <p:attrName>style.visibility</p:attrName>
                                        </p:attrNameLst>
                                      </p:cBhvr>
                                      <p:to>
                                        <p:strVal val="visible"/>
                                      </p:to>
                                    </p:set>
                                  </p:childTnLst>
                                </p:cTn>
                              </p:par>
                            </p:childTnLst>
                          </p:cTn>
                        </p:par>
                        <p:par>
                          <p:cTn id="26" fill="hold">
                            <p:stCondLst>
                              <p:cond delay="18000"/>
                            </p:stCondLst>
                            <p:childTnLst>
                              <p:par>
                                <p:cTn id="27" presetClass="exit" nodeType="afterEffect" presetSubtype="0" presetID="1" grpId="7" fill="hold">
                                  <p:stCondLst>
                                    <p:cond delay="2000"/>
                                  </p:stCondLst>
                                  <p:iterate type="el" backwards="0">
                                    <p:tmAbs val="0"/>
                                  </p:iterate>
                                  <p:childTnLst>
                                    <p:set>
                                      <p:cBhvr>
                                        <p:cTn id="28" fill="hold">
                                          <p:stCondLst>
                                            <p:cond delay="0"/>
                                          </p:stCondLst>
                                        </p:cTn>
                                        <p:tgtEl>
                                          <p:spTgt spid="1230"/>
                                        </p:tgtEl>
                                        <p:attrNameLst>
                                          <p:attrName>style.visibility</p:attrName>
                                        </p:attrNameLst>
                                      </p:cBhvr>
                                      <p:to>
                                        <p:strVal val="hidden"/>
                                      </p:to>
                                    </p:set>
                                  </p:childTnLst>
                                </p:cTn>
                              </p:par>
                            </p:childTnLst>
                          </p:cTn>
                        </p:par>
                        <p:par>
                          <p:cTn id="29" fill="hold">
                            <p:stCondLst>
                              <p:cond delay="20000"/>
                            </p:stCondLst>
                            <p:childTnLst>
                              <p:par>
                                <p:cTn id="30" presetClass="entr" nodeType="afterEffect" presetSubtype="0" presetID="1" grpId="8" fill="hold">
                                  <p:stCondLst>
                                    <p:cond delay="0"/>
                                  </p:stCondLst>
                                  <p:iterate type="el" backwards="0">
                                    <p:tmAbs val="0"/>
                                  </p:iterate>
                                  <p:childTnLst>
                                    <p:set>
                                      <p:cBhvr>
                                        <p:cTn id="31" fill="hold"/>
                                        <p:tgtEl>
                                          <p:spTgt spid="1231"/>
                                        </p:tgtEl>
                                        <p:attrNameLst>
                                          <p:attrName>style.visibility</p:attrName>
                                        </p:attrNameLst>
                                      </p:cBhvr>
                                      <p:to>
                                        <p:strVal val="visible"/>
                                      </p:to>
                                    </p:set>
                                  </p:childTnLst>
                                </p:cTn>
                              </p:par>
                            </p:childTnLst>
                          </p:cTn>
                        </p:par>
                        <p:par>
                          <p:cTn id="32" fill="hold">
                            <p:stCondLst>
                              <p:cond delay="20000"/>
                            </p:stCondLst>
                            <p:childTnLst>
                              <p:par>
                                <p:cTn id="33" presetClass="exit" nodeType="afterEffect" presetSubtype="0" presetID="1" grpId="9" fill="hold">
                                  <p:stCondLst>
                                    <p:cond delay="2000"/>
                                  </p:stCondLst>
                                  <p:iterate type="el" backwards="0">
                                    <p:tmAbs val="0"/>
                                  </p:iterate>
                                  <p:childTnLst>
                                    <p:set>
                                      <p:cBhvr>
                                        <p:cTn id="34" fill="hold">
                                          <p:stCondLst>
                                            <p:cond delay="0"/>
                                          </p:stCondLst>
                                        </p:cTn>
                                        <p:tgtEl>
                                          <p:spTgt spid="1231"/>
                                        </p:tgtEl>
                                        <p:attrNameLst>
                                          <p:attrName>style.visibility</p:attrName>
                                        </p:attrNameLst>
                                      </p:cBhvr>
                                      <p:to>
                                        <p:strVal val="hidden"/>
                                      </p:to>
                                    </p:set>
                                  </p:childTnLst>
                                </p:cTn>
                              </p:par>
                            </p:childTnLst>
                          </p:cTn>
                        </p:par>
                        <p:par>
                          <p:cTn id="35" fill="hold">
                            <p:stCondLst>
                              <p:cond delay="22000"/>
                            </p:stCondLst>
                            <p:childTnLst>
                              <p:par>
                                <p:cTn id="36" presetClass="entr" nodeType="afterEffect" presetSubtype="0" presetID="1" grpId="10" fill="hold">
                                  <p:stCondLst>
                                    <p:cond delay="0"/>
                                  </p:stCondLst>
                                  <p:iterate type="el" backwards="0">
                                    <p:tmAbs val="0"/>
                                  </p:iterate>
                                  <p:childTnLst>
                                    <p:set>
                                      <p:cBhvr>
                                        <p:cTn id="37" fill="hold"/>
                                        <p:tgtEl>
                                          <p:spTgt spid="1229"/>
                                        </p:tgtEl>
                                        <p:attrNameLst>
                                          <p:attrName>style.visibility</p:attrName>
                                        </p:attrNameLst>
                                      </p:cBhvr>
                                      <p:to>
                                        <p:strVal val="visible"/>
                                      </p:to>
                                    </p:set>
                                  </p:childTnLst>
                                </p:cTn>
                              </p:par>
                            </p:childTnLst>
                          </p:cTn>
                        </p:par>
                        <p:par>
                          <p:cTn id="38" fill="hold">
                            <p:stCondLst>
                              <p:cond delay="22000"/>
                            </p:stCondLst>
                            <p:childTnLst>
                              <p:par>
                                <p:cTn id="39" presetClass="exit" nodeType="afterEffect" presetSubtype="0" presetID="1" grpId="11" fill="hold">
                                  <p:stCondLst>
                                    <p:cond delay="2000"/>
                                  </p:stCondLst>
                                  <p:iterate type="el" backwards="0">
                                    <p:tmAbs val="0"/>
                                  </p:iterate>
                                  <p:childTnLst>
                                    <p:set>
                                      <p:cBhvr>
                                        <p:cTn id="40" fill="hold">
                                          <p:stCondLst>
                                            <p:cond delay="0"/>
                                          </p:stCondLst>
                                        </p:cTn>
                                        <p:tgtEl>
                                          <p:spTgt spid="1229"/>
                                        </p:tgtEl>
                                        <p:attrNameLst>
                                          <p:attrName>style.visibility</p:attrName>
                                        </p:attrNameLst>
                                      </p:cBhvr>
                                      <p:to>
                                        <p:strVal val="hidden"/>
                                      </p:to>
                                    </p:set>
                                  </p:childTnLst>
                                </p:cTn>
                              </p:par>
                            </p:childTnLst>
                          </p:cTn>
                        </p:par>
                        <p:par>
                          <p:cTn id="41" fill="hold">
                            <p:stCondLst>
                              <p:cond delay="24000"/>
                            </p:stCondLst>
                            <p:childTnLst>
                              <p:par>
                                <p:cTn id="42" presetClass="entr" nodeType="afterEffect" presetSubtype="0" presetID="1" grpId="12" fill="hold">
                                  <p:stCondLst>
                                    <p:cond delay="0"/>
                                  </p:stCondLst>
                                  <p:iterate type="el" backwards="0">
                                    <p:tmAbs val="0"/>
                                  </p:iterate>
                                  <p:childTnLst>
                                    <p:set>
                                      <p:cBhvr>
                                        <p:cTn id="43" fill="hold"/>
                                        <p:tgtEl>
                                          <p:spTgt spid="1228"/>
                                        </p:tgtEl>
                                        <p:attrNameLst>
                                          <p:attrName>style.visibility</p:attrName>
                                        </p:attrNameLst>
                                      </p:cBhvr>
                                      <p:to>
                                        <p:strVal val="visible"/>
                                      </p:to>
                                    </p:set>
                                  </p:childTnLst>
                                </p:cTn>
                              </p:par>
                            </p:childTnLst>
                          </p:cTn>
                        </p:par>
                        <p:par>
                          <p:cTn id="44" fill="hold">
                            <p:stCondLst>
                              <p:cond delay="24000"/>
                            </p:stCondLst>
                            <p:childTnLst>
                              <p:par>
                                <p:cTn id="45" presetClass="exit" nodeType="afterEffect" presetSubtype="0" presetID="1" grpId="13" fill="hold">
                                  <p:stCondLst>
                                    <p:cond delay="2000"/>
                                  </p:stCondLst>
                                  <p:iterate type="el" backwards="0">
                                    <p:tmAbs val="0"/>
                                  </p:iterate>
                                  <p:childTnLst>
                                    <p:set>
                                      <p:cBhvr>
                                        <p:cTn id="46" fill="hold">
                                          <p:stCondLst>
                                            <p:cond delay="0"/>
                                          </p:stCondLst>
                                        </p:cTn>
                                        <p:tgtEl>
                                          <p:spTgt spid="1228"/>
                                        </p:tgtEl>
                                        <p:attrNameLst>
                                          <p:attrName>style.visibility</p:attrName>
                                        </p:attrNameLst>
                                      </p:cBhvr>
                                      <p:to>
                                        <p:strVal val="hidden"/>
                                      </p:to>
                                    </p:set>
                                  </p:childTnLst>
                                </p:cTn>
                              </p:par>
                            </p:childTnLst>
                          </p:cTn>
                        </p:par>
                        <p:par>
                          <p:cTn id="47" fill="hold">
                            <p:stCondLst>
                              <p:cond delay="26000"/>
                            </p:stCondLst>
                            <p:childTnLst>
                              <p:par>
                                <p:cTn id="48" presetClass="entr" nodeType="afterEffect" presetSubtype="0" presetID="1" grpId="14" fill="hold">
                                  <p:stCondLst>
                                    <p:cond delay="0"/>
                                  </p:stCondLst>
                                  <p:iterate type="el" backwards="0">
                                    <p:tmAbs val="0"/>
                                  </p:iterate>
                                  <p:childTnLst>
                                    <p:set>
                                      <p:cBhvr>
                                        <p:cTn id="49" fill="hold"/>
                                        <p:tgtEl>
                                          <p:spTgt spid="1227"/>
                                        </p:tgtEl>
                                        <p:attrNameLst>
                                          <p:attrName>style.visibility</p:attrName>
                                        </p:attrNameLst>
                                      </p:cBhvr>
                                      <p:to>
                                        <p:strVal val="visible"/>
                                      </p:to>
                                    </p:set>
                                  </p:childTnLst>
                                </p:cTn>
                              </p:par>
                            </p:childTnLst>
                          </p:cTn>
                        </p:par>
                        <p:par>
                          <p:cTn id="50" fill="hold">
                            <p:stCondLst>
                              <p:cond delay="26000"/>
                            </p:stCondLst>
                            <p:childTnLst>
                              <p:par>
                                <p:cTn id="51" presetClass="exit" nodeType="afterEffect" presetSubtype="0" presetID="1" grpId="15" fill="hold">
                                  <p:stCondLst>
                                    <p:cond delay="2000"/>
                                  </p:stCondLst>
                                  <p:iterate type="el" backwards="0">
                                    <p:tmAbs val="0"/>
                                  </p:iterate>
                                  <p:childTnLst>
                                    <p:set>
                                      <p:cBhvr>
                                        <p:cTn id="52" fill="hold">
                                          <p:stCondLst>
                                            <p:cond delay="0"/>
                                          </p:stCondLst>
                                        </p:cTn>
                                        <p:tgtEl>
                                          <p:spTgt spid="1227"/>
                                        </p:tgtEl>
                                        <p:attrNameLst>
                                          <p:attrName>style.visibility</p:attrName>
                                        </p:attrNameLst>
                                      </p:cBhvr>
                                      <p:to>
                                        <p:strVal val="hidden"/>
                                      </p:to>
                                    </p:set>
                                  </p:childTnLst>
                                </p:cTn>
                              </p:par>
                            </p:childTnLst>
                          </p:cTn>
                        </p:par>
                        <p:par>
                          <p:cTn id="53" fill="hold">
                            <p:stCondLst>
                              <p:cond delay="28000"/>
                            </p:stCondLst>
                            <p:childTnLst>
                              <p:par>
                                <p:cTn id="54" presetClass="entr" nodeType="afterEffect" presetSubtype="0" presetID="1" grpId="16" fill="hold">
                                  <p:stCondLst>
                                    <p:cond delay="0"/>
                                  </p:stCondLst>
                                  <p:iterate type="el" backwards="0">
                                    <p:tmAbs val="0"/>
                                  </p:iterate>
                                  <p:childTnLst>
                                    <p:set>
                                      <p:cBhvr>
                                        <p:cTn id="55" fill="hold"/>
                                        <p:tgtEl>
                                          <p:spTgt spid="1226"/>
                                        </p:tgtEl>
                                        <p:attrNameLst>
                                          <p:attrName>style.visibility</p:attrName>
                                        </p:attrNameLst>
                                      </p:cBhvr>
                                      <p:to>
                                        <p:strVal val="visible"/>
                                      </p:to>
                                    </p:set>
                                  </p:childTnLst>
                                </p:cTn>
                              </p:par>
                            </p:childTnLst>
                          </p:cTn>
                        </p:par>
                        <p:par>
                          <p:cTn id="56" fill="hold">
                            <p:stCondLst>
                              <p:cond delay="28000"/>
                            </p:stCondLst>
                            <p:childTnLst>
                              <p:par>
                                <p:cTn id="57" presetClass="exit" nodeType="afterEffect" presetSubtype="0" presetID="1" grpId="17" fill="hold">
                                  <p:stCondLst>
                                    <p:cond delay="2000"/>
                                  </p:stCondLst>
                                  <p:iterate type="el" backwards="0">
                                    <p:tmAbs val="0"/>
                                  </p:iterate>
                                  <p:childTnLst>
                                    <p:set>
                                      <p:cBhvr>
                                        <p:cTn id="58" fill="hold">
                                          <p:stCondLst>
                                            <p:cond delay="0"/>
                                          </p:stCondLst>
                                        </p:cTn>
                                        <p:tgtEl>
                                          <p:spTgt spid="1226"/>
                                        </p:tgtEl>
                                        <p:attrNameLst>
                                          <p:attrName>style.visibility</p:attrName>
                                        </p:attrNameLst>
                                      </p:cBhvr>
                                      <p:to>
                                        <p:strVal val="hidden"/>
                                      </p:to>
                                    </p:set>
                                  </p:childTnLst>
                                </p:cTn>
                              </p:par>
                            </p:childTnLst>
                          </p:cTn>
                        </p:par>
                        <p:par>
                          <p:cTn id="59" fill="hold">
                            <p:stCondLst>
                              <p:cond delay="30000"/>
                            </p:stCondLst>
                            <p:childTnLst>
                              <p:par>
                                <p:cTn id="60" presetClass="entr" nodeType="afterEffect" presetSubtype="0" presetID="1" grpId="18" fill="hold">
                                  <p:stCondLst>
                                    <p:cond delay="0"/>
                                  </p:stCondLst>
                                  <p:iterate type="el" backwards="0">
                                    <p:tmAbs val="0"/>
                                  </p:iterate>
                                  <p:childTnLst>
                                    <p:set>
                                      <p:cBhvr>
                                        <p:cTn id="61" fill="hold"/>
                                        <p:tgtEl>
                                          <p:spTgt spid="1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4" grpId="2"/>
      <p:bldP build="whole" bldLvl="1" animBg="1" rev="0" advAuto="0" spid="1232" grpId="4"/>
      <p:bldP build="whole" bldLvl="1" animBg="1" rev="0" advAuto="0" spid="1232" grpId="5"/>
      <p:bldP build="whole" bldLvl="1" animBg="1" rev="0" advAuto="0" spid="1231" grpId="8"/>
      <p:bldP build="whole" bldLvl="1" animBg="1" rev="0" advAuto="0" spid="1231" grpId="9"/>
      <p:bldP build="p" bldLvl="1" animBg="1" rev="0" advAuto="0" spid="1190" grpId="1"/>
      <p:bldP build="whole" bldLvl="1" animBg="1" rev="0" advAuto="0" spid="1227" grpId="14"/>
      <p:bldP build="whole" bldLvl="1" animBg="1" rev="0" advAuto="0" spid="1227" grpId="15"/>
      <p:bldP build="whole" bldLvl="1" animBg="1" rev="0" advAuto="0" spid="1226" grpId="16"/>
      <p:bldP build="whole" bldLvl="1" animBg="1" rev="0" advAuto="0" spid="1230" grpId="6"/>
      <p:bldP build="whole" bldLvl="1" animBg="1" rev="0" advAuto="0" spid="1230" grpId="7"/>
      <p:bldP build="whole" bldLvl="1" animBg="1" rev="0" advAuto="0" spid="1229" grpId="10"/>
      <p:bldP build="whole" bldLvl="1" animBg="1" rev="0" advAuto="0" spid="1229" grpId="11"/>
      <p:bldP build="whole" bldLvl="1" animBg="1" rev="0" advAuto="0" spid="1228" grpId="12"/>
      <p:bldP build="whole" bldLvl="1" animBg="1" rev="0" advAuto="0" spid="1228" grpId="13"/>
      <p:bldP build="whole" bldLvl="1" animBg="1" rev="0" advAuto="0" spid="1226" grpId="17"/>
      <p:bldP build="whole" bldLvl="1" animBg="1" rev="0" advAuto="0" spid="1216" grpId="18"/>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7"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238"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KNN</a:t>
            </a:r>
          </a:p>
        </p:txBody>
      </p:sp>
      <p:sp>
        <p:nvSpPr>
          <p:cNvPr id="1239" name="Circle"/>
          <p:cNvSpPr/>
          <p:nvPr/>
        </p:nvSpPr>
        <p:spPr>
          <a:xfrm>
            <a:off x="3076218" y="3072958"/>
            <a:ext cx="2216475" cy="2216474"/>
          </a:xfrm>
          <a:prstGeom prst="ellipse">
            <a:avLst/>
          </a:prstGeom>
          <a:ln w="508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240" name="Circle"/>
          <p:cNvSpPr/>
          <p:nvPr/>
        </p:nvSpPr>
        <p:spPr>
          <a:xfrm>
            <a:off x="4073631" y="4070371"/>
            <a:ext cx="221649" cy="221648"/>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241" name="Circle"/>
          <p:cNvSpPr/>
          <p:nvPr/>
        </p:nvSpPr>
        <p:spPr>
          <a:xfrm>
            <a:off x="3575895" y="3535781"/>
            <a:ext cx="221649" cy="221648"/>
          </a:xfrm>
          <a:prstGeom prst="ellipse">
            <a:avLst/>
          </a:prstGeom>
          <a:solidFill>
            <a:srgbClr val="51A7F9"/>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242" name="Star"/>
          <p:cNvSpPr/>
          <p:nvPr/>
        </p:nvSpPr>
        <p:spPr>
          <a:xfrm>
            <a:off x="4318282" y="4546757"/>
            <a:ext cx="210800" cy="200483"/>
          </a:xfrm>
          <a:prstGeom prst="star5">
            <a:avLst>
              <a:gd name="adj" fmla="val 19100"/>
              <a:gd name="hf" fmla="val 105146"/>
              <a:gd name="vf" fmla="val 110557"/>
            </a:avLst>
          </a:prstGeom>
          <a:solidFill>
            <a:srgbClr val="C82506"/>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243" name="Star"/>
          <p:cNvSpPr/>
          <p:nvPr/>
        </p:nvSpPr>
        <p:spPr>
          <a:xfrm>
            <a:off x="4540103" y="3859277"/>
            <a:ext cx="210800" cy="200483"/>
          </a:xfrm>
          <a:prstGeom prst="star5">
            <a:avLst>
              <a:gd name="adj" fmla="val 19100"/>
              <a:gd name="hf" fmla="val 105146"/>
              <a:gd name="vf" fmla="val 110557"/>
            </a:avLst>
          </a:prstGeom>
          <a:solidFill>
            <a:srgbClr val="C82506"/>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graphicFrame>
        <p:nvGraphicFramePr>
          <p:cNvPr id="1244" name="Group"/>
          <p:cNvGraphicFramePr/>
          <p:nvPr/>
        </p:nvGraphicFramePr>
        <p:xfrm>
          <a:off x="6796605" y="4883367"/>
          <a:ext cx="2097642" cy="1649196"/>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529502"/>
                <a:gridCol w="1561788"/>
              </a:tblGrid>
              <a:tr h="412298">
                <a:tc>
                  <a:txBody>
                    <a:bodyPr/>
                    <a:lstStyle/>
                    <a:p>
                      <a:pPr algn="ctr">
                        <a:tabLst>
                          <a:tab pos="1181100" algn="l"/>
                        </a:tabLst>
                        <a:defRPr sz="1800"/>
                      </a:pPr>
                      <a:r>
                        <a:rPr b="1" sz="2600">
                          <a:sym typeface="Helvetica"/>
                        </a:rPr>
                        <a:t>k</a:t>
                      </a:r>
                    </a:p>
                  </a:txBody>
                  <a:tcPr marL="50800" marR="50800" marT="50800" marB="50800" anchor="ctr" anchorCtr="0" horzOverflow="overflow">
                    <a:lnL w="0">
                      <a:miter lim="400000"/>
                    </a:lnL>
                    <a:lnR w="12700">
                      <a:solidFill>
                        <a:srgbClr val="000000"/>
                      </a:solidFill>
                      <a:custDash>
                        <a:ds d="200000" sp="200000"/>
                      </a:custDash>
                      <a:miter lim="400000"/>
                    </a:lnR>
                    <a:lnT w="0">
                      <a:miter lim="400000"/>
                    </a:lnT>
                    <a:lnB w="12700">
                      <a:solidFill>
                        <a:srgbClr val="000000"/>
                      </a:solidFill>
                      <a:miter lim="400000"/>
                    </a:lnB>
                  </a:tcPr>
                </a:tc>
                <a:tc>
                  <a:txBody>
                    <a:bodyPr/>
                    <a:lstStyle/>
                    <a:p>
                      <a:pPr algn="ctr">
                        <a:tabLst>
                          <a:tab pos="1181100" algn="l"/>
                        </a:tabLst>
                        <a:defRPr sz="1800"/>
                      </a:pPr>
                      <a:r>
                        <a:rPr b="1" sz="2000">
                          <a:latin typeface="Arial"/>
                          <a:ea typeface="Arial"/>
                          <a:cs typeface="Arial"/>
                          <a:sym typeface="Arial"/>
                        </a:rPr>
                        <a:t>Prediction</a:t>
                      </a:r>
                    </a:p>
                  </a:txBody>
                  <a:tcPr marL="50800" marR="50800" marT="50800" marB="50800" anchor="ctr" anchorCtr="0" horzOverflow="overflow">
                    <a:lnL w="12700">
                      <a:solidFill>
                        <a:srgbClr val="000000"/>
                      </a:solidFill>
                      <a:custDash>
                        <a:ds d="200000" sp="200000"/>
                      </a:custDash>
                      <a:miter lim="400000"/>
                    </a:lnL>
                    <a:lnR w="12700">
                      <a:solidFill>
                        <a:srgbClr val="000000"/>
                      </a:solidFill>
                      <a:custDash>
                        <a:ds d="200000" sp="200000"/>
                      </a:custDash>
                      <a:miter lim="400000"/>
                    </a:lnR>
                    <a:lnT w="0">
                      <a:miter lim="400000"/>
                    </a:lnT>
                    <a:lnB w="12700">
                      <a:solidFill>
                        <a:srgbClr val="000000"/>
                      </a:solidFill>
                      <a:miter lim="400000"/>
                    </a:lnB>
                  </a:tcPr>
                </a:tc>
              </a:tr>
              <a:tr h="412298">
                <a:tc>
                  <a:txBody>
                    <a:bodyPr/>
                    <a:lstStyle/>
                    <a:p>
                      <a:pPr algn="ctr">
                        <a:tabLst>
                          <a:tab pos="1181100" algn="l"/>
                        </a:tabLst>
                        <a:defRPr sz="1800"/>
                      </a:pPr>
                      <a:r>
                        <a:rPr b="1" sz="2000">
                          <a:sym typeface="Helvetica"/>
                        </a:rPr>
                        <a:t>3</a:t>
                      </a:r>
                    </a:p>
                  </a:txBody>
                  <a:tcPr marL="50800" marR="50800" marT="50800" marB="50800" anchor="ctr" anchorCtr="0" horzOverflow="overflow">
                    <a:lnL w="0">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tcPr>
                </a:tc>
                <a:tc>
                  <a:txBody>
                    <a:bodyPr/>
                    <a:lstStyle/>
                    <a:p>
                      <a:pPr algn="ctr">
                        <a:defRPr sz="2600">
                          <a:latin typeface="Helvetica Light"/>
                          <a:ea typeface="Helvetica Light"/>
                          <a:cs typeface="Helvetica Light"/>
                          <a:sym typeface="Helvetica Light"/>
                        </a:defRPr>
                      </a:pPr>
                    </a:p>
                  </a:txBody>
                  <a:tcPr marL="50800" marR="50800" marT="50800" marB="50800" anchor="ctr" anchorCtr="0" horzOverflow="overflow">
                    <a:lnL w="12700">
                      <a:solidFill>
                        <a:srgbClr val="000000"/>
                      </a:solidFill>
                      <a:miter lim="400000"/>
                    </a:lnL>
                    <a:lnR w="12700">
                      <a:solidFill>
                        <a:srgbClr val="000000"/>
                      </a:solidFill>
                      <a:custDash>
                        <a:ds d="200000" sp="200000"/>
                      </a:custDash>
                      <a:miter lim="400000"/>
                    </a:lnR>
                    <a:lnT w="12700">
                      <a:solidFill>
                        <a:srgbClr val="000000"/>
                      </a:solidFill>
                      <a:miter lim="400000"/>
                    </a:lnT>
                    <a:lnB w="12700">
                      <a:solidFill>
                        <a:srgbClr val="000000"/>
                      </a:solidFill>
                      <a:custDash>
                        <a:ds d="200000" sp="200000"/>
                      </a:custDash>
                      <a:miter lim="400000"/>
                    </a:lnB>
                  </a:tcPr>
                </a:tc>
              </a:tr>
              <a:tr h="412298">
                <a:tc>
                  <a:txBody>
                    <a:bodyPr/>
                    <a:lstStyle/>
                    <a:p>
                      <a:pPr algn="ctr">
                        <a:tabLst>
                          <a:tab pos="1181100" algn="l"/>
                        </a:tabLst>
                        <a:defRPr sz="1800"/>
                      </a:pPr>
                      <a:r>
                        <a:rPr b="1" sz="2000">
                          <a:sym typeface="Helvetica"/>
                        </a:rPr>
                        <a:t>5</a:t>
                      </a:r>
                    </a:p>
                  </a:txBody>
                  <a:tcPr marL="50800" marR="50800" marT="50800" marB="50800" anchor="ctr" anchorCtr="0" horzOverflow="overflow">
                    <a:lnL w="0">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tcPr>
                </a:tc>
                <a:tc>
                  <a:txBody>
                    <a:bodyPr/>
                    <a:lstStyle/>
                    <a:p>
                      <a:pPr algn="ctr">
                        <a:defRPr sz="2600">
                          <a:latin typeface="Helvetica Light"/>
                          <a:ea typeface="Helvetica Light"/>
                          <a:cs typeface="Helvetica Light"/>
                          <a:sym typeface="Helvetica Light"/>
                        </a:defRPr>
                      </a:pPr>
                    </a:p>
                  </a:txBody>
                  <a:tcPr marL="50800" marR="50800" marT="50800" marB="50800" anchor="ctr" anchorCtr="0" horzOverflow="overflow">
                    <a:lnL w="12700">
                      <a:solidFill>
                        <a:srgbClr val="000000"/>
                      </a:solidFill>
                      <a:miter lim="400000"/>
                    </a:lnL>
                    <a:lnR w="12700">
                      <a:solidFill>
                        <a:srgbClr val="000000"/>
                      </a:solidFill>
                      <a:custDash>
                        <a:ds d="200000" sp="200000"/>
                      </a:custDash>
                      <a:miter lim="400000"/>
                    </a:lnR>
                    <a:lnT w="12700">
                      <a:solidFill>
                        <a:srgbClr val="000000"/>
                      </a:solidFill>
                      <a:custDash>
                        <a:ds d="200000" sp="200000"/>
                      </a:custDash>
                      <a:miter lim="400000"/>
                    </a:lnT>
                    <a:lnB w="12700">
                      <a:solidFill>
                        <a:srgbClr val="000000"/>
                      </a:solidFill>
                      <a:custDash>
                        <a:ds d="200000" sp="200000"/>
                      </a:custDash>
                      <a:miter lim="400000"/>
                    </a:lnB>
                  </a:tcPr>
                </a:tc>
              </a:tr>
              <a:tr h="412298">
                <a:tc>
                  <a:txBody>
                    <a:bodyPr/>
                    <a:lstStyle/>
                    <a:p>
                      <a:pPr algn="ctr">
                        <a:tabLst>
                          <a:tab pos="1181100" algn="l"/>
                        </a:tabLst>
                        <a:defRPr sz="1800"/>
                      </a:pPr>
                      <a:r>
                        <a:rPr b="1" sz="2000">
                          <a:sym typeface="Helvetica"/>
                        </a:rPr>
                        <a:t>7</a:t>
                      </a:r>
                    </a:p>
                  </a:txBody>
                  <a:tcPr marL="50800" marR="50800" marT="50800" marB="50800" anchor="ctr" anchorCtr="0" horzOverflow="overflow">
                    <a:lnL w="0">
                      <a:miter lim="400000"/>
                    </a:lnL>
                    <a:lnR w="12700">
                      <a:solidFill>
                        <a:srgbClr val="000000"/>
                      </a:solidFill>
                      <a:miter lim="400000"/>
                    </a:lnR>
                    <a:lnT w="12700">
                      <a:solidFill>
                        <a:srgbClr val="000000"/>
                      </a:solidFill>
                      <a:custDash>
                        <a:ds d="200000" sp="200000"/>
                      </a:custDash>
                      <a:miter lim="400000"/>
                    </a:lnT>
                    <a:lnB w="0">
                      <a:miter lim="400000"/>
                    </a:lnB>
                  </a:tcPr>
                </a:tc>
                <a:tc>
                  <a:txBody>
                    <a:bodyPr/>
                    <a:lstStyle/>
                    <a:p>
                      <a:pPr algn="ctr">
                        <a:defRPr sz="2600">
                          <a:latin typeface="Helvetica Light"/>
                          <a:ea typeface="Helvetica Light"/>
                          <a:cs typeface="Helvetica Light"/>
                          <a:sym typeface="Helvetica Light"/>
                        </a:defRPr>
                      </a:pPr>
                    </a:p>
                  </a:txBody>
                  <a:tcPr marL="50800" marR="50800" marT="50800" marB="50800" anchor="ctr" anchorCtr="0" horzOverflow="overflow">
                    <a:lnL w="12700">
                      <a:solidFill>
                        <a:srgbClr val="000000"/>
                      </a:solidFill>
                      <a:miter lim="400000"/>
                    </a:lnL>
                    <a:lnR w="12700">
                      <a:solidFill>
                        <a:srgbClr val="000000"/>
                      </a:solidFill>
                      <a:custDash>
                        <a:ds d="200000" sp="200000"/>
                      </a:custDash>
                      <a:miter lim="400000"/>
                    </a:lnR>
                    <a:lnT w="12700">
                      <a:solidFill>
                        <a:srgbClr val="000000"/>
                      </a:solidFill>
                      <a:custDash>
                        <a:ds d="200000" sp="200000"/>
                      </a:custDash>
                      <a:miter lim="400000"/>
                    </a:lnT>
                    <a:lnB w="0">
                      <a:miter lim="400000"/>
                    </a:lnB>
                  </a:tcPr>
                </a:tc>
              </a:tr>
            </a:tbl>
          </a:graphicData>
        </a:graphic>
      </p:graphicFrame>
      <p:sp>
        <p:nvSpPr>
          <p:cNvPr id="1245" name="Star"/>
          <p:cNvSpPr/>
          <p:nvPr/>
        </p:nvSpPr>
        <p:spPr>
          <a:xfrm>
            <a:off x="7760330" y="5403739"/>
            <a:ext cx="210800" cy="200483"/>
          </a:xfrm>
          <a:prstGeom prst="star5">
            <a:avLst>
              <a:gd name="adj" fmla="val 19100"/>
              <a:gd name="hf" fmla="val 105146"/>
              <a:gd name="vf" fmla="val 110557"/>
            </a:avLst>
          </a:prstGeom>
          <a:solidFill>
            <a:srgbClr val="C82506"/>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246" name="Star"/>
          <p:cNvSpPr/>
          <p:nvPr/>
        </p:nvSpPr>
        <p:spPr>
          <a:xfrm>
            <a:off x="7745305" y="6196229"/>
            <a:ext cx="210800" cy="200483"/>
          </a:xfrm>
          <a:prstGeom prst="star5">
            <a:avLst>
              <a:gd name="adj" fmla="val 19100"/>
              <a:gd name="hf" fmla="val 105146"/>
              <a:gd name="vf" fmla="val 110557"/>
            </a:avLst>
          </a:prstGeom>
          <a:solidFill>
            <a:srgbClr val="C82506"/>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grpSp>
        <p:nvGrpSpPr>
          <p:cNvPr id="1251" name="Group"/>
          <p:cNvGrpSpPr/>
          <p:nvPr/>
        </p:nvGrpSpPr>
        <p:grpSpPr>
          <a:xfrm>
            <a:off x="2554377" y="2510888"/>
            <a:ext cx="3260158" cy="3366014"/>
            <a:chOff x="0" y="0"/>
            <a:chExt cx="3260157" cy="3366013"/>
          </a:xfrm>
        </p:grpSpPr>
        <p:sp>
          <p:nvSpPr>
            <p:cNvPr id="1247" name="Oval"/>
            <p:cNvSpPr/>
            <p:nvPr/>
          </p:nvSpPr>
          <p:spPr>
            <a:xfrm>
              <a:off x="0" y="0"/>
              <a:ext cx="3260158" cy="3366014"/>
            </a:xfrm>
            <a:prstGeom prst="ellipse">
              <a:avLst/>
            </a:prstGeom>
            <a:noFill/>
            <a:ln w="50800" cap="flat">
              <a:solidFill>
                <a:srgbClr val="85888D"/>
              </a:solidFill>
              <a:custDash>
                <a:ds d="200000" sp="200000"/>
              </a:custDash>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48" name="Circle"/>
            <p:cNvSpPr/>
            <p:nvPr/>
          </p:nvSpPr>
          <p:spPr>
            <a:xfrm>
              <a:off x="2563399" y="2360994"/>
              <a:ext cx="221649" cy="221648"/>
            </a:xfrm>
            <a:prstGeom prst="ellipse">
              <a:avLst/>
            </a:prstGeom>
            <a:solidFill>
              <a:srgbClr val="51A7F9"/>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49" name="Circle"/>
            <p:cNvSpPr/>
            <p:nvPr/>
          </p:nvSpPr>
          <p:spPr>
            <a:xfrm>
              <a:off x="1287384" y="2894968"/>
              <a:ext cx="221648" cy="221648"/>
            </a:xfrm>
            <a:prstGeom prst="ellipse">
              <a:avLst/>
            </a:prstGeom>
            <a:solidFill>
              <a:srgbClr val="51A7F9"/>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50" name="k=5"/>
            <p:cNvSpPr txBox="1"/>
            <p:nvPr/>
          </p:nvSpPr>
          <p:spPr>
            <a:xfrm>
              <a:off x="1438833" y="126932"/>
              <a:ext cx="614855" cy="435316"/>
            </a:xfrm>
            <a:prstGeom prst="rect">
              <a:avLst/>
            </a:prstGeom>
            <a:no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000">
                  <a:solidFill>
                    <a:srgbClr val="FFFFFF"/>
                  </a:solidFill>
                  <a:latin typeface="Arial"/>
                  <a:ea typeface="Arial"/>
                  <a:cs typeface="Arial"/>
                  <a:sym typeface="Arial"/>
                </a:defRPr>
              </a:lvl1pPr>
            </a:lstStyle>
            <a:p>
              <a:pPr/>
              <a:r>
                <a:t>k=5</a:t>
              </a:r>
            </a:p>
          </p:txBody>
        </p:sp>
      </p:grpSp>
      <p:grpSp>
        <p:nvGrpSpPr>
          <p:cNvPr id="1267" name="Group"/>
          <p:cNvGrpSpPr/>
          <p:nvPr/>
        </p:nvGrpSpPr>
        <p:grpSpPr>
          <a:xfrm>
            <a:off x="645463" y="1954742"/>
            <a:ext cx="7557921" cy="4442927"/>
            <a:chOff x="5424" y="0"/>
            <a:chExt cx="7557919" cy="4442926"/>
          </a:xfrm>
        </p:grpSpPr>
        <p:sp>
          <p:nvSpPr>
            <p:cNvPr id="1252" name="Circle"/>
            <p:cNvSpPr/>
            <p:nvPr/>
          </p:nvSpPr>
          <p:spPr>
            <a:xfrm>
              <a:off x="5342980" y="2115628"/>
              <a:ext cx="221649" cy="221648"/>
            </a:xfrm>
            <a:prstGeom prst="ellipse">
              <a:avLst/>
            </a:prstGeom>
            <a:solidFill>
              <a:srgbClr val="51A7F9"/>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nvGrpSpPr>
            <p:cNvPr id="1266" name="Group"/>
            <p:cNvGrpSpPr/>
            <p:nvPr/>
          </p:nvGrpSpPr>
          <p:grpSpPr>
            <a:xfrm>
              <a:off x="5424" y="0"/>
              <a:ext cx="7557920" cy="4442927"/>
              <a:chOff x="5424" y="0"/>
              <a:chExt cx="7557919" cy="4442926"/>
            </a:xfrm>
          </p:grpSpPr>
          <p:sp>
            <p:nvSpPr>
              <p:cNvPr id="1253" name="Circle"/>
              <p:cNvSpPr/>
              <p:nvPr/>
            </p:nvSpPr>
            <p:spPr>
              <a:xfrm>
                <a:off x="1327942" y="9978"/>
                <a:ext cx="4432948" cy="4432949"/>
              </a:xfrm>
              <a:prstGeom prst="ellipse">
                <a:avLst/>
              </a:prstGeom>
              <a:noFill/>
              <a:ln w="50800" cap="flat">
                <a:solidFill>
                  <a:srgbClr val="85888D"/>
                </a:solidFill>
                <a:custDash>
                  <a:ds d="200000" sp="200000"/>
                </a:custDash>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54" name="Circle"/>
              <p:cNvSpPr/>
              <p:nvPr/>
            </p:nvSpPr>
            <p:spPr>
              <a:xfrm>
                <a:off x="721066" y="3589021"/>
                <a:ext cx="221649" cy="221648"/>
              </a:xfrm>
              <a:prstGeom prst="ellipse">
                <a:avLst/>
              </a:prstGeom>
              <a:solidFill>
                <a:srgbClr val="51A7F9"/>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55" name="Star"/>
              <p:cNvSpPr/>
              <p:nvPr/>
            </p:nvSpPr>
            <p:spPr>
              <a:xfrm>
                <a:off x="1879812" y="3286043"/>
                <a:ext cx="210800"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56" name="Circle"/>
              <p:cNvSpPr/>
              <p:nvPr/>
            </p:nvSpPr>
            <p:spPr>
              <a:xfrm>
                <a:off x="5463983" y="4025856"/>
                <a:ext cx="221648" cy="221648"/>
              </a:xfrm>
              <a:prstGeom prst="ellipse">
                <a:avLst/>
              </a:prstGeom>
              <a:solidFill>
                <a:srgbClr val="51A7F9"/>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57" name="Star"/>
              <p:cNvSpPr/>
              <p:nvPr/>
            </p:nvSpPr>
            <p:spPr>
              <a:xfrm>
                <a:off x="2488895" y="445823"/>
                <a:ext cx="210801"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58" name="Star"/>
              <p:cNvSpPr/>
              <p:nvPr/>
            </p:nvSpPr>
            <p:spPr>
              <a:xfrm>
                <a:off x="473732" y="715656"/>
                <a:ext cx="210800"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59" name="Star"/>
              <p:cNvSpPr/>
              <p:nvPr/>
            </p:nvSpPr>
            <p:spPr>
              <a:xfrm>
                <a:off x="3900063" y="4036438"/>
                <a:ext cx="210800"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60" name="Star"/>
              <p:cNvSpPr/>
              <p:nvPr/>
            </p:nvSpPr>
            <p:spPr>
              <a:xfrm>
                <a:off x="5424" y="2592014"/>
                <a:ext cx="210800"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61" name="Star"/>
              <p:cNvSpPr/>
              <p:nvPr/>
            </p:nvSpPr>
            <p:spPr>
              <a:xfrm>
                <a:off x="5213695" y="1243793"/>
                <a:ext cx="210800"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62" name="Star"/>
              <p:cNvSpPr/>
              <p:nvPr/>
            </p:nvSpPr>
            <p:spPr>
              <a:xfrm>
                <a:off x="6902291" y="1243793"/>
                <a:ext cx="210800"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63" name="Star"/>
              <p:cNvSpPr/>
              <p:nvPr/>
            </p:nvSpPr>
            <p:spPr>
              <a:xfrm>
                <a:off x="6404300" y="234653"/>
                <a:ext cx="210801"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64" name="Star"/>
              <p:cNvSpPr/>
              <p:nvPr/>
            </p:nvSpPr>
            <p:spPr>
              <a:xfrm>
                <a:off x="7352545" y="234653"/>
                <a:ext cx="210799"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65" name="k=7"/>
              <p:cNvSpPr txBox="1"/>
              <p:nvPr/>
            </p:nvSpPr>
            <p:spPr>
              <a:xfrm>
                <a:off x="3304950" y="0"/>
                <a:ext cx="711295" cy="507547"/>
              </a:xfrm>
              <a:prstGeom prst="rect">
                <a:avLst/>
              </a:prstGeom>
              <a:no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000">
                    <a:solidFill>
                      <a:srgbClr val="FFFFFF"/>
                    </a:solidFill>
                    <a:latin typeface="Arial"/>
                    <a:ea typeface="Arial"/>
                    <a:cs typeface="Arial"/>
                    <a:sym typeface="Arial"/>
                  </a:defRPr>
                </a:lvl1pPr>
              </a:lstStyle>
              <a:p>
                <a:pPr/>
                <a:r>
                  <a:t>k=7</a:t>
                </a:r>
              </a:p>
            </p:txBody>
          </p:sp>
        </p:grpSp>
      </p:grpSp>
      <p:sp>
        <p:nvSpPr>
          <p:cNvPr id="1268" name="k=3"/>
          <p:cNvSpPr txBox="1"/>
          <p:nvPr/>
        </p:nvSpPr>
        <p:spPr>
          <a:xfrm>
            <a:off x="3950884" y="3223267"/>
            <a:ext cx="699508" cy="394676"/>
          </a:xfrm>
          <a:prstGeom prst="rect">
            <a:avLst/>
          </a:prstGeom>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sz="2000">
                <a:solidFill>
                  <a:srgbClr val="FFFFFF"/>
                </a:solidFill>
                <a:latin typeface="Arial"/>
                <a:ea typeface="Arial"/>
                <a:cs typeface="Arial"/>
                <a:sym typeface="Arial"/>
              </a:defRPr>
            </a:lvl1pPr>
          </a:lstStyle>
          <a:p>
            <a:pPr/>
            <a:r>
              <a:t>k=3</a:t>
            </a:r>
          </a:p>
        </p:txBody>
      </p:sp>
      <p:sp>
        <p:nvSpPr>
          <p:cNvPr id="1269" name="Circle"/>
          <p:cNvSpPr/>
          <p:nvPr/>
        </p:nvSpPr>
        <p:spPr>
          <a:xfrm>
            <a:off x="7754906" y="5782189"/>
            <a:ext cx="221648" cy="221648"/>
          </a:xfrm>
          <a:prstGeom prst="ellipse">
            <a:avLst/>
          </a:prstGeom>
          <a:solidFill>
            <a:srgbClr val="51A7F9"/>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270" name="?"/>
          <p:cNvSpPr txBox="1"/>
          <p:nvPr/>
        </p:nvSpPr>
        <p:spPr>
          <a:xfrm>
            <a:off x="3834702" y="3646819"/>
            <a:ext cx="699508" cy="394676"/>
          </a:xfrm>
          <a:prstGeom prst="rect">
            <a:avLst/>
          </a:prstGeom>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sz="2000">
                <a:solidFill>
                  <a:srgbClr val="FFFFFF"/>
                </a:solidFill>
                <a:latin typeface="Arial"/>
                <a:ea typeface="Arial"/>
                <a:cs typeface="Arial"/>
                <a:sym typeface="Arial"/>
              </a:defRPr>
            </a:lvl1pPr>
          </a:lstStyle>
          <a:p>
            <a:pPr/>
            <a:r>
              <a:t>?</a:t>
            </a:r>
          </a:p>
        </p:txBody>
      </p:sp>
      <p:grpSp>
        <p:nvGrpSpPr>
          <p:cNvPr id="1281" name="Group"/>
          <p:cNvGrpSpPr/>
          <p:nvPr/>
        </p:nvGrpSpPr>
        <p:grpSpPr>
          <a:xfrm>
            <a:off x="5333524" y="108283"/>
            <a:ext cx="3529751" cy="1443200"/>
            <a:chOff x="0" y="0"/>
            <a:chExt cx="3529749" cy="1443198"/>
          </a:xfrm>
        </p:grpSpPr>
        <p:sp>
          <p:nvSpPr>
            <p:cNvPr id="1271" name="Line"/>
            <p:cNvSpPr/>
            <p:nvPr/>
          </p:nvSpPr>
          <p:spPr>
            <a:xfrm flipV="1">
              <a:off x="780547" y="0"/>
              <a:ext cx="1" cy="1443199"/>
            </a:xfrm>
            <a:prstGeom prst="line">
              <a:avLst/>
            </a:prstGeom>
            <a:noFill/>
            <a:ln w="25400" cap="flat">
              <a:solidFill>
                <a:schemeClr val="accent1"/>
              </a:solidFill>
              <a:prstDash val="solid"/>
              <a:round/>
              <a:headEnd type="stealth" w="med" len="med"/>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272" name="Line"/>
            <p:cNvSpPr/>
            <p:nvPr/>
          </p:nvSpPr>
          <p:spPr>
            <a:xfrm>
              <a:off x="0" y="721599"/>
              <a:ext cx="1561095" cy="1"/>
            </a:xfrm>
            <a:prstGeom prst="line">
              <a:avLst/>
            </a:prstGeom>
            <a:noFill/>
            <a:ln w="25400" cap="flat">
              <a:solidFill>
                <a:schemeClr val="accent1"/>
              </a:solidFill>
              <a:prstDash val="solid"/>
              <a:round/>
              <a:headEnd type="stealth" w="med" len="med"/>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273" name="Circle"/>
            <p:cNvSpPr/>
            <p:nvPr/>
          </p:nvSpPr>
          <p:spPr>
            <a:xfrm>
              <a:off x="171987" y="76185"/>
              <a:ext cx="221648" cy="221648"/>
            </a:xfrm>
            <a:prstGeom prst="ellipse">
              <a:avLst/>
            </a:prstGeom>
            <a:solidFill>
              <a:srgbClr val="51A7F9"/>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74" name="Star"/>
            <p:cNvSpPr/>
            <p:nvPr/>
          </p:nvSpPr>
          <p:spPr>
            <a:xfrm>
              <a:off x="914373" y="1087161"/>
              <a:ext cx="210800"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75" name="Title 1"/>
            <p:cNvSpPr txBox="1"/>
            <p:nvPr/>
          </p:nvSpPr>
          <p:spPr>
            <a:xfrm>
              <a:off x="1504611" y="97279"/>
              <a:ext cx="2025139" cy="427399"/>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defTabSz="630936">
                <a:defRPr b="1" sz="1380">
                  <a:solidFill>
                    <a:srgbClr val="FFFFFF"/>
                  </a:solidFill>
                  <a:latin typeface="Arial"/>
                  <a:ea typeface="Arial"/>
                  <a:cs typeface="Arial"/>
                  <a:sym typeface="Arial"/>
                </a:defRPr>
              </a:lvl1pPr>
            </a:lstStyle>
            <a:p>
              <a:pPr/>
              <a:r>
                <a:t>e.g. in Euclidean space</a:t>
              </a:r>
            </a:p>
          </p:txBody>
        </p:sp>
        <p:sp>
          <p:nvSpPr>
            <p:cNvPr id="1276" name="Line"/>
            <p:cNvSpPr/>
            <p:nvPr/>
          </p:nvSpPr>
          <p:spPr>
            <a:xfrm flipV="1">
              <a:off x="780616" y="506569"/>
              <a:ext cx="452915" cy="211615"/>
            </a:xfrm>
            <a:prstGeom prst="line">
              <a:avLst/>
            </a:prstGeom>
            <a:noFill/>
            <a:ln w="25400" cap="rnd">
              <a:solidFill>
                <a:schemeClr val="accent1"/>
              </a:solidFill>
              <a:custDash>
                <a:ds d="100000" sp="200000"/>
              </a:custDash>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277" name="Circle"/>
            <p:cNvSpPr/>
            <p:nvPr/>
          </p:nvSpPr>
          <p:spPr>
            <a:xfrm>
              <a:off x="669723" y="610775"/>
              <a:ext cx="221648" cy="221649"/>
            </a:xfrm>
            <a:prstGeom prst="ellipse">
              <a:avLst/>
            </a:prstGeom>
            <a:solidFill>
              <a:srgbClr val="000000"/>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78" name="Star"/>
            <p:cNvSpPr/>
            <p:nvPr/>
          </p:nvSpPr>
          <p:spPr>
            <a:xfrm>
              <a:off x="1136194" y="399682"/>
              <a:ext cx="210800" cy="200483"/>
            </a:xfrm>
            <a:prstGeom prst="star5">
              <a:avLst>
                <a:gd name="adj" fmla="val 19100"/>
                <a:gd name="hf" fmla="val 105146"/>
                <a:gd name="vf" fmla="val 110557"/>
              </a:avLst>
            </a:prstGeom>
            <a:solidFill>
              <a:srgbClr val="C82506"/>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279" name="Title 1"/>
            <p:cNvSpPr txBox="1"/>
            <p:nvPr/>
          </p:nvSpPr>
          <p:spPr>
            <a:xfrm>
              <a:off x="803077" y="776545"/>
              <a:ext cx="433392" cy="270216"/>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defTabSz="576072">
                <a:defRPr b="1" sz="1260">
                  <a:solidFill>
                    <a:srgbClr val="FFFFFF"/>
                  </a:solidFill>
                  <a:latin typeface="Arial"/>
                  <a:ea typeface="Arial"/>
                  <a:cs typeface="Arial"/>
                  <a:sym typeface="Arial"/>
                </a:defRPr>
              </a:lvl1pPr>
            </a:lstStyle>
            <a:p>
              <a:pPr/>
              <a:r>
                <a:t>(0,0)</a:t>
              </a:r>
            </a:p>
          </p:txBody>
        </p:sp>
        <p:sp>
          <p:nvSpPr>
            <p:cNvPr id="1280" name="Title 1"/>
            <p:cNvSpPr txBox="1"/>
            <p:nvPr/>
          </p:nvSpPr>
          <p:spPr>
            <a:xfrm>
              <a:off x="1024898" y="175870"/>
              <a:ext cx="433392" cy="270216"/>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defTabSz="576072">
                <a:defRPr b="1" sz="1260">
                  <a:solidFill>
                    <a:srgbClr val="FFFFFF"/>
                  </a:solidFill>
                  <a:latin typeface="Arial"/>
                  <a:ea typeface="Arial"/>
                  <a:cs typeface="Arial"/>
                  <a:sym typeface="Arial"/>
                </a:defRPr>
              </a:lvl1pPr>
            </a:lstStyle>
            <a:p>
              <a:pPr/>
              <a:r>
                <a:t>(1,1)</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2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7" grpId="3"/>
      <p:bldP build="whole" bldLvl="1" animBg="1" rev="0" advAuto="0" spid="1269" grpId="2"/>
      <p:bldP build="whole" bldLvl="1" animBg="1" rev="0" advAuto="0" spid="1281" grpId="5"/>
      <p:bldP build="whole" bldLvl="1" animBg="1" rev="0" advAuto="0" spid="1246" grpId="4"/>
      <p:bldP build="whole" bldLvl="1" animBg="1" rev="0" advAuto="0" spid="1251"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5"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pic>
        <p:nvPicPr>
          <p:cNvPr id="1286" name="axon-1294021.png" descr="axon-1294021.png"/>
          <p:cNvPicPr>
            <a:picLocks noChangeAspect="1"/>
          </p:cNvPicPr>
          <p:nvPr/>
        </p:nvPicPr>
        <p:blipFill>
          <a:blip r:embed="rId4">
            <a:extLst/>
          </a:blip>
          <a:stretch>
            <a:fillRect/>
          </a:stretch>
        </p:blipFill>
        <p:spPr>
          <a:xfrm>
            <a:off x="3419112" y="2519851"/>
            <a:ext cx="2025140" cy="2863231"/>
          </a:xfrm>
          <a:prstGeom prst="rect">
            <a:avLst/>
          </a:prstGeom>
          <a:ln w="12700">
            <a:miter lim="400000"/>
          </a:ln>
        </p:spPr>
      </p:pic>
      <p:sp>
        <p:nvSpPr>
          <p:cNvPr id="1287" name="Title 1"/>
          <p:cNvSpPr txBox="1"/>
          <p:nvPr/>
        </p:nvSpPr>
        <p:spPr>
          <a:xfrm>
            <a:off x="1934215" y="2829540"/>
            <a:ext cx="1345491"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Nucleus</a:t>
            </a:r>
          </a:p>
        </p:txBody>
      </p:sp>
      <p:sp>
        <p:nvSpPr>
          <p:cNvPr id="1288" name="Title 1"/>
          <p:cNvSpPr txBox="1"/>
          <p:nvPr/>
        </p:nvSpPr>
        <p:spPr>
          <a:xfrm>
            <a:off x="6064255" y="5109367"/>
            <a:ext cx="2025139"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Axon Terminal</a:t>
            </a:r>
          </a:p>
        </p:txBody>
      </p:sp>
      <p:pic>
        <p:nvPicPr>
          <p:cNvPr id="1289" name="Synapse.png" descr="Synapse.png"/>
          <p:cNvPicPr>
            <a:picLocks noChangeAspect="1"/>
          </p:cNvPicPr>
          <p:nvPr/>
        </p:nvPicPr>
        <p:blipFill>
          <a:blip r:embed="rId5">
            <a:extLst/>
          </a:blip>
          <a:stretch>
            <a:fillRect/>
          </a:stretch>
        </p:blipFill>
        <p:spPr>
          <a:xfrm>
            <a:off x="1438098" y="4970213"/>
            <a:ext cx="1772490" cy="1774338"/>
          </a:xfrm>
          <a:prstGeom prst="rect">
            <a:avLst/>
          </a:prstGeom>
          <a:ln w="12700">
            <a:miter lim="400000"/>
          </a:ln>
        </p:spPr>
      </p:pic>
      <p:sp>
        <p:nvSpPr>
          <p:cNvPr id="1299" name="Connection Line"/>
          <p:cNvSpPr/>
          <p:nvPr/>
        </p:nvSpPr>
        <p:spPr>
          <a:xfrm>
            <a:off x="2963356" y="5061627"/>
            <a:ext cx="1674855" cy="314205"/>
          </a:xfrm>
          <a:custGeom>
            <a:avLst/>
            <a:gdLst/>
            <a:ahLst/>
            <a:cxnLst>
              <a:cxn ang="0">
                <a:pos x="wd2" y="hd2"/>
              </a:cxn>
              <a:cxn ang="5400000">
                <a:pos x="wd2" y="hd2"/>
              </a:cxn>
              <a:cxn ang="10800000">
                <a:pos x="wd2" y="hd2"/>
              </a:cxn>
              <a:cxn ang="16200000">
                <a:pos x="wd2" y="hd2"/>
              </a:cxn>
            </a:cxnLst>
            <a:rect l="0" t="0" r="r" b="b"/>
            <a:pathLst>
              <a:path w="21600" h="16417" fill="norm" stroke="1" extrusionOk="0">
                <a:moveTo>
                  <a:pt x="0" y="9732"/>
                </a:moveTo>
                <a:cubicBezTo>
                  <a:pt x="6319" y="-5183"/>
                  <a:pt x="13519" y="-2955"/>
                  <a:pt x="21600" y="16417"/>
                </a:cubicBezTo>
              </a:path>
            </a:pathLst>
          </a:custGeom>
          <a:ln w="25400">
            <a:solidFill>
              <a:schemeClr val="accent1"/>
            </a:solidFill>
            <a:headEnd type="triangle"/>
          </a:ln>
          <a:effectLst>
            <a:outerShdw sx="100000" sy="100000" kx="0" ky="0" algn="b" rotWithShape="0" blurRad="38100" dist="23000" dir="5400000">
              <a:srgbClr val="000000">
                <a:alpha val="35000"/>
              </a:srgbClr>
            </a:outerShdw>
          </a:effectLst>
        </p:spPr>
        <p:txBody>
          <a:bodyPr/>
          <a:lstStyle/>
          <a:p>
            <a:pPr/>
          </a:p>
        </p:txBody>
      </p:sp>
      <p:sp>
        <p:nvSpPr>
          <p:cNvPr id="1300" name="Connection Line"/>
          <p:cNvSpPr/>
          <p:nvPr/>
        </p:nvSpPr>
        <p:spPr>
          <a:xfrm>
            <a:off x="5252058" y="3203952"/>
            <a:ext cx="1982247" cy="354625"/>
          </a:xfrm>
          <a:custGeom>
            <a:avLst/>
            <a:gdLst/>
            <a:ahLst/>
            <a:cxnLst>
              <a:cxn ang="0">
                <a:pos x="wd2" y="hd2"/>
              </a:cxn>
              <a:cxn ang="5400000">
                <a:pos x="wd2" y="hd2"/>
              </a:cxn>
              <a:cxn ang="10800000">
                <a:pos x="wd2" y="hd2"/>
              </a:cxn>
              <a:cxn ang="16200000">
                <a:pos x="wd2" y="hd2"/>
              </a:cxn>
            </a:cxnLst>
            <a:rect l="0" t="0" r="r" b="b"/>
            <a:pathLst>
              <a:path w="21600" h="16629" fill="norm" stroke="1" extrusionOk="0">
                <a:moveTo>
                  <a:pt x="0" y="7666"/>
                </a:moveTo>
                <a:cubicBezTo>
                  <a:pt x="6689" y="-4971"/>
                  <a:pt x="13889" y="-1983"/>
                  <a:pt x="21600" y="16629"/>
                </a:cubicBezTo>
              </a:path>
            </a:pathLst>
          </a:custGeom>
          <a:ln w="25400">
            <a:solidFill>
              <a:schemeClr val="accent1"/>
            </a:solidFill>
            <a:headEnd type="triangle"/>
          </a:ln>
          <a:effectLst>
            <a:outerShdw sx="100000" sy="100000" kx="0" ky="0" algn="b" rotWithShape="0" blurRad="38100" dist="23000" dir="5400000">
              <a:srgbClr val="000000">
                <a:alpha val="35000"/>
              </a:srgbClr>
            </a:outerShdw>
          </a:effectLst>
        </p:spPr>
        <p:txBody>
          <a:bodyPr/>
          <a:lstStyle/>
          <a:p>
            <a:pPr/>
          </a:p>
        </p:txBody>
      </p:sp>
      <p:sp>
        <p:nvSpPr>
          <p:cNvPr id="1292" name="Title 1"/>
          <p:cNvSpPr txBox="1"/>
          <p:nvPr/>
        </p:nvSpPr>
        <p:spPr>
          <a:xfrm>
            <a:off x="6917694" y="3542998"/>
            <a:ext cx="837888"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Axon</a:t>
            </a:r>
          </a:p>
        </p:txBody>
      </p:sp>
      <p:sp>
        <p:nvSpPr>
          <p:cNvPr id="1293" name="Title 1"/>
          <p:cNvSpPr txBox="1"/>
          <p:nvPr/>
        </p:nvSpPr>
        <p:spPr>
          <a:xfrm>
            <a:off x="5744215" y="2382500"/>
            <a:ext cx="2025140" cy="42739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Dendrite</a:t>
            </a:r>
          </a:p>
        </p:txBody>
      </p:sp>
      <p:sp>
        <p:nvSpPr>
          <p:cNvPr id="1301" name="Connection Line"/>
          <p:cNvSpPr/>
          <p:nvPr/>
        </p:nvSpPr>
        <p:spPr>
          <a:xfrm>
            <a:off x="4772831" y="2112215"/>
            <a:ext cx="1541994" cy="789657"/>
          </a:xfrm>
          <a:custGeom>
            <a:avLst/>
            <a:gdLst/>
            <a:ahLst/>
            <a:cxnLst>
              <a:cxn ang="0">
                <a:pos x="wd2" y="hd2"/>
              </a:cxn>
              <a:cxn ang="5400000">
                <a:pos x="wd2" y="hd2"/>
              </a:cxn>
              <a:cxn ang="10800000">
                <a:pos x="wd2" y="hd2"/>
              </a:cxn>
              <a:cxn ang="16200000">
                <a:pos x="wd2" y="hd2"/>
              </a:cxn>
            </a:cxnLst>
            <a:rect l="0" t="0" r="r" b="b"/>
            <a:pathLst>
              <a:path w="21600" h="16833" fill="norm" stroke="1" extrusionOk="0">
                <a:moveTo>
                  <a:pt x="0" y="16833"/>
                </a:moveTo>
                <a:cubicBezTo>
                  <a:pt x="4132" y="-1260"/>
                  <a:pt x="11332" y="-4767"/>
                  <a:pt x="21600" y="6311"/>
                </a:cubicBezTo>
              </a:path>
            </a:pathLst>
          </a:custGeom>
          <a:ln w="25400">
            <a:solidFill>
              <a:schemeClr val="accent1"/>
            </a:solidFill>
            <a:headEnd type="triangle"/>
          </a:ln>
          <a:effectLst>
            <a:outerShdw sx="100000" sy="100000" kx="0" ky="0" algn="b" rotWithShape="0" blurRad="38100" dist="23000" dir="5400000">
              <a:srgbClr val="000000">
                <a:alpha val="35000"/>
              </a:srgbClr>
            </a:outerShdw>
          </a:effectLst>
        </p:spPr>
        <p:txBody>
          <a:bodyPr/>
          <a:lstStyle/>
          <a:p>
            <a:pPr/>
          </a:p>
        </p:txBody>
      </p:sp>
      <p:sp>
        <p:nvSpPr>
          <p:cNvPr id="1302" name="Connection Line"/>
          <p:cNvSpPr/>
          <p:nvPr/>
        </p:nvSpPr>
        <p:spPr>
          <a:xfrm>
            <a:off x="2547790" y="2447114"/>
            <a:ext cx="1473201" cy="652878"/>
          </a:xfrm>
          <a:custGeom>
            <a:avLst/>
            <a:gdLst/>
            <a:ahLst/>
            <a:cxnLst>
              <a:cxn ang="0">
                <a:pos x="wd2" y="hd2"/>
              </a:cxn>
              <a:cxn ang="5400000">
                <a:pos x="wd2" y="hd2"/>
              </a:cxn>
              <a:cxn ang="10800000">
                <a:pos x="wd2" y="hd2"/>
              </a:cxn>
              <a:cxn ang="16200000">
                <a:pos x="wd2" y="hd2"/>
              </a:cxn>
            </a:cxnLst>
            <a:rect l="0" t="0" r="r" b="b"/>
            <a:pathLst>
              <a:path w="21600" h="16354" fill="norm" stroke="1" extrusionOk="0">
                <a:moveTo>
                  <a:pt x="0" y="10628"/>
                </a:moveTo>
                <a:cubicBezTo>
                  <a:pt x="8815" y="-5246"/>
                  <a:pt x="16015" y="-3337"/>
                  <a:pt x="21600" y="16354"/>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a:lstStyle/>
          <a:p>
            <a:pPr/>
          </a:p>
        </p:txBody>
      </p:sp>
      <p:sp>
        <p:nvSpPr>
          <p:cNvPr id="1303" name="Connection Line"/>
          <p:cNvSpPr/>
          <p:nvPr/>
        </p:nvSpPr>
        <p:spPr>
          <a:xfrm>
            <a:off x="5453550" y="4979380"/>
            <a:ext cx="1524001" cy="874508"/>
          </a:xfrm>
          <a:custGeom>
            <a:avLst/>
            <a:gdLst/>
            <a:ahLst/>
            <a:cxnLst>
              <a:cxn ang="0">
                <a:pos x="wd2" y="hd2"/>
              </a:cxn>
              <a:cxn ang="5400000">
                <a:pos x="wd2" y="hd2"/>
              </a:cxn>
              <a:cxn ang="10800000">
                <a:pos x="wd2" y="hd2"/>
              </a:cxn>
              <a:cxn ang="16200000">
                <a:pos x="wd2" y="hd2"/>
              </a:cxn>
            </a:cxnLst>
            <a:rect l="0" t="0" r="r" b="b"/>
            <a:pathLst>
              <a:path w="21600" h="17255" fill="norm" stroke="1" extrusionOk="0">
                <a:moveTo>
                  <a:pt x="21600" y="12847"/>
                </a:moveTo>
                <a:cubicBezTo>
                  <a:pt x="10400" y="21600"/>
                  <a:pt x="3200" y="17318"/>
                  <a:pt x="0" y="0"/>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a:lstStyle/>
          <a:p>
            <a:pPr/>
          </a:p>
        </p:txBody>
      </p:sp>
      <p:sp>
        <p:nvSpPr>
          <p:cNvPr id="1297" name="Title 1"/>
          <p:cNvSpPr txBox="1"/>
          <p:nvPr/>
        </p:nvSpPr>
        <p:spPr>
          <a:xfrm>
            <a:off x="1651598" y="4566373"/>
            <a:ext cx="1345491" cy="42739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Synapse</a:t>
            </a:r>
          </a:p>
        </p:txBody>
      </p:sp>
      <p:sp>
        <p:nvSpPr>
          <p:cNvPr id="1298"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Biological Neuron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7"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308"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Biological Input/Output Machines</a:t>
            </a:r>
          </a:p>
        </p:txBody>
      </p:sp>
      <p:pic>
        <p:nvPicPr>
          <p:cNvPr id="1309" name="Machine_Clothify.png" descr="Machine_Clothify.png"/>
          <p:cNvPicPr>
            <a:picLocks noChangeAspect="1"/>
          </p:cNvPicPr>
          <p:nvPr/>
        </p:nvPicPr>
        <p:blipFill>
          <a:blip r:embed="rId4">
            <a:extLst/>
          </a:blip>
          <a:stretch>
            <a:fillRect/>
          </a:stretch>
        </p:blipFill>
        <p:spPr>
          <a:xfrm>
            <a:off x="2222934" y="3011353"/>
            <a:ext cx="4698132" cy="2349067"/>
          </a:xfrm>
          <a:prstGeom prst="rect">
            <a:avLst/>
          </a:prstGeom>
          <a:ln w="12700">
            <a:miter lim="400000"/>
          </a:ln>
        </p:spPr>
      </p:pic>
      <p:pic>
        <p:nvPicPr>
          <p:cNvPr id="1310" name="axon-1294021.png" descr="axon-1294021.png"/>
          <p:cNvPicPr>
            <a:picLocks noChangeAspect="1"/>
          </p:cNvPicPr>
          <p:nvPr/>
        </p:nvPicPr>
        <p:blipFill>
          <a:blip r:embed="rId5">
            <a:extLst/>
          </a:blip>
          <a:stretch>
            <a:fillRect/>
          </a:stretch>
        </p:blipFill>
        <p:spPr>
          <a:xfrm rot="16200000">
            <a:off x="4194760" y="3315041"/>
            <a:ext cx="503027" cy="711201"/>
          </a:xfrm>
          <a:prstGeom prst="rect">
            <a:avLst/>
          </a:prstGeom>
          <a:ln w="12700">
            <a:miter lim="400000"/>
          </a:ln>
        </p:spPr>
      </p:pic>
      <p:sp>
        <p:nvSpPr>
          <p:cNvPr id="1311" name="Title 1"/>
          <p:cNvSpPr txBox="1"/>
          <p:nvPr/>
        </p:nvSpPr>
        <p:spPr>
          <a:xfrm>
            <a:off x="2350713" y="3201122"/>
            <a:ext cx="1345491" cy="768555"/>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000">
                <a:solidFill>
                  <a:srgbClr val="FFFFFF"/>
                </a:solidFill>
                <a:latin typeface="Arial"/>
                <a:ea typeface="Arial"/>
                <a:cs typeface="Arial"/>
                <a:sym typeface="Arial"/>
              </a:defRPr>
            </a:lvl1pPr>
          </a:lstStyle>
          <a:p>
            <a:pPr/>
            <a:r>
              <a:t>Electrical Impulses</a:t>
            </a:r>
          </a:p>
        </p:txBody>
      </p:sp>
      <p:sp>
        <p:nvSpPr>
          <p:cNvPr id="1312" name="Title 1"/>
          <p:cNvSpPr txBox="1"/>
          <p:nvPr/>
        </p:nvSpPr>
        <p:spPr>
          <a:xfrm>
            <a:off x="5492472" y="3201122"/>
            <a:ext cx="1345491" cy="768555"/>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31520">
              <a:defRPr b="1" sz="1600">
                <a:solidFill>
                  <a:srgbClr val="FFFFFF"/>
                </a:solidFill>
                <a:latin typeface="Arial"/>
                <a:ea typeface="Arial"/>
                <a:cs typeface="Arial"/>
                <a:sym typeface="Arial"/>
              </a:defRPr>
            </a:lvl1pPr>
          </a:lstStyle>
          <a:p>
            <a:pPr/>
            <a:r>
              <a:t>Electrical Impulses / No impulses</a:t>
            </a:r>
          </a:p>
        </p:txBody>
      </p:sp>
      <p:sp>
        <p:nvSpPr>
          <p:cNvPr id="1313" name="Line"/>
          <p:cNvSpPr/>
          <p:nvPr/>
        </p:nvSpPr>
        <p:spPr>
          <a:xfrm>
            <a:off x="1486496" y="3585399"/>
            <a:ext cx="711201" cy="1"/>
          </a:xfrm>
          <a:prstGeom prst="line">
            <a:avLst/>
          </a:prstGeom>
          <a:ln w="508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314" name="Line"/>
          <p:cNvSpPr/>
          <p:nvPr/>
        </p:nvSpPr>
        <p:spPr>
          <a:xfrm>
            <a:off x="6946303" y="3585399"/>
            <a:ext cx="711201" cy="1"/>
          </a:xfrm>
          <a:prstGeom prst="line">
            <a:avLst/>
          </a:prstGeom>
          <a:ln w="508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315" name="Title 1"/>
          <p:cNvSpPr txBox="1"/>
          <p:nvPr/>
        </p:nvSpPr>
        <p:spPr>
          <a:xfrm>
            <a:off x="3899255" y="5211290"/>
            <a:ext cx="1345490" cy="768555"/>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31520">
              <a:defRPr b="1" sz="1600">
                <a:solidFill>
                  <a:srgbClr val="FFFFFF"/>
                </a:solidFill>
                <a:latin typeface="Arial"/>
                <a:ea typeface="Arial"/>
                <a:cs typeface="Arial"/>
                <a:sym typeface="Arial"/>
              </a:defRPr>
            </a:lvl1pPr>
          </a:lstStyle>
          <a:p>
            <a:pPr/>
            <a:r>
              <a:t>Learns given feedback</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86" name="Title 1"/>
          <p:cNvSpPr txBox="1"/>
          <p:nvPr>
            <p:ph type="title"/>
          </p:nvPr>
        </p:nvSpPr>
        <p:spPr>
          <a:xfrm>
            <a:off x="405879" y="1268758"/>
            <a:ext cx="623648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Human Decision Making</a:t>
            </a:r>
          </a:p>
        </p:txBody>
      </p:sp>
      <p:sp>
        <p:nvSpPr>
          <p:cNvPr id="187" name="Title 1"/>
          <p:cNvSpPr txBox="1"/>
          <p:nvPr/>
        </p:nvSpPr>
        <p:spPr>
          <a:xfrm>
            <a:off x="376189" y="2459730"/>
            <a:ext cx="3276025" cy="318998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28600" indent="-228600">
              <a:buSzPct val="100000"/>
              <a:buChar char="•"/>
              <a:defRPr b="1" sz="2000">
                <a:solidFill>
                  <a:srgbClr val="FFFFFF"/>
                </a:solidFill>
                <a:latin typeface="Arial"/>
                <a:ea typeface="Arial"/>
                <a:cs typeface="Arial"/>
                <a:sym typeface="Arial"/>
              </a:defRPr>
            </a:pPr>
            <a:r>
              <a:t>Humans capable of accurately,</a:t>
            </a:r>
          </a:p>
          <a:p>
            <a:pPr lvl="5" marL="685800" indent="-228600">
              <a:buSzPct val="100000"/>
              <a:buChar char="-"/>
              <a:defRPr b="1" sz="2000">
                <a:solidFill>
                  <a:srgbClr val="FFFFFF"/>
                </a:solidFill>
                <a:latin typeface="Arial"/>
                <a:ea typeface="Arial"/>
                <a:cs typeface="Arial"/>
                <a:sym typeface="Arial"/>
              </a:defRPr>
            </a:pPr>
            <a:r>
              <a:t>Clustering</a:t>
            </a:r>
          </a:p>
          <a:p>
            <a:pPr lvl="5" marL="685800" indent="-228600">
              <a:buSzPct val="100000"/>
              <a:buChar char="-"/>
              <a:defRPr b="1" sz="2000">
                <a:solidFill>
                  <a:srgbClr val="FFFFFF"/>
                </a:solidFill>
                <a:latin typeface="Arial"/>
                <a:ea typeface="Arial"/>
                <a:cs typeface="Arial"/>
                <a:sym typeface="Arial"/>
              </a:defRPr>
            </a:pPr>
            <a:r>
              <a:t>Classifying</a:t>
            </a:r>
          </a:p>
          <a:p>
            <a:pPr lvl="5" marL="685800" indent="-228600">
              <a:buSzPct val="100000"/>
              <a:buChar char="-"/>
              <a:defRPr b="1" sz="2000">
                <a:solidFill>
                  <a:srgbClr val="FFFFFF"/>
                </a:solidFill>
                <a:latin typeface="Arial"/>
                <a:ea typeface="Arial"/>
                <a:cs typeface="Arial"/>
                <a:sym typeface="Arial"/>
              </a:defRPr>
            </a:pPr>
            <a:r>
              <a:t>Prediction</a:t>
            </a:r>
          </a:p>
          <a:p>
            <a:pPr lvl="5" marL="685800" indent="-228600">
              <a:buSzPct val="100000"/>
              <a:buChar char="-"/>
              <a:defRPr b="1" sz="2000">
                <a:solidFill>
                  <a:srgbClr val="FFFFFF"/>
                </a:solidFill>
                <a:latin typeface="Arial"/>
                <a:ea typeface="Arial"/>
                <a:cs typeface="Arial"/>
                <a:sym typeface="Arial"/>
              </a:defRPr>
            </a:pPr>
            <a:r>
              <a:t>Inferring</a:t>
            </a:r>
          </a:p>
          <a:p>
            <a:pPr lvl="4" marL="228600" indent="-228600">
              <a:buSzPct val="100000"/>
              <a:buChar char="•"/>
              <a:defRPr b="1" sz="2000">
                <a:solidFill>
                  <a:srgbClr val="FFFFFF"/>
                </a:solidFill>
                <a:latin typeface="Arial"/>
                <a:ea typeface="Arial"/>
                <a:cs typeface="Arial"/>
                <a:sym typeface="Arial"/>
              </a:defRPr>
            </a:pPr>
            <a:r>
              <a:t>Made possible via a feedback cycle. </a:t>
            </a:r>
          </a:p>
          <a:p>
            <a:pPr>
              <a:defRPr b="1" sz="2000">
                <a:solidFill>
                  <a:srgbClr val="FFFFFF"/>
                </a:solidFill>
                <a:latin typeface="Arial"/>
                <a:ea typeface="Arial"/>
                <a:cs typeface="Arial"/>
                <a:sym typeface="Arial"/>
              </a:defRPr>
            </a:pPr>
          </a:p>
        </p:txBody>
      </p:sp>
      <p:pic>
        <p:nvPicPr>
          <p:cNvPr id="188" name="Brain.png" descr="Brain.png"/>
          <p:cNvPicPr>
            <a:picLocks noChangeAspect="1"/>
          </p:cNvPicPr>
          <p:nvPr/>
        </p:nvPicPr>
        <p:blipFill>
          <a:blip r:embed="rId4">
            <a:extLst/>
          </a:blip>
          <a:stretch>
            <a:fillRect/>
          </a:stretch>
        </p:blipFill>
        <p:spPr>
          <a:xfrm>
            <a:off x="3355016" y="3792670"/>
            <a:ext cx="2433968" cy="1750682"/>
          </a:xfrm>
          <a:prstGeom prst="rect">
            <a:avLst/>
          </a:prstGeom>
          <a:ln w="12700">
            <a:miter lim="400000"/>
          </a:ln>
        </p:spPr>
      </p:pic>
      <p:pic>
        <p:nvPicPr>
          <p:cNvPr id="189" name="Expereince_Advanced.png" descr="Expereince_Advanced.png"/>
          <p:cNvPicPr>
            <a:picLocks noChangeAspect="1"/>
          </p:cNvPicPr>
          <p:nvPr/>
        </p:nvPicPr>
        <p:blipFill>
          <a:blip r:embed="rId5">
            <a:extLst/>
          </a:blip>
          <a:stretch>
            <a:fillRect/>
          </a:stretch>
        </p:blipFill>
        <p:spPr>
          <a:xfrm>
            <a:off x="876465" y="5697688"/>
            <a:ext cx="7391070" cy="525768"/>
          </a:xfrm>
          <a:prstGeom prst="rect">
            <a:avLst/>
          </a:prstGeom>
          <a:ln w="12700">
            <a:miter lim="400000"/>
          </a:ln>
        </p:spPr>
      </p:pic>
      <p:grpSp>
        <p:nvGrpSpPr>
          <p:cNvPr id="200" name="Group"/>
          <p:cNvGrpSpPr/>
          <p:nvPr/>
        </p:nvGrpSpPr>
        <p:grpSpPr>
          <a:xfrm>
            <a:off x="4323362" y="424403"/>
            <a:ext cx="4543284" cy="3680012"/>
            <a:chOff x="0" y="0"/>
            <a:chExt cx="4543282" cy="3680011"/>
          </a:xfrm>
        </p:grpSpPr>
        <p:sp>
          <p:nvSpPr>
            <p:cNvPr id="211" name="Connection Line"/>
            <p:cNvSpPr/>
            <p:nvPr/>
          </p:nvSpPr>
          <p:spPr>
            <a:xfrm>
              <a:off x="0" y="2043284"/>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sp>
          <p:nvSpPr>
            <p:cNvPr id="191" name="Rabbit"/>
            <p:cNvSpPr/>
            <p:nvPr/>
          </p:nvSpPr>
          <p:spPr>
            <a:xfrm>
              <a:off x="2616572" y="1954503"/>
              <a:ext cx="286317" cy="301221"/>
            </a:xfrm>
            <a:custGeom>
              <a:avLst/>
              <a:gdLst/>
              <a:ahLst/>
              <a:cxnLst>
                <a:cxn ang="0">
                  <a:pos x="wd2" y="hd2"/>
                </a:cxn>
                <a:cxn ang="5400000">
                  <a:pos x="wd2" y="hd2"/>
                </a:cxn>
                <a:cxn ang="10800000">
                  <a:pos x="wd2" y="hd2"/>
                </a:cxn>
                <a:cxn ang="16200000">
                  <a:pos x="wd2" y="hd2"/>
                </a:cxn>
              </a:cxnLst>
              <a:rect l="0" t="0" r="r" b="b"/>
              <a:pathLst>
                <a:path w="20915" h="21208" fill="norm" stroke="1"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 name="Goose"/>
            <p:cNvSpPr/>
            <p:nvPr/>
          </p:nvSpPr>
          <p:spPr>
            <a:xfrm>
              <a:off x="3045999" y="2835614"/>
              <a:ext cx="646312" cy="592042"/>
            </a:xfrm>
            <a:custGeom>
              <a:avLst/>
              <a:gdLst/>
              <a:ahLst/>
              <a:cxnLst>
                <a:cxn ang="0">
                  <a:pos x="wd2" y="hd2"/>
                </a:cxn>
                <a:cxn ang="5400000">
                  <a:pos x="wd2" y="hd2"/>
                </a:cxn>
                <a:cxn ang="10800000">
                  <a:pos x="wd2" y="hd2"/>
                </a:cxn>
                <a:cxn ang="16200000">
                  <a:pos x="wd2" y="hd2"/>
                </a:cxn>
              </a:cxnLst>
              <a:rect l="0" t="0" r="r" b="b"/>
              <a:pathLst>
                <a:path w="21412" h="21598" fill="norm" stroke="1"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3" name="Cow"/>
            <p:cNvSpPr/>
            <p:nvPr/>
          </p:nvSpPr>
          <p:spPr>
            <a:xfrm>
              <a:off x="1884681" y="386203"/>
              <a:ext cx="1750747" cy="1062203"/>
            </a:xfrm>
            <a:custGeom>
              <a:avLst/>
              <a:gdLst/>
              <a:ahLst/>
              <a:cxnLst>
                <a:cxn ang="0">
                  <a:pos x="wd2" y="hd2"/>
                </a:cxn>
                <a:cxn ang="5400000">
                  <a:pos x="wd2" y="hd2"/>
                </a:cxn>
                <a:cxn ang="10800000">
                  <a:pos x="wd2" y="hd2"/>
                </a:cxn>
                <a:cxn ang="16200000">
                  <a:pos x="wd2" y="hd2"/>
                </a:cxn>
              </a:cxnLst>
              <a:rect l="0" t="0" r="r" b="b"/>
              <a:pathLst>
                <a:path w="21427" h="21545" fill="norm" stroke="1"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 name="Owl"/>
            <p:cNvSpPr/>
            <p:nvPr/>
          </p:nvSpPr>
          <p:spPr>
            <a:xfrm>
              <a:off x="3757426" y="2661699"/>
              <a:ext cx="582677" cy="685798"/>
            </a:xfrm>
            <a:custGeom>
              <a:avLst/>
              <a:gdLst/>
              <a:ahLst/>
              <a:cxnLst>
                <a:cxn ang="0">
                  <a:pos x="wd2" y="hd2"/>
                </a:cxn>
                <a:cxn ang="5400000">
                  <a:pos x="wd2" y="hd2"/>
                </a:cxn>
                <a:cxn ang="10800000">
                  <a:pos x="wd2" y="hd2"/>
                </a:cxn>
                <a:cxn ang="16200000">
                  <a:pos x="wd2" y="hd2"/>
                </a:cxn>
              </a:cxnLst>
              <a:rect l="0" t="0" r="r" b="b"/>
              <a:pathLst>
                <a:path w="21205" h="21591" fill="norm" stroke="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 name="Blue Jay"/>
            <p:cNvSpPr/>
            <p:nvPr/>
          </p:nvSpPr>
          <p:spPr>
            <a:xfrm>
              <a:off x="3469048" y="2413529"/>
              <a:ext cx="460549" cy="301174"/>
            </a:xfrm>
            <a:custGeom>
              <a:avLst/>
              <a:gdLst/>
              <a:ahLst/>
              <a:cxnLst>
                <a:cxn ang="0">
                  <a:pos x="wd2" y="hd2"/>
                </a:cxn>
                <a:cxn ang="5400000">
                  <a:pos x="wd2" y="hd2"/>
                </a:cxn>
                <a:cxn ang="10800000">
                  <a:pos x="wd2" y="hd2"/>
                </a:cxn>
                <a:cxn ang="16200000">
                  <a:pos x="wd2" y="hd2"/>
                </a:cxn>
              </a:cxnLst>
              <a:rect l="0" t="0" r="r" b="b"/>
              <a:pathLst>
                <a:path w="21573" h="21597" fill="norm" stroke="1"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6" name="Cat"/>
            <p:cNvSpPr/>
            <p:nvPr/>
          </p:nvSpPr>
          <p:spPr>
            <a:xfrm>
              <a:off x="1663614" y="1531672"/>
              <a:ext cx="665405" cy="500360"/>
            </a:xfrm>
            <a:custGeom>
              <a:avLst/>
              <a:gdLst/>
              <a:ahLst/>
              <a:cxnLst>
                <a:cxn ang="0">
                  <a:pos x="wd2" y="hd2"/>
                </a:cxn>
                <a:cxn ang="5400000">
                  <a:pos x="wd2" y="hd2"/>
                </a:cxn>
                <a:cxn ang="10800000">
                  <a:pos x="wd2" y="hd2"/>
                </a:cxn>
                <a:cxn ang="16200000">
                  <a:pos x="wd2" y="hd2"/>
                </a:cxn>
              </a:cxnLst>
              <a:rect l="0" t="0" r="r" b="b"/>
              <a:pathLst>
                <a:path w="20166" h="21161" fill="norm" stroke="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4"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 name="Oval"/>
            <p:cNvSpPr/>
            <p:nvPr/>
          </p:nvSpPr>
          <p:spPr>
            <a:xfrm>
              <a:off x="1191981" y="0"/>
              <a:ext cx="2762925" cy="2481217"/>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 name="Rat"/>
            <p:cNvSpPr/>
            <p:nvPr/>
          </p:nvSpPr>
          <p:spPr>
            <a:xfrm>
              <a:off x="3105321" y="1679779"/>
              <a:ext cx="460731" cy="136875"/>
            </a:xfrm>
            <a:custGeom>
              <a:avLst/>
              <a:gdLst/>
              <a:ahLst/>
              <a:cxnLst>
                <a:cxn ang="0">
                  <a:pos x="wd2" y="hd2"/>
                </a:cxn>
                <a:cxn ang="5400000">
                  <a:pos x="wd2" y="hd2"/>
                </a:cxn>
                <a:cxn ang="10800000">
                  <a:pos x="wd2" y="hd2"/>
                </a:cxn>
                <a:cxn ang="16200000">
                  <a:pos x="wd2" y="hd2"/>
                </a:cxn>
              </a:cxnLst>
              <a:rect l="0" t="0" r="r" b="b"/>
              <a:pathLst>
                <a:path w="21467" h="21600" fill="norm" stroke="1"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 name="Oval"/>
            <p:cNvSpPr/>
            <p:nvPr/>
          </p:nvSpPr>
          <p:spPr>
            <a:xfrm>
              <a:off x="2904982" y="2329182"/>
              <a:ext cx="1638301" cy="1350830"/>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grpSp>
        <p:nvGrpSpPr>
          <p:cNvPr id="205" name="Group"/>
          <p:cNvGrpSpPr/>
          <p:nvPr/>
        </p:nvGrpSpPr>
        <p:grpSpPr>
          <a:xfrm>
            <a:off x="5849476" y="4087363"/>
            <a:ext cx="2497656" cy="1375697"/>
            <a:chOff x="0" y="0"/>
            <a:chExt cx="2497655" cy="1375695"/>
          </a:xfrm>
        </p:grpSpPr>
        <p:sp>
          <p:nvSpPr>
            <p:cNvPr id="201" name="Sun"/>
            <p:cNvSpPr/>
            <p:nvPr/>
          </p:nvSpPr>
          <p:spPr>
            <a:xfrm>
              <a:off x="1347266" y="529579"/>
              <a:ext cx="456273" cy="45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02" name="Cloud"/>
            <p:cNvSpPr/>
            <p:nvPr/>
          </p:nvSpPr>
          <p:spPr>
            <a:xfrm>
              <a:off x="1898384" y="783654"/>
              <a:ext cx="599272" cy="3611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03" name="Wind"/>
            <p:cNvSpPr/>
            <p:nvPr/>
          </p:nvSpPr>
          <p:spPr>
            <a:xfrm>
              <a:off x="557771" y="783662"/>
              <a:ext cx="709647" cy="592034"/>
            </a:xfrm>
            <a:custGeom>
              <a:avLst/>
              <a:gdLst/>
              <a:ahLst/>
              <a:cxnLst>
                <a:cxn ang="0">
                  <a:pos x="wd2" y="hd2"/>
                </a:cxn>
                <a:cxn ang="5400000">
                  <a:pos x="wd2" y="hd2"/>
                </a:cxn>
                <a:cxn ang="10800000">
                  <a:pos x="wd2" y="hd2"/>
                </a:cxn>
                <a:cxn ang="16200000">
                  <a:pos x="wd2" y="hd2"/>
                </a:cxn>
              </a:cxnLst>
              <a:rect l="0" t="0" r="r" b="b"/>
              <a:pathLst>
                <a:path w="21598" h="21586" fill="norm" stroke="1"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04" name="Line"/>
            <p:cNvSpPr/>
            <p:nvPr/>
          </p:nvSpPr>
          <p:spPr>
            <a:xfrm>
              <a:off x="0" y="0"/>
              <a:ext cx="1451660" cy="447194"/>
            </a:xfrm>
            <a:custGeom>
              <a:avLst/>
              <a:gdLst/>
              <a:ahLst/>
              <a:cxnLst>
                <a:cxn ang="0">
                  <a:pos x="wd2" y="hd2"/>
                </a:cxn>
                <a:cxn ang="5400000">
                  <a:pos x="wd2" y="hd2"/>
                </a:cxn>
                <a:cxn ang="10800000">
                  <a:pos x="wd2" y="hd2"/>
                </a:cxn>
                <a:cxn ang="16200000">
                  <a:pos x="wd2" y="hd2"/>
                </a:cxn>
              </a:cxnLst>
              <a:rect l="0" t="0" r="r" b="b"/>
              <a:pathLst>
                <a:path w="21600" h="20870" fill="norm" stroke="1" extrusionOk="0">
                  <a:moveTo>
                    <a:pt x="0" y="20870"/>
                  </a:moveTo>
                  <a:cubicBezTo>
                    <a:pt x="2530" y="8319"/>
                    <a:pt x="6223" y="762"/>
                    <a:pt x="10171" y="55"/>
                  </a:cubicBezTo>
                  <a:cubicBezTo>
                    <a:pt x="14556" y="-730"/>
                    <a:pt x="18780" y="6963"/>
                    <a:pt x="21600" y="20870"/>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nvGrpSpPr>
          <p:cNvPr id="210" name="Group"/>
          <p:cNvGrpSpPr/>
          <p:nvPr/>
        </p:nvGrpSpPr>
        <p:grpSpPr>
          <a:xfrm>
            <a:off x="3318858" y="6220626"/>
            <a:ext cx="4272220" cy="548528"/>
            <a:chOff x="0" y="0"/>
            <a:chExt cx="4272219" cy="548526"/>
          </a:xfrm>
        </p:grpSpPr>
        <p:sp>
          <p:nvSpPr>
            <p:cNvPr id="206" name="Title 1"/>
            <p:cNvSpPr txBox="1"/>
            <p:nvPr/>
          </p:nvSpPr>
          <p:spPr>
            <a:xfrm>
              <a:off x="461774" y="157166"/>
              <a:ext cx="2928179" cy="391361"/>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t">
              <a:normAutofit fontScale="100000" lnSpcReduction="0"/>
            </a:bodyPr>
            <a:lstStyle>
              <a:lvl1pPr>
                <a:defRPr b="1" sz="2000">
                  <a:solidFill>
                    <a:srgbClr val="FFFFFF"/>
                  </a:solidFill>
                  <a:latin typeface="Arial"/>
                  <a:ea typeface="Arial"/>
                  <a:cs typeface="Arial"/>
                  <a:sym typeface="Arial"/>
                </a:defRPr>
              </a:lvl1pPr>
            </a:lstStyle>
            <a:p>
              <a:pPr/>
              <a:r>
                <a:t>Feedback</a:t>
              </a:r>
            </a:p>
          </p:txBody>
        </p:sp>
        <p:sp>
          <p:nvSpPr>
            <p:cNvPr id="212" name="Connection Line"/>
            <p:cNvSpPr/>
            <p:nvPr/>
          </p:nvSpPr>
          <p:spPr>
            <a:xfrm>
              <a:off x="1888684" y="0"/>
              <a:ext cx="2383536" cy="436078"/>
            </a:xfrm>
            <a:custGeom>
              <a:avLst/>
              <a:gdLst/>
              <a:ahLst/>
              <a:cxnLst>
                <a:cxn ang="0">
                  <a:pos x="wd2" y="hd2"/>
                </a:cxn>
                <a:cxn ang="5400000">
                  <a:pos x="wd2" y="hd2"/>
                </a:cxn>
                <a:cxn ang="10800000">
                  <a:pos x="wd2" y="hd2"/>
                </a:cxn>
                <a:cxn ang="16200000">
                  <a:pos x="wd2" y="hd2"/>
                </a:cxn>
              </a:cxnLst>
              <a:rect l="0" t="0" r="r" b="b"/>
              <a:pathLst>
                <a:path w="20791" h="18763" fill="norm" stroke="1" extrusionOk="0">
                  <a:moveTo>
                    <a:pt x="20716" y="0"/>
                  </a:moveTo>
                  <a:cubicBezTo>
                    <a:pt x="21600" y="15771"/>
                    <a:pt x="14695" y="21600"/>
                    <a:pt x="0" y="17486"/>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sp>
          <p:nvSpPr>
            <p:cNvPr id="213" name="Connection Line"/>
            <p:cNvSpPr/>
            <p:nvPr/>
          </p:nvSpPr>
          <p:spPr>
            <a:xfrm>
              <a:off x="0" y="50800"/>
              <a:ext cx="409679" cy="334100"/>
            </a:xfrm>
            <a:custGeom>
              <a:avLst/>
              <a:gdLst/>
              <a:ahLst/>
              <a:cxnLst>
                <a:cxn ang="0">
                  <a:pos x="wd2" y="hd2"/>
                </a:cxn>
                <a:cxn ang="5400000">
                  <a:pos x="wd2" y="hd2"/>
                </a:cxn>
                <a:cxn ang="10800000">
                  <a:pos x="wd2" y="hd2"/>
                </a:cxn>
                <a:cxn ang="16200000">
                  <a:pos x="wd2" y="hd2"/>
                </a:cxn>
              </a:cxnLst>
              <a:rect l="0" t="0" r="r" b="b"/>
              <a:pathLst>
                <a:path w="19309" h="20222" fill="norm" stroke="1" extrusionOk="0">
                  <a:moveTo>
                    <a:pt x="753" y="0"/>
                  </a:moveTo>
                  <a:cubicBezTo>
                    <a:pt x="-2291" y="14938"/>
                    <a:pt x="3894" y="21600"/>
                    <a:pt x="19309" y="19986"/>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sp>
          <p:nvSpPr>
            <p:cNvPr id="214" name="Connection Line"/>
            <p:cNvSpPr/>
            <p:nvPr/>
          </p:nvSpPr>
          <p:spPr>
            <a:xfrm>
              <a:off x="1788981" y="37050"/>
              <a:ext cx="109170" cy="355601"/>
            </a:xfrm>
            <a:custGeom>
              <a:avLst/>
              <a:gdLst/>
              <a:ahLst/>
              <a:cxnLst>
                <a:cxn ang="0">
                  <a:pos x="wd2" y="hd2"/>
                </a:cxn>
                <a:cxn ang="5400000">
                  <a:pos x="wd2" y="hd2"/>
                </a:cxn>
                <a:cxn ang="10800000">
                  <a:pos x="wd2" y="hd2"/>
                </a:cxn>
                <a:cxn ang="16200000">
                  <a:pos x="wd2" y="hd2"/>
                </a:cxn>
              </a:cxnLst>
              <a:rect l="0" t="0" r="r" b="b"/>
              <a:pathLst>
                <a:path w="16263" h="21600" fill="norm" stroke="1" extrusionOk="0">
                  <a:moveTo>
                    <a:pt x="3784" y="0"/>
                  </a:moveTo>
                  <a:cubicBezTo>
                    <a:pt x="21600" y="9653"/>
                    <a:pt x="20339" y="16853"/>
                    <a:pt x="0" y="21600"/>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8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7">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87">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2" fill="hold">
                                  <p:stCondLst>
                                    <p:cond delay="0"/>
                                  </p:stCondLst>
                                  <p:iterate type="el" backwards="0">
                                    <p:tmAbs val="0"/>
                                  </p:iterate>
                                  <p:childTnLst>
                                    <p:set>
                                      <p:cBhvr>
                                        <p:cTn id="18" fill="hold"/>
                                        <p:tgtEl>
                                          <p:spTgt spid="2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87">
                                            <p:txEl>
                                              <p:pRg st="3" end="3"/>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3" fill="hold">
                                  <p:stCondLst>
                                    <p:cond delay="0"/>
                                  </p:stCondLst>
                                  <p:iterate type="el" backwards="0">
                                    <p:tmAbs val="0"/>
                                  </p:iterate>
                                  <p:childTnLst>
                                    <p:set>
                                      <p:cBhvr>
                                        <p:cTn id="25" fill="hold"/>
                                        <p:tgtEl>
                                          <p:spTgt spid="20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187">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1" fill="hold">
                                  <p:stCondLst>
                                    <p:cond delay="0"/>
                                  </p:stCondLst>
                                  <p:iterate type="el" backwards="0">
                                    <p:tmAbs val="0"/>
                                  </p:iterate>
                                  <p:childTnLst>
                                    <p:set>
                                      <p:cBhvr>
                                        <p:cTn id="33" fill="hold"/>
                                        <p:tgtEl>
                                          <p:spTgt spid="187">
                                            <p:txEl>
                                              <p:pRg st="5" end="5"/>
                                            </p:txEl>
                                          </p:spTgt>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 fill="hold">
                                  <p:stCondLst>
                                    <p:cond delay="0"/>
                                  </p:stCondLst>
                                  <p:iterate type="el" backwards="0">
                                    <p:tmAbs val="0"/>
                                  </p:iterate>
                                  <p:childTnLst>
                                    <p:set>
                                      <p:cBhvr>
                                        <p:cTn id="36" fill="hold"/>
                                        <p:tgtEl>
                                          <p:spTgt spid="187">
                                            <p:txEl>
                                              <p:pRg st="6" end="6"/>
                                            </p:txEl>
                                          </p:spTgt>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 fill="hold">
                                  <p:stCondLst>
                                    <p:cond delay="0"/>
                                  </p:stCondLst>
                                  <p:iterate type="el" backwards="0">
                                    <p:tmAbs val="0"/>
                                  </p:iterate>
                                  <p:childTnLst>
                                    <p:set>
                                      <p:cBhvr>
                                        <p:cTn id="39" fill="hold"/>
                                        <p:tgtEl>
                                          <p:spTgt spid="187">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4" fill="hold">
                                  <p:stCondLst>
                                    <p:cond delay="0"/>
                                  </p:stCondLst>
                                  <p:iterate type="el" backwards="0">
                                    <p:tmAbs val="0"/>
                                  </p:iterate>
                                  <p:childTnLst>
                                    <p:set>
                                      <p:cBhvr>
                                        <p:cTn id="43" fill="hold"/>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3"/>
      <p:bldP build="whole" bldLvl="1" animBg="1" rev="0" advAuto="0" spid="200" grpId="2"/>
      <p:bldP build="whole" bldLvl="1" animBg="1" rev="0" advAuto="0" spid="210" grpId="4"/>
      <p:bldP build="p" bldLvl="5" animBg="1" rev="0" advAuto="0" spid="187"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9"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320" name="(1 x 1)+(1 x 0) = 1 (Not firing)"/>
          <p:cNvSpPr txBox="1"/>
          <p:nvPr/>
        </p:nvSpPr>
        <p:spPr>
          <a:xfrm>
            <a:off x="1005252" y="5878447"/>
            <a:ext cx="3569378" cy="4039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000">
                <a:latin typeface="Helvetica Light"/>
                <a:ea typeface="Helvetica Light"/>
                <a:cs typeface="Helvetica Light"/>
                <a:sym typeface="Helvetica Light"/>
              </a:defRPr>
            </a:lvl1pPr>
          </a:lstStyle>
          <a:p>
            <a:pPr/>
            <a:r>
              <a:t>(1 x 1)+(1 x 0) = 1 (Not firing)</a:t>
            </a:r>
          </a:p>
        </p:txBody>
      </p:sp>
      <p:sp>
        <p:nvSpPr>
          <p:cNvPr id="1321"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Artificial Neural Net (1)</a:t>
            </a:r>
          </a:p>
        </p:txBody>
      </p:sp>
      <p:grpSp>
        <p:nvGrpSpPr>
          <p:cNvPr id="1329" name="Group"/>
          <p:cNvGrpSpPr/>
          <p:nvPr/>
        </p:nvGrpSpPr>
        <p:grpSpPr>
          <a:xfrm>
            <a:off x="5223305" y="4931450"/>
            <a:ext cx="5384784" cy="1818289"/>
            <a:chOff x="25400" y="0"/>
            <a:chExt cx="5384783" cy="1818287"/>
          </a:xfrm>
        </p:grpSpPr>
        <p:grpSp>
          <p:nvGrpSpPr>
            <p:cNvPr id="1324" name="Group"/>
            <p:cNvGrpSpPr/>
            <p:nvPr/>
          </p:nvGrpSpPr>
          <p:grpSpPr>
            <a:xfrm>
              <a:off x="25400" y="0"/>
              <a:ext cx="5384784" cy="1818288"/>
              <a:chOff x="25400" y="0"/>
              <a:chExt cx="5384783" cy="1818287"/>
            </a:xfrm>
          </p:grpSpPr>
          <p:graphicFrame>
            <p:nvGraphicFramePr>
              <p:cNvPr id="1322" name="Table"/>
              <p:cNvGraphicFramePr/>
              <p:nvPr/>
            </p:nvGraphicFramePr>
            <p:xfrm>
              <a:off x="25400" y="505157"/>
              <a:ext cx="5384784" cy="131313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93662"/>
                    <a:gridCol w="556480"/>
                    <a:gridCol w="546119"/>
                    <a:gridCol w="557538"/>
                    <a:gridCol w="552787"/>
                    <a:gridCol w="825500"/>
                  </a:tblGrid>
                  <a:tr h="429243">
                    <a:tc>
                      <a:txBody>
                        <a:bodyPr/>
                        <a:lstStyle/>
                        <a:p>
                          <a:pPr algn="ctr">
                            <a:tabLst>
                              <a:tab pos="1181100" algn="l"/>
                            </a:tabLst>
                            <a:defRPr b="1" sz="1600"/>
                          </a:pP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defRPr b="1" sz="1600"/>
                          </a:pP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defRPr b="1" sz="1600"/>
                          </a:pP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defRPr b="1" sz="1600"/>
                          </a:pP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defRPr b="1" sz="1600"/>
                          </a:pP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b="1" sz="1600"/>
                            <a:t>Output</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r h="429243">
                    <a:tc>
                      <a:txBody>
                        <a:bodyPr/>
                        <a:lstStyle/>
                        <a:p>
                          <a:pPr algn="ctr">
                            <a:tabLst>
                              <a:tab pos="1181100" algn="l"/>
                            </a:tabLst>
                          </a:pPr>
                          <a:r>
                            <a:rPr sz="1600">
                              <a:latin typeface="Helvetica Light"/>
                              <a:ea typeface="Helvetica Light"/>
                              <a:cs typeface="Helvetica Light"/>
                              <a:sym typeface="Helvetica Light"/>
                            </a:rPr>
                            <a:t>Test 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6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6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6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6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6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r h="429243">
                    <a:tc>
                      <a:txBody>
                        <a:bodyPr/>
                        <a:lstStyle/>
                        <a:p>
                          <a:pPr algn="ctr">
                            <a:tabLst>
                              <a:tab pos="1181100" algn="l"/>
                            </a:tabLst>
                          </a:pPr>
                          <a:r>
                            <a:rPr sz="1600">
                              <a:latin typeface="Helvetica Light"/>
                              <a:ea typeface="Helvetica Light"/>
                              <a:cs typeface="Helvetica Light"/>
                              <a:sym typeface="Helvetica Light"/>
                            </a:rPr>
                            <a:t>Test 2</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6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6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6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6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6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bl>
              </a:graphicData>
            </a:graphic>
          </p:graphicFrame>
          <p:sp>
            <p:nvSpPr>
              <p:cNvPr id="1323" name="Example:"/>
              <p:cNvSpPr txBox="1"/>
              <p:nvPr/>
            </p:nvSpPr>
            <p:spPr>
              <a:xfrm>
                <a:off x="487409" y="0"/>
                <a:ext cx="2495780" cy="403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000">
                    <a:latin typeface="Helvetica Light"/>
                    <a:ea typeface="Helvetica Light"/>
                    <a:cs typeface="Helvetica Light"/>
                    <a:sym typeface="Helvetica Light"/>
                  </a:defRPr>
                </a:lvl1pPr>
              </a:lstStyle>
              <a:p>
                <a:pPr/>
                <a:r>
                  <a:t>Example:</a:t>
                </a:r>
              </a:p>
            </p:txBody>
          </p:sp>
        </p:grpSp>
        <p:pic>
          <p:nvPicPr>
            <p:cNvPr id="1325" name="Image" descr="Image"/>
            <p:cNvPicPr>
              <a:picLocks noChangeAspect="1"/>
            </p:cNvPicPr>
            <p:nvPr/>
          </p:nvPicPr>
          <p:blipFill>
            <a:blip r:embed="rId4">
              <a:extLst/>
            </a:blip>
            <a:stretch>
              <a:fillRect/>
            </a:stretch>
          </p:blipFill>
          <p:spPr>
            <a:xfrm>
              <a:off x="828199" y="596123"/>
              <a:ext cx="369566" cy="252861"/>
            </a:xfrm>
            <a:prstGeom prst="rect">
              <a:avLst/>
            </a:prstGeom>
            <a:ln w="12700" cap="flat">
              <a:noFill/>
              <a:miter lim="400000"/>
            </a:ln>
            <a:effectLst/>
          </p:spPr>
        </p:pic>
        <p:pic>
          <p:nvPicPr>
            <p:cNvPr id="1326" name="Image" descr="Image"/>
            <p:cNvPicPr>
              <a:picLocks noChangeAspect="1"/>
            </p:cNvPicPr>
            <p:nvPr/>
          </p:nvPicPr>
          <p:blipFill>
            <a:blip r:embed="rId5">
              <a:extLst/>
            </a:blip>
            <a:srcRect l="0" t="0" r="0" b="0"/>
            <a:stretch>
              <a:fillRect/>
            </a:stretch>
          </p:blipFill>
          <p:spPr>
            <a:xfrm>
              <a:off x="1918431" y="596148"/>
              <a:ext cx="369635" cy="252909"/>
            </a:xfrm>
            <a:prstGeom prst="rect">
              <a:avLst/>
            </a:prstGeom>
            <a:ln w="12700" cap="flat">
              <a:noFill/>
              <a:miter lim="400000"/>
            </a:ln>
            <a:effectLst/>
          </p:spPr>
        </p:pic>
        <p:pic>
          <p:nvPicPr>
            <p:cNvPr id="1327" name="weight_1.png" descr="weight_1.png"/>
            <p:cNvPicPr>
              <a:picLocks noChangeAspect="1"/>
            </p:cNvPicPr>
            <p:nvPr/>
          </p:nvPicPr>
          <p:blipFill>
            <a:blip r:embed="rId6">
              <a:extLst/>
            </a:blip>
            <a:stretch>
              <a:fillRect/>
            </a:stretch>
          </p:blipFill>
          <p:spPr>
            <a:xfrm>
              <a:off x="1373352" y="615484"/>
              <a:ext cx="369492" cy="214138"/>
            </a:xfrm>
            <a:prstGeom prst="rect">
              <a:avLst/>
            </a:prstGeom>
            <a:ln w="12700" cap="flat">
              <a:noFill/>
              <a:miter lim="400000"/>
            </a:ln>
            <a:effectLst/>
          </p:spPr>
        </p:pic>
        <p:pic>
          <p:nvPicPr>
            <p:cNvPr id="1328" name="weight_2.png" descr="weight_2.png"/>
            <p:cNvPicPr>
              <a:picLocks noChangeAspect="1"/>
            </p:cNvPicPr>
            <p:nvPr/>
          </p:nvPicPr>
          <p:blipFill>
            <a:blip r:embed="rId7">
              <a:extLst/>
            </a:blip>
            <a:stretch>
              <a:fillRect/>
            </a:stretch>
          </p:blipFill>
          <p:spPr>
            <a:xfrm>
              <a:off x="2463509" y="615484"/>
              <a:ext cx="377889" cy="214138"/>
            </a:xfrm>
            <a:prstGeom prst="rect">
              <a:avLst/>
            </a:prstGeom>
            <a:ln w="12700" cap="flat">
              <a:noFill/>
              <a:miter lim="400000"/>
            </a:ln>
            <a:effectLst/>
          </p:spPr>
        </p:pic>
      </p:grpSp>
      <p:grpSp>
        <p:nvGrpSpPr>
          <p:cNvPr id="1336" name="Group"/>
          <p:cNvGrpSpPr/>
          <p:nvPr/>
        </p:nvGrpSpPr>
        <p:grpSpPr>
          <a:xfrm>
            <a:off x="76065" y="2298721"/>
            <a:ext cx="1886426" cy="2393687"/>
            <a:chOff x="0" y="0"/>
            <a:chExt cx="1886424" cy="2393686"/>
          </a:xfrm>
        </p:grpSpPr>
        <p:graphicFrame>
          <p:nvGraphicFramePr>
            <p:cNvPr id="1330" name="Table"/>
            <p:cNvGraphicFramePr/>
            <p:nvPr/>
          </p:nvGraphicFramePr>
          <p:xfrm>
            <a:off x="208110" y="819588"/>
            <a:ext cx="1495605" cy="10652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29846"/>
                  <a:gridCol w="500054"/>
                  <a:gridCol w="440302"/>
                </a:tblGrid>
                <a:tr h="259949">
                  <a:tc>
                    <a:txBody>
                      <a:bodyPr/>
                      <a:lstStyle/>
                      <a:p>
                        <a:pPr algn="ctr">
                          <a:tabLst>
                            <a:tab pos="1181100" algn="l"/>
                          </a:tabLst>
                        </a:pP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r h="259949">
                  <a:tc>
                    <a:txBody>
                      <a:bodyPr/>
                      <a:lstStyle/>
                      <a:p>
                        <a:pPr algn="ctr">
                          <a:tabLst>
                            <a:tab pos="1181100" algn="l"/>
                          </a:tabLst>
                        </a:pP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r h="259949">
                  <a:tc>
                    <a:txBody>
                      <a:bodyPr/>
                      <a:lstStyle/>
                      <a:p>
                        <a:pPr algn="ctr">
                          <a:tabLst>
                            <a:tab pos="1181100" algn="l"/>
                          </a:tabLst>
                        </a:pP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r h="259949">
                  <a:tc>
                    <a:txBody>
                      <a:bodyPr/>
                      <a:lstStyle/>
                      <a:p>
                        <a:pPr algn="ctr">
                          <a:tabLst>
                            <a:tab pos="1181100" algn="l"/>
                          </a:tabLst>
                        </a:pP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bl>
            </a:graphicData>
          </a:graphic>
        </p:graphicFrame>
        <p:pic>
          <p:nvPicPr>
            <p:cNvPr id="1331" name="Image" descr="Image"/>
            <p:cNvPicPr>
              <a:picLocks noChangeAspect="1"/>
            </p:cNvPicPr>
            <p:nvPr/>
          </p:nvPicPr>
          <p:blipFill>
            <a:blip r:embed="rId4">
              <a:extLst/>
            </a:blip>
            <a:stretch>
              <a:fillRect/>
            </a:stretch>
          </p:blipFill>
          <p:spPr>
            <a:xfrm>
              <a:off x="366584" y="521598"/>
              <a:ext cx="245013" cy="167641"/>
            </a:xfrm>
            <a:prstGeom prst="rect">
              <a:avLst/>
            </a:prstGeom>
            <a:ln w="12700" cap="flat">
              <a:noFill/>
              <a:miter lim="400000"/>
            </a:ln>
            <a:effectLst/>
          </p:spPr>
        </p:pic>
        <p:sp>
          <p:nvSpPr>
            <p:cNvPr id="1332" name="Training data"/>
            <p:cNvSpPr txBox="1"/>
            <p:nvPr/>
          </p:nvSpPr>
          <p:spPr>
            <a:xfrm>
              <a:off x="0" y="0"/>
              <a:ext cx="1886425" cy="403950"/>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000">
                  <a:solidFill>
                    <a:srgbClr val="FFFFFF"/>
                  </a:solidFill>
                  <a:latin typeface="Helvetica Light"/>
                  <a:ea typeface="Helvetica Light"/>
                  <a:cs typeface="Helvetica Light"/>
                  <a:sym typeface="Helvetica Light"/>
                </a:defRPr>
              </a:lvl1pPr>
            </a:lstStyle>
            <a:p>
              <a:pPr/>
              <a:r>
                <a:t>Training data</a:t>
              </a:r>
            </a:p>
          </p:txBody>
        </p:sp>
        <p:pic>
          <p:nvPicPr>
            <p:cNvPr id="1333" name="y Formula.png" descr="y Formula.png"/>
            <p:cNvPicPr>
              <a:picLocks noChangeAspect="1"/>
            </p:cNvPicPr>
            <p:nvPr/>
          </p:nvPicPr>
          <p:blipFill>
            <a:blip r:embed="rId8">
              <a:extLst/>
            </a:blip>
            <a:stretch>
              <a:fillRect/>
            </a:stretch>
          </p:blipFill>
          <p:spPr>
            <a:xfrm>
              <a:off x="1394518" y="521598"/>
              <a:ext cx="118335" cy="167641"/>
            </a:xfrm>
            <a:prstGeom prst="rect">
              <a:avLst/>
            </a:prstGeom>
            <a:ln w="12700" cap="flat">
              <a:noFill/>
              <a:miter lim="400000"/>
            </a:ln>
            <a:effectLst/>
          </p:spPr>
        </p:pic>
        <p:pic>
          <p:nvPicPr>
            <p:cNvPr id="1334" name="Image" descr="Image"/>
            <p:cNvPicPr>
              <a:picLocks noChangeAspect="1"/>
            </p:cNvPicPr>
            <p:nvPr/>
          </p:nvPicPr>
          <p:blipFill>
            <a:blip r:embed="rId5">
              <a:extLst/>
            </a:blip>
            <a:srcRect l="0" t="0" r="0" b="0"/>
            <a:stretch>
              <a:fillRect/>
            </a:stretch>
          </p:blipFill>
          <p:spPr>
            <a:xfrm>
              <a:off x="878013" y="521678"/>
              <a:ext cx="244873" cy="167545"/>
            </a:xfrm>
            <a:prstGeom prst="rect">
              <a:avLst/>
            </a:prstGeom>
            <a:ln w="12700" cap="flat">
              <a:noFill/>
              <a:miter lim="400000"/>
            </a:ln>
            <a:effectLst/>
          </p:spPr>
        </p:pic>
        <p:sp>
          <p:nvSpPr>
            <p:cNvPr id="1335" name="Logical “AND”"/>
            <p:cNvSpPr txBox="1"/>
            <p:nvPr/>
          </p:nvSpPr>
          <p:spPr>
            <a:xfrm>
              <a:off x="-1" y="1989737"/>
              <a:ext cx="1886426" cy="403950"/>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000">
                  <a:solidFill>
                    <a:srgbClr val="FFFFFF"/>
                  </a:solidFill>
                  <a:latin typeface="Helvetica Light"/>
                  <a:ea typeface="Helvetica Light"/>
                  <a:cs typeface="Helvetica Light"/>
                  <a:sym typeface="Helvetica Light"/>
                </a:defRPr>
              </a:lvl1pPr>
            </a:lstStyle>
            <a:p>
              <a:pPr/>
              <a:r>
                <a:t>Logical “AND”</a:t>
              </a:r>
            </a:p>
          </p:txBody>
        </p:sp>
      </p:grpSp>
      <p:sp>
        <p:nvSpPr>
          <p:cNvPr id="1337" name="Circle"/>
          <p:cNvSpPr/>
          <p:nvPr/>
        </p:nvSpPr>
        <p:spPr>
          <a:xfrm>
            <a:off x="2212259" y="3315763"/>
            <a:ext cx="633579" cy="629044"/>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338" name="Circle"/>
          <p:cNvSpPr/>
          <p:nvPr/>
        </p:nvSpPr>
        <p:spPr>
          <a:xfrm>
            <a:off x="2234648" y="4293470"/>
            <a:ext cx="633579" cy="629044"/>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339" name="Circle"/>
          <p:cNvSpPr/>
          <p:nvPr/>
        </p:nvSpPr>
        <p:spPr>
          <a:xfrm>
            <a:off x="4555722" y="3450737"/>
            <a:ext cx="1262331" cy="1262331"/>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340" name="Line"/>
          <p:cNvSpPr/>
          <p:nvPr/>
        </p:nvSpPr>
        <p:spPr>
          <a:xfrm>
            <a:off x="2850447" y="3676669"/>
            <a:ext cx="1718331" cy="345993"/>
          </a:xfrm>
          <a:prstGeom prst="line">
            <a:avLst/>
          </a:prstGeom>
          <a:ln w="381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341" name="Line"/>
          <p:cNvSpPr/>
          <p:nvPr/>
        </p:nvSpPr>
        <p:spPr>
          <a:xfrm>
            <a:off x="5800983" y="4077180"/>
            <a:ext cx="1130758" cy="1"/>
          </a:xfrm>
          <a:prstGeom prst="line">
            <a:avLst/>
          </a:prstGeom>
          <a:ln w="381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pic>
        <p:nvPicPr>
          <p:cNvPr id="1342" name="Image" descr="Image"/>
          <p:cNvPicPr>
            <a:picLocks noChangeAspect="1"/>
          </p:cNvPicPr>
          <p:nvPr/>
        </p:nvPicPr>
        <p:blipFill>
          <a:blip r:embed="rId5">
            <a:extLst/>
          </a:blip>
          <a:stretch>
            <a:fillRect/>
          </a:stretch>
        </p:blipFill>
        <p:spPr>
          <a:xfrm>
            <a:off x="2344303" y="4481587"/>
            <a:ext cx="369635" cy="252908"/>
          </a:xfrm>
          <a:prstGeom prst="rect">
            <a:avLst/>
          </a:prstGeom>
          <a:ln w="12700">
            <a:miter lim="400000"/>
          </a:ln>
        </p:spPr>
      </p:pic>
      <p:pic>
        <p:nvPicPr>
          <p:cNvPr id="1343" name="Sigma.png" descr="Sigma.png"/>
          <p:cNvPicPr>
            <a:picLocks noChangeAspect="1"/>
          </p:cNvPicPr>
          <p:nvPr/>
        </p:nvPicPr>
        <p:blipFill>
          <a:blip r:embed="rId9">
            <a:extLst/>
          </a:blip>
          <a:stretch>
            <a:fillRect/>
          </a:stretch>
        </p:blipFill>
        <p:spPr>
          <a:xfrm>
            <a:off x="4724648" y="3950750"/>
            <a:ext cx="227146" cy="252861"/>
          </a:xfrm>
          <a:prstGeom prst="rect">
            <a:avLst/>
          </a:prstGeom>
          <a:ln w="12700">
            <a:miter lim="400000"/>
          </a:ln>
        </p:spPr>
      </p:pic>
      <p:pic>
        <p:nvPicPr>
          <p:cNvPr id="1344" name="weight_1.png" descr="weight_1.png"/>
          <p:cNvPicPr>
            <a:picLocks noChangeAspect="1"/>
          </p:cNvPicPr>
          <p:nvPr/>
        </p:nvPicPr>
        <p:blipFill>
          <a:blip r:embed="rId6">
            <a:extLst/>
          </a:blip>
          <a:stretch>
            <a:fillRect/>
          </a:stretch>
        </p:blipFill>
        <p:spPr>
          <a:xfrm>
            <a:off x="3486108" y="3502258"/>
            <a:ext cx="441816" cy="256053"/>
          </a:xfrm>
          <a:prstGeom prst="rect">
            <a:avLst/>
          </a:prstGeom>
          <a:ln w="12700">
            <a:miter lim="400000"/>
          </a:ln>
        </p:spPr>
      </p:pic>
      <p:pic>
        <p:nvPicPr>
          <p:cNvPr id="1345" name="weight_2.png" descr="weight_2.png"/>
          <p:cNvPicPr>
            <a:picLocks noChangeAspect="1"/>
          </p:cNvPicPr>
          <p:nvPr/>
        </p:nvPicPr>
        <p:blipFill>
          <a:blip r:embed="rId7">
            <a:extLst/>
          </a:blip>
          <a:stretch>
            <a:fillRect/>
          </a:stretch>
        </p:blipFill>
        <p:spPr>
          <a:xfrm>
            <a:off x="3486336" y="4591156"/>
            <a:ext cx="441816" cy="250363"/>
          </a:xfrm>
          <a:prstGeom prst="rect">
            <a:avLst/>
          </a:prstGeom>
          <a:ln w="12700">
            <a:miter lim="400000"/>
          </a:ln>
        </p:spPr>
      </p:pic>
      <p:sp>
        <p:nvSpPr>
          <p:cNvPr id="1346" name="Line"/>
          <p:cNvSpPr/>
          <p:nvPr/>
        </p:nvSpPr>
        <p:spPr>
          <a:xfrm flipV="1">
            <a:off x="5186887" y="3451851"/>
            <a:ext cx="1" cy="1257520"/>
          </a:xfrm>
          <a:prstGeom prst="line">
            <a:avLst/>
          </a:prstGeom>
          <a:ln w="25400">
            <a:solidFill>
              <a:srgbClr val="000000"/>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grpSp>
        <p:nvGrpSpPr>
          <p:cNvPr id="1350" name="Group"/>
          <p:cNvGrpSpPr/>
          <p:nvPr/>
        </p:nvGrpSpPr>
        <p:grpSpPr>
          <a:xfrm>
            <a:off x="5288860" y="3945853"/>
            <a:ext cx="435397" cy="269516"/>
            <a:chOff x="0" y="0"/>
            <a:chExt cx="435395" cy="269514"/>
          </a:xfrm>
        </p:grpSpPr>
        <p:sp>
          <p:nvSpPr>
            <p:cNvPr id="1347" name="Line"/>
            <p:cNvSpPr/>
            <p:nvPr/>
          </p:nvSpPr>
          <p:spPr>
            <a:xfrm>
              <a:off x="0" y="269514"/>
              <a:ext cx="22714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348" name="Line"/>
            <p:cNvSpPr/>
            <p:nvPr/>
          </p:nvSpPr>
          <p:spPr>
            <a:xfrm flipV="1">
              <a:off x="215540" y="1760"/>
              <a:ext cx="1" cy="26018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349" name="Line"/>
            <p:cNvSpPr/>
            <p:nvPr/>
          </p:nvSpPr>
          <p:spPr>
            <a:xfrm>
              <a:off x="208250" y="0"/>
              <a:ext cx="227146"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sp>
        <p:nvSpPr>
          <p:cNvPr id="1351" name="?"/>
          <p:cNvSpPr txBox="1"/>
          <p:nvPr/>
        </p:nvSpPr>
        <p:spPr>
          <a:xfrm>
            <a:off x="5301960" y="4226696"/>
            <a:ext cx="253981" cy="4039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000">
                <a:latin typeface="Helvetica Light"/>
                <a:ea typeface="Helvetica Light"/>
                <a:cs typeface="Helvetica Light"/>
                <a:sym typeface="Helvetica Light"/>
              </a:defRPr>
            </a:lvl1pPr>
          </a:lstStyle>
          <a:p>
            <a:pPr/>
            <a:r>
              <a:t>?</a:t>
            </a:r>
          </a:p>
        </p:txBody>
      </p:sp>
      <p:sp>
        <p:nvSpPr>
          <p:cNvPr id="1352" name="Line"/>
          <p:cNvSpPr/>
          <p:nvPr/>
        </p:nvSpPr>
        <p:spPr>
          <a:xfrm flipV="1">
            <a:off x="2854461" y="4262538"/>
            <a:ext cx="1718331" cy="345993"/>
          </a:xfrm>
          <a:prstGeom prst="line">
            <a:avLst/>
          </a:prstGeom>
          <a:ln w="381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pic>
        <p:nvPicPr>
          <p:cNvPr id="1353" name="Image" descr="Image"/>
          <p:cNvPicPr>
            <a:picLocks noChangeAspect="1"/>
          </p:cNvPicPr>
          <p:nvPr/>
        </p:nvPicPr>
        <p:blipFill>
          <a:blip r:embed="rId4">
            <a:extLst/>
          </a:blip>
          <a:stretch>
            <a:fillRect/>
          </a:stretch>
        </p:blipFill>
        <p:spPr>
          <a:xfrm>
            <a:off x="2356965" y="3503854"/>
            <a:ext cx="369566" cy="252861"/>
          </a:xfrm>
          <a:prstGeom prst="rect">
            <a:avLst/>
          </a:prstGeom>
          <a:ln w="12700">
            <a:miter lim="400000"/>
          </a:ln>
        </p:spPr>
      </p:pic>
      <p:sp>
        <p:nvSpPr>
          <p:cNvPr id="1354" name="2"/>
          <p:cNvSpPr txBox="1"/>
          <p:nvPr/>
        </p:nvSpPr>
        <p:spPr>
          <a:xfrm>
            <a:off x="5301960" y="4226696"/>
            <a:ext cx="253981" cy="4039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000">
                <a:latin typeface="Helvetica Light"/>
                <a:ea typeface="Helvetica Light"/>
                <a:cs typeface="Helvetica Light"/>
                <a:sym typeface="Helvetica Light"/>
              </a:defRPr>
            </a:lvl1pPr>
          </a:lstStyle>
          <a:p>
            <a:pPr/>
            <a:r>
              <a:t>2</a:t>
            </a:r>
          </a:p>
        </p:txBody>
      </p:sp>
      <p:pic>
        <p:nvPicPr>
          <p:cNvPr id="1355" name="axon-1294021.png" descr="axon-1294021.png"/>
          <p:cNvPicPr>
            <a:picLocks noChangeAspect="1"/>
          </p:cNvPicPr>
          <p:nvPr/>
        </p:nvPicPr>
        <p:blipFill>
          <a:blip r:embed="rId10">
            <a:extLst/>
          </a:blip>
          <a:stretch>
            <a:fillRect/>
          </a:stretch>
        </p:blipFill>
        <p:spPr>
          <a:xfrm rot="17700000">
            <a:off x="4624460" y="2284911"/>
            <a:ext cx="1124856" cy="1590370"/>
          </a:xfrm>
          <a:prstGeom prst="rect">
            <a:avLst/>
          </a:prstGeom>
          <a:ln w="12700">
            <a:miter lim="400000"/>
          </a:ln>
        </p:spPr>
      </p:pic>
      <p:sp>
        <p:nvSpPr>
          <p:cNvPr id="1356" name="Line"/>
          <p:cNvSpPr/>
          <p:nvPr/>
        </p:nvSpPr>
        <p:spPr>
          <a:xfrm flipH="1">
            <a:off x="4508732" y="6080420"/>
            <a:ext cx="658979"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grpSp>
        <p:nvGrpSpPr>
          <p:cNvPr id="1359" name="Group"/>
          <p:cNvGrpSpPr/>
          <p:nvPr/>
        </p:nvGrpSpPr>
        <p:grpSpPr>
          <a:xfrm>
            <a:off x="3698957" y="1956892"/>
            <a:ext cx="5127097" cy="1931080"/>
            <a:chOff x="0" y="0"/>
            <a:chExt cx="5127096" cy="1931079"/>
          </a:xfrm>
        </p:grpSpPr>
        <p:pic>
          <p:nvPicPr>
            <p:cNvPr id="1357" name="Summation_Sigma.png" descr="Summation_Sigma.png"/>
            <p:cNvPicPr>
              <a:picLocks noChangeAspect="1"/>
            </p:cNvPicPr>
            <p:nvPr/>
          </p:nvPicPr>
          <p:blipFill>
            <a:blip r:embed="rId11">
              <a:extLst/>
            </a:blip>
            <a:stretch>
              <a:fillRect/>
            </a:stretch>
          </p:blipFill>
          <p:spPr>
            <a:xfrm>
              <a:off x="2552670" y="0"/>
              <a:ext cx="2574427" cy="1627386"/>
            </a:xfrm>
            <a:prstGeom prst="rect">
              <a:avLst/>
            </a:prstGeom>
            <a:ln w="12700" cap="flat">
              <a:noFill/>
              <a:miter lim="400000"/>
            </a:ln>
            <a:effectLst/>
          </p:spPr>
        </p:pic>
        <p:sp>
          <p:nvSpPr>
            <p:cNvPr id="1362" name="Connection Line"/>
            <p:cNvSpPr/>
            <p:nvPr/>
          </p:nvSpPr>
          <p:spPr>
            <a:xfrm>
              <a:off x="-1" y="337018"/>
              <a:ext cx="2449150" cy="1594062"/>
            </a:xfrm>
            <a:custGeom>
              <a:avLst/>
              <a:gdLst/>
              <a:ahLst/>
              <a:cxnLst>
                <a:cxn ang="0">
                  <a:pos x="wd2" y="hd2"/>
                </a:cxn>
                <a:cxn ang="5400000">
                  <a:pos x="wd2" y="hd2"/>
                </a:cxn>
                <a:cxn ang="10800000">
                  <a:pos x="wd2" y="hd2"/>
                </a:cxn>
                <a:cxn ang="16200000">
                  <a:pos x="wd2" y="hd2"/>
                </a:cxn>
              </a:cxnLst>
              <a:rect l="0" t="0" r="r" b="b"/>
              <a:pathLst>
                <a:path w="16589" h="17521" fill="norm" stroke="1" extrusionOk="0">
                  <a:moveTo>
                    <a:pt x="7987" y="17521"/>
                  </a:moveTo>
                  <a:cubicBezTo>
                    <a:pt x="-5011" y="574"/>
                    <a:pt x="-2144" y="-4079"/>
                    <a:pt x="16589" y="3562"/>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grpSp>
      <p:sp>
        <p:nvSpPr>
          <p:cNvPr id="1360" name="(1 x 1)+(1 x 1) = 1 (Firing)"/>
          <p:cNvSpPr txBox="1"/>
          <p:nvPr/>
        </p:nvSpPr>
        <p:spPr>
          <a:xfrm>
            <a:off x="883759" y="6297547"/>
            <a:ext cx="3569378" cy="4039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000">
                <a:latin typeface="Helvetica Light"/>
                <a:ea typeface="Helvetica Light"/>
                <a:cs typeface="Helvetica Light"/>
                <a:sym typeface="Helvetica Light"/>
              </a:defRPr>
            </a:lvl1pPr>
          </a:lstStyle>
          <a:p>
            <a:pPr/>
            <a:r>
              <a:t>(1 x 1)+(1 x 1) = 1 (Firing)</a:t>
            </a:r>
          </a:p>
        </p:txBody>
      </p:sp>
      <p:sp>
        <p:nvSpPr>
          <p:cNvPr id="1361" name="Line"/>
          <p:cNvSpPr/>
          <p:nvPr/>
        </p:nvSpPr>
        <p:spPr>
          <a:xfrm flipH="1">
            <a:off x="4496032" y="6499520"/>
            <a:ext cx="658979"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1351"/>
                                        </p:tgtEl>
                                        <p:attrNameLst>
                                          <p:attrName>style.visibility</p:attrName>
                                        </p:attrNameLst>
                                      </p:cBhvr>
                                      <p:to>
                                        <p:strVal val="hidden"/>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135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13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1356"/>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13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1361"/>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9" fill="hold">
                                  <p:stCondLst>
                                    <p:cond delay="0"/>
                                  </p:stCondLst>
                                  <p:iterate type="el" backwards="0">
                                    <p:tmAbs val="0"/>
                                  </p:iterate>
                                  <p:childTnLst>
                                    <p:set>
                                      <p:cBhvr>
                                        <p:cTn id="35" fill="hold"/>
                                        <p:tgtEl>
                                          <p:spTgt spid="1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4" grpId="4"/>
      <p:bldP build="whole" bldLvl="1" animBg="1" rev="0" advAuto="0" spid="1336" grpId="1"/>
      <p:bldP build="whole" bldLvl="1" animBg="1" rev="0" advAuto="0" spid="1360" grpId="9"/>
      <p:bldP build="whole" bldLvl="1" animBg="1" rev="0" advAuto="0" spid="1320" grpId="7"/>
      <p:bldP build="whole" bldLvl="1" animBg="1" rev="0" advAuto="0" spid="1329" grpId="5"/>
      <p:bldP build="whole" bldLvl="1" animBg="1" rev="0" advAuto="0" spid="1356" grpId="6"/>
      <p:bldP build="whole" bldLvl="1" animBg="1" rev="0" advAuto="0" spid="1361" grpId="8"/>
      <p:bldP build="whole" bldLvl="1" animBg="1" rev="0" advAuto="0" spid="1351" grpId="3"/>
      <p:bldP build="whole" bldLvl="1" animBg="1" rev="0" advAuto="0" spid="1359" grpId="2"/>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6"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367"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Artificial Neural Net (1)</a:t>
            </a:r>
          </a:p>
        </p:txBody>
      </p:sp>
      <p:sp>
        <p:nvSpPr>
          <p:cNvPr id="1368" name="Circle"/>
          <p:cNvSpPr/>
          <p:nvPr/>
        </p:nvSpPr>
        <p:spPr>
          <a:xfrm>
            <a:off x="2212259" y="3315763"/>
            <a:ext cx="633579" cy="629044"/>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369" name="Circle"/>
          <p:cNvSpPr/>
          <p:nvPr/>
        </p:nvSpPr>
        <p:spPr>
          <a:xfrm>
            <a:off x="2234648" y="4293470"/>
            <a:ext cx="633579" cy="629044"/>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370" name="Circle"/>
          <p:cNvSpPr/>
          <p:nvPr/>
        </p:nvSpPr>
        <p:spPr>
          <a:xfrm>
            <a:off x="4555722" y="3450737"/>
            <a:ext cx="1262331" cy="1262331"/>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371" name="Line"/>
          <p:cNvSpPr/>
          <p:nvPr/>
        </p:nvSpPr>
        <p:spPr>
          <a:xfrm>
            <a:off x="2850447" y="3676669"/>
            <a:ext cx="1718331" cy="345993"/>
          </a:xfrm>
          <a:prstGeom prst="line">
            <a:avLst/>
          </a:prstGeom>
          <a:ln w="381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372" name="Line"/>
          <p:cNvSpPr/>
          <p:nvPr/>
        </p:nvSpPr>
        <p:spPr>
          <a:xfrm>
            <a:off x="5800983" y="4077180"/>
            <a:ext cx="1130758" cy="1"/>
          </a:xfrm>
          <a:prstGeom prst="line">
            <a:avLst/>
          </a:prstGeom>
          <a:ln w="381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pic>
        <p:nvPicPr>
          <p:cNvPr id="1373" name="Image" descr="Image"/>
          <p:cNvPicPr>
            <a:picLocks noChangeAspect="1"/>
          </p:cNvPicPr>
          <p:nvPr/>
        </p:nvPicPr>
        <p:blipFill>
          <a:blip r:embed="rId4">
            <a:extLst/>
          </a:blip>
          <a:stretch>
            <a:fillRect/>
          </a:stretch>
        </p:blipFill>
        <p:spPr>
          <a:xfrm>
            <a:off x="2344303" y="4481587"/>
            <a:ext cx="369635" cy="252908"/>
          </a:xfrm>
          <a:prstGeom prst="rect">
            <a:avLst/>
          </a:prstGeom>
          <a:ln w="12700">
            <a:miter lim="400000"/>
          </a:ln>
        </p:spPr>
      </p:pic>
      <p:pic>
        <p:nvPicPr>
          <p:cNvPr id="1374" name="Sigma.png" descr="Sigma.png"/>
          <p:cNvPicPr>
            <a:picLocks noChangeAspect="1"/>
          </p:cNvPicPr>
          <p:nvPr/>
        </p:nvPicPr>
        <p:blipFill>
          <a:blip r:embed="rId5">
            <a:extLst/>
          </a:blip>
          <a:stretch>
            <a:fillRect/>
          </a:stretch>
        </p:blipFill>
        <p:spPr>
          <a:xfrm>
            <a:off x="4724648" y="3950750"/>
            <a:ext cx="227146" cy="252861"/>
          </a:xfrm>
          <a:prstGeom prst="rect">
            <a:avLst/>
          </a:prstGeom>
          <a:ln w="12700">
            <a:miter lim="400000"/>
          </a:ln>
        </p:spPr>
      </p:pic>
      <p:pic>
        <p:nvPicPr>
          <p:cNvPr id="1375" name="weight_1.png" descr="weight_1.png"/>
          <p:cNvPicPr>
            <a:picLocks noChangeAspect="1"/>
          </p:cNvPicPr>
          <p:nvPr/>
        </p:nvPicPr>
        <p:blipFill>
          <a:blip r:embed="rId6">
            <a:extLst/>
          </a:blip>
          <a:stretch>
            <a:fillRect/>
          </a:stretch>
        </p:blipFill>
        <p:spPr>
          <a:xfrm>
            <a:off x="3486108" y="3502258"/>
            <a:ext cx="441816" cy="256053"/>
          </a:xfrm>
          <a:prstGeom prst="rect">
            <a:avLst/>
          </a:prstGeom>
          <a:ln w="12700">
            <a:miter lim="400000"/>
          </a:ln>
        </p:spPr>
      </p:pic>
      <p:pic>
        <p:nvPicPr>
          <p:cNvPr id="1376" name="weight_2.png" descr="weight_2.png"/>
          <p:cNvPicPr>
            <a:picLocks noChangeAspect="1"/>
          </p:cNvPicPr>
          <p:nvPr/>
        </p:nvPicPr>
        <p:blipFill>
          <a:blip r:embed="rId7">
            <a:extLst/>
          </a:blip>
          <a:stretch>
            <a:fillRect/>
          </a:stretch>
        </p:blipFill>
        <p:spPr>
          <a:xfrm>
            <a:off x="3486336" y="4591156"/>
            <a:ext cx="441816" cy="250363"/>
          </a:xfrm>
          <a:prstGeom prst="rect">
            <a:avLst/>
          </a:prstGeom>
          <a:ln w="12700">
            <a:miter lim="400000"/>
          </a:ln>
        </p:spPr>
      </p:pic>
      <p:sp>
        <p:nvSpPr>
          <p:cNvPr id="1377" name="Line"/>
          <p:cNvSpPr/>
          <p:nvPr/>
        </p:nvSpPr>
        <p:spPr>
          <a:xfrm flipV="1">
            <a:off x="5186887" y="3451851"/>
            <a:ext cx="1" cy="1257520"/>
          </a:xfrm>
          <a:prstGeom prst="line">
            <a:avLst/>
          </a:prstGeom>
          <a:ln w="25400">
            <a:solidFill>
              <a:srgbClr val="000000"/>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grpSp>
        <p:nvGrpSpPr>
          <p:cNvPr id="1381" name="Group"/>
          <p:cNvGrpSpPr/>
          <p:nvPr/>
        </p:nvGrpSpPr>
        <p:grpSpPr>
          <a:xfrm>
            <a:off x="5288860" y="3945853"/>
            <a:ext cx="435397" cy="269516"/>
            <a:chOff x="0" y="0"/>
            <a:chExt cx="435395" cy="269514"/>
          </a:xfrm>
        </p:grpSpPr>
        <p:sp>
          <p:nvSpPr>
            <p:cNvPr id="1378" name="Line"/>
            <p:cNvSpPr/>
            <p:nvPr/>
          </p:nvSpPr>
          <p:spPr>
            <a:xfrm>
              <a:off x="0" y="269514"/>
              <a:ext cx="22714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379" name="Line"/>
            <p:cNvSpPr/>
            <p:nvPr/>
          </p:nvSpPr>
          <p:spPr>
            <a:xfrm flipV="1">
              <a:off x="215540" y="1760"/>
              <a:ext cx="1" cy="26018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380" name="Line"/>
            <p:cNvSpPr/>
            <p:nvPr/>
          </p:nvSpPr>
          <p:spPr>
            <a:xfrm>
              <a:off x="208250" y="0"/>
              <a:ext cx="227146"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sp>
        <p:nvSpPr>
          <p:cNvPr id="1382" name="?"/>
          <p:cNvSpPr txBox="1"/>
          <p:nvPr/>
        </p:nvSpPr>
        <p:spPr>
          <a:xfrm>
            <a:off x="5301960" y="4226696"/>
            <a:ext cx="253981" cy="4039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000">
                <a:latin typeface="Helvetica Light"/>
                <a:ea typeface="Helvetica Light"/>
                <a:cs typeface="Helvetica Light"/>
                <a:sym typeface="Helvetica Light"/>
              </a:defRPr>
            </a:lvl1pPr>
          </a:lstStyle>
          <a:p>
            <a:pPr/>
            <a:r>
              <a:t>?</a:t>
            </a:r>
          </a:p>
        </p:txBody>
      </p:sp>
      <p:sp>
        <p:nvSpPr>
          <p:cNvPr id="1383" name="Line"/>
          <p:cNvSpPr/>
          <p:nvPr/>
        </p:nvSpPr>
        <p:spPr>
          <a:xfrm flipV="1">
            <a:off x="2854461" y="4262538"/>
            <a:ext cx="1718331" cy="345993"/>
          </a:xfrm>
          <a:prstGeom prst="line">
            <a:avLst/>
          </a:prstGeom>
          <a:ln w="381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pic>
        <p:nvPicPr>
          <p:cNvPr id="1384" name="Image" descr="Image"/>
          <p:cNvPicPr>
            <a:picLocks noChangeAspect="1"/>
          </p:cNvPicPr>
          <p:nvPr/>
        </p:nvPicPr>
        <p:blipFill>
          <a:blip r:embed="rId8">
            <a:extLst/>
          </a:blip>
          <a:stretch>
            <a:fillRect/>
          </a:stretch>
        </p:blipFill>
        <p:spPr>
          <a:xfrm>
            <a:off x="2356965" y="3503854"/>
            <a:ext cx="369566" cy="252861"/>
          </a:xfrm>
          <a:prstGeom prst="rect">
            <a:avLst/>
          </a:prstGeom>
          <a:ln w="12700">
            <a:miter lim="400000"/>
          </a:ln>
        </p:spPr>
      </p:pic>
      <p:sp>
        <p:nvSpPr>
          <p:cNvPr id="1385" name="2"/>
          <p:cNvSpPr txBox="1"/>
          <p:nvPr/>
        </p:nvSpPr>
        <p:spPr>
          <a:xfrm>
            <a:off x="5301960" y="4226696"/>
            <a:ext cx="253981" cy="4039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000">
                <a:latin typeface="Helvetica Light"/>
                <a:ea typeface="Helvetica Light"/>
                <a:cs typeface="Helvetica Light"/>
                <a:sym typeface="Helvetica Light"/>
              </a:defRPr>
            </a:lvl1pPr>
          </a:lstStyle>
          <a:p>
            <a:pPr/>
            <a:r>
              <a:t>2</a:t>
            </a:r>
          </a:p>
        </p:txBody>
      </p:sp>
      <p:pic>
        <p:nvPicPr>
          <p:cNvPr id="1386" name="axon-1294021.png" descr="axon-1294021.png"/>
          <p:cNvPicPr>
            <a:picLocks noChangeAspect="1"/>
          </p:cNvPicPr>
          <p:nvPr/>
        </p:nvPicPr>
        <p:blipFill>
          <a:blip r:embed="rId9">
            <a:extLst/>
          </a:blip>
          <a:stretch>
            <a:fillRect/>
          </a:stretch>
        </p:blipFill>
        <p:spPr>
          <a:xfrm rot="17700000">
            <a:off x="4624460" y="2284911"/>
            <a:ext cx="1124856" cy="1590370"/>
          </a:xfrm>
          <a:prstGeom prst="rect">
            <a:avLst/>
          </a:prstGeom>
          <a:ln w="12700">
            <a:miter lim="400000"/>
          </a:ln>
        </p:spPr>
      </p:pic>
      <p:grpSp>
        <p:nvGrpSpPr>
          <p:cNvPr id="1389" name="Group"/>
          <p:cNvGrpSpPr/>
          <p:nvPr/>
        </p:nvGrpSpPr>
        <p:grpSpPr>
          <a:xfrm>
            <a:off x="3698957" y="1956892"/>
            <a:ext cx="5127097" cy="1931080"/>
            <a:chOff x="0" y="0"/>
            <a:chExt cx="5127096" cy="1931079"/>
          </a:xfrm>
        </p:grpSpPr>
        <p:pic>
          <p:nvPicPr>
            <p:cNvPr id="1387" name="Summation_Sigma.png" descr="Summation_Sigma.png"/>
            <p:cNvPicPr>
              <a:picLocks noChangeAspect="1"/>
            </p:cNvPicPr>
            <p:nvPr/>
          </p:nvPicPr>
          <p:blipFill>
            <a:blip r:embed="rId10">
              <a:extLst/>
            </a:blip>
            <a:stretch>
              <a:fillRect/>
            </a:stretch>
          </p:blipFill>
          <p:spPr>
            <a:xfrm>
              <a:off x="2552670" y="0"/>
              <a:ext cx="2574427" cy="1627386"/>
            </a:xfrm>
            <a:prstGeom prst="rect">
              <a:avLst/>
            </a:prstGeom>
            <a:ln w="12700" cap="flat">
              <a:noFill/>
              <a:miter lim="400000"/>
            </a:ln>
            <a:effectLst/>
          </p:spPr>
        </p:pic>
        <p:sp>
          <p:nvSpPr>
            <p:cNvPr id="1396" name="Connection Line"/>
            <p:cNvSpPr/>
            <p:nvPr/>
          </p:nvSpPr>
          <p:spPr>
            <a:xfrm>
              <a:off x="-1" y="337018"/>
              <a:ext cx="2449150" cy="1594062"/>
            </a:xfrm>
            <a:custGeom>
              <a:avLst/>
              <a:gdLst/>
              <a:ahLst/>
              <a:cxnLst>
                <a:cxn ang="0">
                  <a:pos x="wd2" y="hd2"/>
                </a:cxn>
                <a:cxn ang="5400000">
                  <a:pos x="wd2" y="hd2"/>
                </a:cxn>
                <a:cxn ang="10800000">
                  <a:pos x="wd2" y="hd2"/>
                </a:cxn>
                <a:cxn ang="16200000">
                  <a:pos x="wd2" y="hd2"/>
                </a:cxn>
              </a:cxnLst>
              <a:rect l="0" t="0" r="r" b="b"/>
              <a:pathLst>
                <a:path w="16589" h="17521" fill="norm" stroke="1" extrusionOk="0">
                  <a:moveTo>
                    <a:pt x="7987" y="17521"/>
                  </a:moveTo>
                  <a:cubicBezTo>
                    <a:pt x="-5011" y="574"/>
                    <a:pt x="-2144" y="-4079"/>
                    <a:pt x="16589" y="3562"/>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grpSp>
      <p:pic>
        <p:nvPicPr>
          <p:cNvPr id="1390" name="z Formula.png" descr="z Formula.png"/>
          <p:cNvPicPr>
            <a:picLocks noChangeAspect="1"/>
          </p:cNvPicPr>
          <p:nvPr/>
        </p:nvPicPr>
        <p:blipFill>
          <a:blip r:embed="rId11">
            <a:extLst/>
          </a:blip>
          <a:stretch>
            <a:fillRect/>
          </a:stretch>
        </p:blipFill>
        <p:spPr>
          <a:xfrm>
            <a:off x="6923816" y="4881111"/>
            <a:ext cx="326839" cy="349123"/>
          </a:xfrm>
          <a:prstGeom prst="rect">
            <a:avLst/>
          </a:prstGeom>
          <a:ln w="12700">
            <a:miter lim="400000"/>
          </a:ln>
        </p:spPr>
      </p:pic>
      <p:sp>
        <p:nvSpPr>
          <p:cNvPr id="1391" name="Line"/>
          <p:cNvSpPr/>
          <p:nvPr/>
        </p:nvSpPr>
        <p:spPr>
          <a:xfrm>
            <a:off x="6876384" y="6179896"/>
            <a:ext cx="128773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392" name="Line"/>
          <p:cNvSpPr/>
          <p:nvPr/>
        </p:nvSpPr>
        <p:spPr>
          <a:xfrm flipV="1">
            <a:off x="7087235" y="5333627"/>
            <a:ext cx="1" cy="92463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397" name="Connection Line"/>
          <p:cNvSpPr/>
          <p:nvPr/>
        </p:nvSpPr>
        <p:spPr>
          <a:xfrm>
            <a:off x="7189921" y="5491352"/>
            <a:ext cx="673101" cy="597135"/>
          </a:xfrm>
          <a:custGeom>
            <a:avLst/>
            <a:gdLst/>
            <a:ahLst/>
            <a:cxnLst>
              <a:cxn ang="0">
                <a:pos x="wd2" y="hd2"/>
              </a:cxn>
              <a:cxn ang="5400000">
                <a:pos x="wd2" y="hd2"/>
              </a:cxn>
              <a:cxn ang="10800000">
                <a:pos x="wd2" y="hd2"/>
              </a:cxn>
              <a:cxn ang="16200000">
                <a:pos x="wd2" y="hd2"/>
              </a:cxn>
            </a:cxnLst>
            <a:rect l="0" t="0" r="r" b="b"/>
            <a:pathLst>
              <a:path w="21600" h="21322" fill="norm" stroke="1" extrusionOk="0">
                <a:moveTo>
                  <a:pt x="0" y="0"/>
                </a:moveTo>
                <a:cubicBezTo>
                  <a:pt x="665" y="14496"/>
                  <a:pt x="7865" y="21600"/>
                  <a:pt x="21600" y="21313"/>
                </a:cubicBezTo>
              </a:path>
            </a:pathLst>
          </a:custGeom>
          <a:ln w="25400">
            <a:solidFill>
              <a:srgbClr val="000000"/>
            </a:solidFill>
          </a:ln>
          <a:effectLst>
            <a:outerShdw sx="100000" sy="100000" kx="0" ky="0" algn="b" rotWithShape="0" blurRad="38100" dist="23000" dir="5400000">
              <a:srgbClr val="000000">
                <a:alpha val="35000"/>
              </a:srgbClr>
            </a:outerShdw>
          </a:effectLst>
        </p:spPr>
        <p:txBody>
          <a:bodyPr/>
          <a:lstStyle/>
          <a:p>
            <a:pPr/>
          </a:p>
        </p:txBody>
      </p:sp>
      <p:sp>
        <p:nvSpPr>
          <p:cNvPr id="1394" name="Content Placeholder 2"/>
          <p:cNvSpPr txBox="1"/>
          <p:nvPr>
            <p:ph type="body" sz="quarter" idx="1"/>
          </p:nvPr>
        </p:nvSpPr>
        <p:spPr>
          <a:xfrm>
            <a:off x="2287365" y="5656525"/>
            <a:ext cx="3779343" cy="1046743"/>
          </a:xfrm>
          <a:prstGeom prst="rect">
            <a:avLst/>
          </a:prstGeom>
          <a:effectLst>
            <a:outerShdw sx="100000" sy="100000" kx="0" ky="0" algn="b" rotWithShape="0" blurRad="38100" dist="23000" dir="5400000">
              <a:srgbClr val="000000">
                <a:alpha val="79983"/>
              </a:srgbClr>
            </a:outerShdw>
          </a:effectLst>
        </p:spPr>
        <p:txBody>
          <a:bodyPr lIns="45718" tIns="45718" rIns="45718" bIns="45718"/>
          <a:lstStyle>
            <a:lvl1pPr>
              <a:lnSpc>
                <a:spcPct val="90000"/>
              </a:lnSpc>
              <a:defRPr b="1" sz="2000">
                <a:solidFill>
                  <a:srgbClr val="FFFFFF"/>
                </a:solidFill>
                <a:effectLst>
                  <a:outerShdw sx="100000" sy="100000" kx="0" ky="0" algn="b" rotWithShape="0" blurRad="50800" dist="38100" dir="5400000">
                    <a:srgbClr val="000000">
                      <a:alpha val="40000"/>
                    </a:srgbClr>
                  </a:outerShdw>
                </a:effectLst>
              </a:defRPr>
            </a:lvl1pPr>
          </a:lstStyle>
          <a:p>
            <a:pPr/>
            <a:r>
              <a:t>Learns by searching for weights and thresholds that reduce the error rate.</a:t>
            </a:r>
          </a:p>
        </p:txBody>
      </p:sp>
      <p:sp>
        <p:nvSpPr>
          <p:cNvPr id="1395" name="Circle"/>
          <p:cNvSpPr/>
          <p:nvPr/>
        </p:nvSpPr>
        <p:spPr>
          <a:xfrm>
            <a:off x="7134895" y="5457675"/>
            <a:ext cx="126417" cy="132769"/>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9"/>
                                        </p:tgtEl>
                                        <p:attrNameLst>
                                          <p:attrName>style.visibility</p:attrName>
                                        </p:attrNameLst>
                                      </p:cBhvr>
                                      <p:to>
                                        <p:strVal val="visible"/>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138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394">
                                            <p:bg/>
                                          </p:spTgt>
                                        </p:tgtEl>
                                        <p:attrNameLst>
                                          <p:attrName>style.visibility</p:attrName>
                                        </p:attrNameLst>
                                      </p:cBhvr>
                                      <p:to>
                                        <p:strVal val="visible"/>
                                      </p:to>
                                    </p:set>
                                  </p:childTnLst>
                                </p:cTn>
                              </p:par>
                              <p:par>
                                <p:cTn id="14" presetClass="entr" nodeType="withEffect" presetSubtype="0" presetID="1" grpId="3" fill="hold">
                                  <p:stCondLst>
                                    <p:cond delay="0"/>
                                  </p:stCondLst>
                                  <p:iterate type="el" backwards="0">
                                    <p:tmAbs val="0"/>
                                  </p:iterate>
                                  <p:childTnLst>
                                    <p:set>
                                      <p:cBhvr>
                                        <p:cTn id="15" fill="hold"/>
                                        <p:tgtEl>
                                          <p:spTgt spid="1394">
                                            <p:txEl>
                                              <p:pRg st="0" end="0"/>
                                            </p:txEl>
                                          </p:spTgt>
                                        </p:tgtEl>
                                        <p:attrNameLst>
                                          <p:attrName>style.visibility</p:attrName>
                                        </p:attrNameLst>
                                      </p:cBhvr>
                                      <p:to>
                                        <p:strVal val="visible"/>
                                      </p:to>
                                    </p:set>
                                  </p:childTnLst>
                                </p:cTn>
                              </p:par>
                            </p:childTnLst>
                          </p:cTn>
                        </p:par>
                        <p:par>
                          <p:cTn id="16" fill="hold">
                            <p:stCondLst>
                              <p:cond delay="0"/>
                            </p:stCondLst>
                            <p:childTnLst>
                              <p:par>
                                <p:cTn id="17" presetClass="path" nodeType="withEffect" presetSubtype="0" presetID="-1" grpId="4" fill="hold">
                                  <p:stCondLst>
                                    <p:cond delay="0"/>
                                  </p:stCondLst>
                                  <p:childTnLst>
                                    <p:animMotion path="M 0.000000 0.000000 C -0.000646 0.028072 0.009934 0.054492 0.027790 0.069391 C 0.040899 0.080330 0.056738 0.083848 0.071799 0.079167" origin="layout" pathEditMode="relative">
                                      <p:cBhvr>
                                        <p:cTn id="18" dur="4000" fill="hold"/>
                                        <p:tgtEl>
                                          <p:spTgt spid="1395"/>
                                        </p:tgtEl>
                                        <p:attrNameLst>
                                          <p:attrName>ppt_x</p:attrName>
                                          <p:attrName>ppt_y</p:attrName>
                                        </p:attrNameLst>
                                      </p:cBhvr>
                                    </p:animMotion>
                                  </p:childTnLst>
                                </p:cTn>
                              </p:par>
                            </p:childTnLst>
                          </p:cTn>
                        </p:par>
                        <p:par>
                          <p:cTn id="19" fill="hold">
                            <p:stCondLst>
                              <p:cond delay="4000"/>
                            </p:stCondLst>
                            <p:childTnLst>
                              <p:par>
                                <p:cTn id="20" presetClass="entr" nodeType="afterEffect" presetSubtype="0" presetID="1" grpId="5" fill="hold">
                                  <p:stCondLst>
                                    <p:cond delay="0"/>
                                  </p:stCondLst>
                                  <p:iterate type="el" backwards="0">
                                    <p:tmAbs val="0"/>
                                  </p:iterate>
                                  <p:childTnLst>
                                    <p:set>
                                      <p:cBhvr>
                                        <p:cTn id="21" fill="hold"/>
                                        <p:tgtEl>
                                          <p:spTgt spid="1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82" grpId="2"/>
      <p:bldP build="p" bldLvl="1" animBg="1" rev="0" advAuto="0" spid="1394" grpId="3"/>
      <p:bldP build="whole" bldLvl="1" animBg="1" rev="0" advAuto="0" spid="1389" grpId="1"/>
      <p:bldP build="whole" bldLvl="1" animBg="1" rev="0" advAuto="0" spid="1385" grpId="5"/>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1"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402"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Artificial Neural Net (1)</a:t>
            </a:r>
          </a:p>
        </p:txBody>
      </p:sp>
      <p:sp>
        <p:nvSpPr>
          <p:cNvPr id="1403" name="Circle"/>
          <p:cNvSpPr/>
          <p:nvPr/>
        </p:nvSpPr>
        <p:spPr>
          <a:xfrm>
            <a:off x="237986" y="3385036"/>
            <a:ext cx="633579" cy="629043"/>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404" name="Circle"/>
          <p:cNvSpPr/>
          <p:nvPr/>
        </p:nvSpPr>
        <p:spPr>
          <a:xfrm>
            <a:off x="260375" y="4362743"/>
            <a:ext cx="633579" cy="629044"/>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405" name="Circle"/>
          <p:cNvSpPr/>
          <p:nvPr/>
        </p:nvSpPr>
        <p:spPr>
          <a:xfrm>
            <a:off x="2581449" y="3520010"/>
            <a:ext cx="1262332" cy="1262331"/>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406" name="Line"/>
          <p:cNvSpPr/>
          <p:nvPr/>
        </p:nvSpPr>
        <p:spPr>
          <a:xfrm>
            <a:off x="876174" y="3745942"/>
            <a:ext cx="1718331" cy="345993"/>
          </a:xfrm>
          <a:prstGeom prst="line">
            <a:avLst/>
          </a:prstGeom>
          <a:ln w="381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407" name="Line"/>
          <p:cNvSpPr/>
          <p:nvPr/>
        </p:nvSpPr>
        <p:spPr>
          <a:xfrm>
            <a:off x="3826710" y="4146453"/>
            <a:ext cx="1130758" cy="1"/>
          </a:xfrm>
          <a:prstGeom prst="line">
            <a:avLst/>
          </a:prstGeom>
          <a:ln w="381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pic>
        <p:nvPicPr>
          <p:cNvPr id="1408" name="Image" descr="Image"/>
          <p:cNvPicPr>
            <a:picLocks noChangeAspect="1"/>
          </p:cNvPicPr>
          <p:nvPr/>
        </p:nvPicPr>
        <p:blipFill>
          <a:blip r:embed="rId4">
            <a:extLst/>
          </a:blip>
          <a:stretch>
            <a:fillRect/>
          </a:stretch>
        </p:blipFill>
        <p:spPr>
          <a:xfrm>
            <a:off x="370030" y="4550860"/>
            <a:ext cx="369635" cy="252908"/>
          </a:xfrm>
          <a:prstGeom prst="rect">
            <a:avLst/>
          </a:prstGeom>
          <a:ln w="12700">
            <a:miter lim="400000"/>
          </a:ln>
        </p:spPr>
      </p:pic>
      <p:pic>
        <p:nvPicPr>
          <p:cNvPr id="1409" name="Sigma.png" descr="Sigma.png"/>
          <p:cNvPicPr>
            <a:picLocks noChangeAspect="1"/>
          </p:cNvPicPr>
          <p:nvPr/>
        </p:nvPicPr>
        <p:blipFill>
          <a:blip r:embed="rId5">
            <a:extLst/>
          </a:blip>
          <a:stretch>
            <a:fillRect/>
          </a:stretch>
        </p:blipFill>
        <p:spPr>
          <a:xfrm>
            <a:off x="2750375" y="4020023"/>
            <a:ext cx="227147" cy="252861"/>
          </a:xfrm>
          <a:prstGeom prst="rect">
            <a:avLst/>
          </a:prstGeom>
          <a:ln w="12700">
            <a:miter lim="400000"/>
          </a:ln>
        </p:spPr>
      </p:pic>
      <p:pic>
        <p:nvPicPr>
          <p:cNvPr id="1410" name="weight_1.png" descr="weight_1.png"/>
          <p:cNvPicPr>
            <a:picLocks noChangeAspect="1"/>
          </p:cNvPicPr>
          <p:nvPr/>
        </p:nvPicPr>
        <p:blipFill>
          <a:blip r:embed="rId6">
            <a:extLst/>
          </a:blip>
          <a:stretch>
            <a:fillRect/>
          </a:stretch>
        </p:blipFill>
        <p:spPr>
          <a:xfrm>
            <a:off x="1511835" y="3571531"/>
            <a:ext cx="441816" cy="256053"/>
          </a:xfrm>
          <a:prstGeom prst="rect">
            <a:avLst/>
          </a:prstGeom>
          <a:ln w="12700">
            <a:miter lim="400000"/>
          </a:ln>
        </p:spPr>
      </p:pic>
      <p:pic>
        <p:nvPicPr>
          <p:cNvPr id="1411" name="weight_2.png" descr="weight_2.png"/>
          <p:cNvPicPr>
            <a:picLocks noChangeAspect="1"/>
          </p:cNvPicPr>
          <p:nvPr/>
        </p:nvPicPr>
        <p:blipFill>
          <a:blip r:embed="rId7">
            <a:extLst/>
          </a:blip>
          <a:stretch>
            <a:fillRect/>
          </a:stretch>
        </p:blipFill>
        <p:spPr>
          <a:xfrm>
            <a:off x="1512063" y="4660429"/>
            <a:ext cx="441817" cy="250363"/>
          </a:xfrm>
          <a:prstGeom prst="rect">
            <a:avLst/>
          </a:prstGeom>
          <a:ln w="12700">
            <a:miter lim="400000"/>
          </a:ln>
        </p:spPr>
      </p:pic>
      <p:sp>
        <p:nvSpPr>
          <p:cNvPr id="1412" name="Line"/>
          <p:cNvSpPr/>
          <p:nvPr/>
        </p:nvSpPr>
        <p:spPr>
          <a:xfrm flipV="1">
            <a:off x="3212615" y="3521124"/>
            <a:ext cx="1" cy="1257519"/>
          </a:xfrm>
          <a:prstGeom prst="line">
            <a:avLst/>
          </a:prstGeom>
          <a:ln w="25400">
            <a:solidFill>
              <a:srgbClr val="000000"/>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grpSp>
        <p:nvGrpSpPr>
          <p:cNvPr id="1416" name="Group"/>
          <p:cNvGrpSpPr/>
          <p:nvPr/>
        </p:nvGrpSpPr>
        <p:grpSpPr>
          <a:xfrm>
            <a:off x="3314587" y="4015126"/>
            <a:ext cx="435397" cy="269516"/>
            <a:chOff x="0" y="0"/>
            <a:chExt cx="435395" cy="269514"/>
          </a:xfrm>
        </p:grpSpPr>
        <p:sp>
          <p:nvSpPr>
            <p:cNvPr id="1413" name="Line"/>
            <p:cNvSpPr/>
            <p:nvPr/>
          </p:nvSpPr>
          <p:spPr>
            <a:xfrm>
              <a:off x="0" y="269514"/>
              <a:ext cx="22714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14" name="Line"/>
            <p:cNvSpPr/>
            <p:nvPr/>
          </p:nvSpPr>
          <p:spPr>
            <a:xfrm flipV="1">
              <a:off x="215540" y="1760"/>
              <a:ext cx="1" cy="26018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15" name="Line"/>
            <p:cNvSpPr/>
            <p:nvPr/>
          </p:nvSpPr>
          <p:spPr>
            <a:xfrm>
              <a:off x="208250" y="0"/>
              <a:ext cx="227146"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sp>
        <p:nvSpPr>
          <p:cNvPr id="1417" name="Line"/>
          <p:cNvSpPr/>
          <p:nvPr/>
        </p:nvSpPr>
        <p:spPr>
          <a:xfrm flipV="1">
            <a:off x="880188" y="4331811"/>
            <a:ext cx="1718331" cy="345993"/>
          </a:xfrm>
          <a:prstGeom prst="line">
            <a:avLst/>
          </a:prstGeom>
          <a:ln w="381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pic>
        <p:nvPicPr>
          <p:cNvPr id="1418" name="Image" descr="Image"/>
          <p:cNvPicPr>
            <a:picLocks noChangeAspect="1"/>
          </p:cNvPicPr>
          <p:nvPr/>
        </p:nvPicPr>
        <p:blipFill>
          <a:blip r:embed="rId8">
            <a:extLst/>
          </a:blip>
          <a:stretch>
            <a:fillRect/>
          </a:stretch>
        </p:blipFill>
        <p:spPr>
          <a:xfrm>
            <a:off x="382692" y="3573127"/>
            <a:ext cx="369567" cy="252861"/>
          </a:xfrm>
          <a:prstGeom prst="rect">
            <a:avLst/>
          </a:prstGeom>
          <a:ln w="12700">
            <a:miter lim="400000"/>
          </a:ln>
        </p:spPr>
      </p:pic>
      <p:pic>
        <p:nvPicPr>
          <p:cNvPr id="1419" name="axon-1294021.png" descr="axon-1294021.png"/>
          <p:cNvPicPr>
            <a:picLocks noChangeAspect="1"/>
          </p:cNvPicPr>
          <p:nvPr/>
        </p:nvPicPr>
        <p:blipFill>
          <a:blip r:embed="rId9">
            <a:extLst/>
          </a:blip>
          <a:stretch>
            <a:fillRect/>
          </a:stretch>
        </p:blipFill>
        <p:spPr>
          <a:xfrm rot="17700000">
            <a:off x="2650187" y="2354184"/>
            <a:ext cx="1124856" cy="1590370"/>
          </a:xfrm>
          <a:prstGeom prst="rect">
            <a:avLst/>
          </a:prstGeom>
          <a:ln w="12700">
            <a:miter lim="400000"/>
          </a:ln>
        </p:spPr>
      </p:pic>
      <p:sp>
        <p:nvSpPr>
          <p:cNvPr id="1420" name="Content Placeholder 2"/>
          <p:cNvSpPr txBox="1"/>
          <p:nvPr>
            <p:ph type="body" sz="quarter" idx="1"/>
          </p:nvPr>
        </p:nvSpPr>
        <p:spPr>
          <a:xfrm>
            <a:off x="2287365" y="5656525"/>
            <a:ext cx="3779343" cy="1046743"/>
          </a:xfrm>
          <a:prstGeom prst="rect">
            <a:avLst/>
          </a:prstGeom>
          <a:effectLst>
            <a:outerShdw sx="100000" sy="100000" kx="0" ky="0" algn="b" rotWithShape="0" blurRad="38100" dist="23000" dir="5400000">
              <a:srgbClr val="000000">
                <a:alpha val="79983"/>
              </a:srgbClr>
            </a:outerShdw>
          </a:effectLst>
        </p:spPr>
        <p:txBody>
          <a:bodyPr lIns="45718" tIns="45718" rIns="45718" bIns="45718"/>
          <a:lstStyle>
            <a:lvl1pPr>
              <a:lnSpc>
                <a:spcPct val="90000"/>
              </a:lnSpc>
              <a:defRPr b="1" sz="2000">
                <a:solidFill>
                  <a:srgbClr val="FFFFFF"/>
                </a:solidFill>
                <a:effectLst>
                  <a:outerShdw sx="100000" sy="100000" kx="0" ky="0" algn="b" rotWithShape="0" blurRad="50800" dist="38100" dir="5400000">
                    <a:srgbClr val="000000">
                      <a:alpha val="40000"/>
                    </a:srgbClr>
                  </a:outerShdw>
                </a:effectLst>
              </a:defRPr>
            </a:lvl1pPr>
          </a:lstStyle>
          <a:p>
            <a:pPr/>
            <a:r>
              <a:t>“AND” solved with a Basic Linear separator</a:t>
            </a:r>
          </a:p>
        </p:txBody>
      </p:sp>
      <p:sp>
        <p:nvSpPr>
          <p:cNvPr id="1421" name="Line"/>
          <p:cNvSpPr/>
          <p:nvPr/>
        </p:nvSpPr>
        <p:spPr>
          <a:xfrm>
            <a:off x="6264474" y="3916987"/>
            <a:ext cx="2155071" cy="1"/>
          </a:xfrm>
          <a:prstGeom prst="line">
            <a:avLst/>
          </a:prstGeom>
          <a:ln w="25400">
            <a:solidFill>
              <a:srgbClr val="0000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422" name="Line"/>
          <p:cNvSpPr/>
          <p:nvPr/>
        </p:nvSpPr>
        <p:spPr>
          <a:xfrm flipV="1">
            <a:off x="6475326" y="1959822"/>
            <a:ext cx="1" cy="2157639"/>
          </a:xfrm>
          <a:prstGeom prst="line">
            <a:avLst/>
          </a:prstGeom>
          <a:ln w="25400">
            <a:solidFill>
              <a:srgbClr val="0000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1423" name="x1.png" descr="x1.png"/>
          <p:cNvPicPr>
            <a:picLocks noChangeAspect="1"/>
          </p:cNvPicPr>
          <p:nvPr/>
        </p:nvPicPr>
        <p:blipFill>
          <a:blip r:embed="rId10">
            <a:extLst/>
          </a:blip>
          <a:stretch>
            <a:fillRect/>
          </a:stretch>
        </p:blipFill>
        <p:spPr>
          <a:xfrm>
            <a:off x="5882637" y="2877202"/>
            <a:ext cx="435397" cy="322879"/>
          </a:xfrm>
          <a:prstGeom prst="rect">
            <a:avLst/>
          </a:prstGeom>
          <a:ln w="12700">
            <a:miter lim="400000"/>
          </a:ln>
        </p:spPr>
      </p:pic>
      <p:pic>
        <p:nvPicPr>
          <p:cNvPr id="1424" name="x2.png" descr="x2.png"/>
          <p:cNvPicPr>
            <a:picLocks noChangeAspect="1"/>
          </p:cNvPicPr>
          <p:nvPr/>
        </p:nvPicPr>
        <p:blipFill>
          <a:blip r:embed="rId11">
            <a:extLst/>
          </a:blip>
          <a:stretch>
            <a:fillRect/>
          </a:stretch>
        </p:blipFill>
        <p:spPr>
          <a:xfrm>
            <a:off x="7119419" y="4078547"/>
            <a:ext cx="445181" cy="322879"/>
          </a:xfrm>
          <a:prstGeom prst="rect">
            <a:avLst/>
          </a:prstGeom>
          <a:ln w="12700">
            <a:miter lim="400000"/>
          </a:ln>
        </p:spPr>
      </p:pic>
      <p:sp>
        <p:nvSpPr>
          <p:cNvPr id="1425" name="Circle"/>
          <p:cNvSpPr/>
          <p:nvPr/>
        </p:nvSpPr>
        <p:spPr>
          <a:xfrm>
            <a:off x="6645318" y="3633173"/>
            <a:ext cx="126416" cy="132769"/>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426" name="Circle"/>
          <p:cNvSpPr/>
          <p:nvPr/>
        </p:nvSpPr>
        <p:spPr>
          <a:xfrm>
            <a:off x="8088500" y="2074537"/>
            <a:ext cx="126416" cy="132768"/>
          </a:xfrm>
          <a:prstGeom prst="ellipse">
            <a:avLst/>
          </a:prstGeom>
          <a:solidFill>
            <a:schemeClr val="accent1"/>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427" name="Circle"/>
          <p:cNvSpPr/>
          <p:nvPr/>
        </p:nvSpPr>
        <p:spPr>
          <a:xfrm>
            <a:off x="6645318" y="2074537"/>
            <a:ext cx="126416" cy="132768"/>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428" name="Circle"/>
          <p:cNvSpPr/>
          <p:nvPr/>
        </p:nvSpPr>
        <p:spPr>
          <a:xfrm>
            <a:off x="8088500" y="3633173"/>
            <a:ext cx="126416" cy="132769"/>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429" name="0"/>
          <p:cNvSpPr txBox="1"/>
          <p:nvPr/>
        </p:nvSpPr>
        <p:spPr>
          <a:xfrm>
            <a:off x="6189674" y="3867035"/>
            <a:ext cx="231275" cy="370839"/>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0</a:t>
            </a:r>
          </a:p>
        </p:txBody>
      </p:sp>
      <p:sp>
        <p:nvSpPr>
          <p:cNvPr id="1430" name="1"/>
          <p:cNvSpPr txBox="1"/>
          <p:nvPr/>
        </p:nvSpPr>
        <p:spPr>
          <a:xfrm>
            <a:off x="6189674" y="1955502"/>
            <a:ext cx="231275" cy="370839"/>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1</a:t>
            </a:r>
          </a:p>
        </p:txBody>
      </p:sp>
      <p:sp>
        <p:nvSpPr>
          <p:cNvPr id="1431" name="1"/>
          <p:cNvSpPr txBox="1"/>
          <p:nvPr/>
        </p:nvSpPr>
        <p:spPr>
          <a:xfrm>
            <a:off x="8036070" y="3856027"/>
            <a:ext cx="231276" cy="370839"/>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1</a:t>
            </a:r>
          </a:p>
        </p:txBody>
      </p:sp>
      <p:sp>
        <p:nvSpPr>
          <p:cNvPr id="1432" name="Line"/>
          <p:cNvSpPr/>
          <p:nvPr/>
        </p:nvSpPr>
        <p:spPr>
          <a:xfrm flipH="1" flipV="1">
            <a:off x="7308272" y="2008909"/>
            <a:ext cx="1114891" cy="889419"/>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6"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grpSp>
        <p:nvGrpSpPr>
          <p:cNvPr id="1487" name="Group"/>
          <p:cNvGrpSpPr/>
          <p:nvPr/>
        </p:nvGrpSpPr>
        <p:grpSpPr>
          <a:xfrm>
            <a:off x="2525094" y="2236171"/>
            <a:ext cx="5407496" cy="4428037"/>
            <a:chOff x="0" y="0"/>
            <a:chExt cx="5407494" cy="4428036"/>
          </a:xfrm>
        </p:grpSpPr>
        <p:sp>
          <p:nvSpPr>
            <p:cNvPr id="1437" name="-1"/>
            <p:cNvSpPr/>
            <p:nvPr/>
          </p:nvSpPr>
          <p:spPr>
            <a:xfrm>
              <a:off x="1817338" y="3921278"/>
              <a:ext cx="637429" cy="506759"/>
            </a:xfrm>
            <a:prstGeom prst="roundRect">
              <a:avLst>
                <a:gd name="adj" fmla="val 18868"/>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400">
                  <a:latin typeface="Helvetica Light"/>
                  <a:ea typeface="Helvetica Light"/>
                  <a:cs typeface="Helvetica Light"/>
                  <a:sym typeface="Helvetica Light"/>
                </a:defRPr>
              </a:lvl1pPr>
            </a:lstStyle>
            <a:p>
              <a:pPr/>
              <a:r>
                <a:t>-1</a:t>
              </a:r>
            </a:p>
          </p:txBody>
        </p:sp>
        <p:sp>
          <p:nvSpPr>
            <p:cNvPr id="1438" name="Line"/>
            <p:cNvSpPr/>
            <p:nvPr/>
          </p:nvSpPr>
          <p:spPr>
            <a:xfrm flipV="1">
              <a:off x="2136052" y="3350301"/>
              <a:ext cx="1" cy="53215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39" name="Line"/>
            <p:cNvSpPr/>
            <p:nvPr/>
          </p:nvSpPr>
          <p:spPr>
            <a:xfrm>
              <a:off x="3699554" y="1199257"/>
              <a:ext cx="1" cy="53215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nvGrpSpPr>
            <p:cNvPr id="1486" name="Group"/>
            <p:cNvGrpSpPr/>
            <p:nvPr/>
          </p:nvGrpSpPr>
          <p:grpSpPr>
            <a:xfrm>
              <a:off x="-1" y="0"/>
              <a:ext cx="5407496" cy="3349582"/>
              <a:chOff x="0" y="0"/>
              <a:chExt cx="5407494" cy="3349581"/>
            </a:xfrm>
          </p:grpSpPr>
          <p:sp>
            <p:nvSpPr>
              <p:cNvPr id="1440" name="0"/>
              <p:cNvSpPr/>
              <p:nvPr/>
            </p:nvSpPr>
            <p:spPr>
              <a:xfrm>
                <a:off x="1817338" y="0"/>
                <a:ext cx="637429" cy="506758"/>
              </a:xfrm>
              <a:prstGeom prst="roundRect">
                <a:avLst>
                  <a:gd name="adj" fmla="val 18868"/>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400">
                    <a:latin typeface="Helvetica Light"/>
                    <a:ea typeface="Helvetica Light"/>
                    <a:cs typeface="Helvetica Light"/>
                    <a:sym typeface="Helvetica Light"/>
                  </a:defRPr>
                </a:lvl1pPr>
              </a:lstStyle>
              <a:p>
                <a:pPr/>
                <a:r>
                  <a:t>0</a:t>
                </a:r>
              </a:p>
            </p:txBody>
          </p:sp>
          <p:sp>
            <p:nvSpPr>
              <p:cNvPr id="1441" name="Line"/>
              <p:cNvSpPr/>
              <p:nvPr/>
            </p:nvSpPr>
            <p:spPr>
              <a:xfrm>
                <a:off x="2136052" y="532315"/>
                <a:ext cx="1" cy="53215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42" name="-2"/>
              <p:cNvSpPr/>
              <p:nvPr/>
            </p:nvSpPr>
            <p:spPr>
              <a:xfrm>
                <a:off x="3380840" y="666941"/>
                <a:ext cx="637428" cy="506759"/>
              </a:xfrm>
              <a:prstGeom prst="roundRect">
                <a:avLst>
                  <a:gd name="adj" fmla="val 18868"/>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400">
                    <a:latin typeface="Helvetica Light"/>
                    <a:ea typeface="Helvetica Light"/>
                    <a:cs typeface="Helvetica Light"/>
                    <a:sym typeface="Helvetica Light"/>
                  </a:defRPr>
                </a:lvl1pPr>
              </a:lstStyle>
              <a:p>
                <a:pPr/>
                <a:r>
                  <a:t>-2</a:t>
                </a:r>
              </a:p>
            </p:txBody>
          </p:sp>
          <p:grpSp>
            <p:nvGrpSpPr>
              <p:cNvPr id="1485" name="Group"/>
              <p:cNvGrpSpPr/>
              <p:nvPr/>
            </p:nvGrpSpPr>
            <p:grpSpPr>
              <a:xfrm>
                <a:off x="0" y="1060078"/>
                <a:ext cx="5407495" cy="2289504"/>
                <a:chOff x="0" y="0"/>
                <a:chExt cx="5407494" cy="2289502"/>
              </a:xfrm>
            </p:grpSpPr>
            <p:sp>
              <p:nvSpPr>
                <p:cNvPr id="1443" name="Circle"/>
                <p:cNvSpPr/>
                <p:nvPr/>
              </p:nvSpPr>
              <p:spPr>
                <a:xfrm>
                  <a:off x="0" y="234817"/>
                  <a:ext cx="456652" cy="453383"/>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44" name="Circle"/>
                <p:cNvSpPr/>
                <p:nvPr/>
              </p:nvSpPr>
              <p:spPr>
                <a:xfrm>
                  <a:off x="0" y="1607899"/>
                  <a:ext cx="456652" cy="453383"/>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45" name="Circle"/>
                <p:cNvSpPr/>
                <p:nvPr/>
              </p:nvSpPr>
              <p:spPr>
                <a:xfrm>
                  <a:off x="1685042" y="1379678"/>
                  <a:ext cx="909825" cy="909825"/>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46" name="Circle"/>
                <p:cNvSpPr/>
                <p:nvPr/>
              </p:nvSpPr>
              <p:spPr>
                <a:xfrm>
                  <a:off x="1685042" y="6596"/>
                  <a:ext cx="909825" cy="909825"/>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47" name="Circle"/>
                <p:cNvSpPr/>
                <p:nvPr/>
              </p:nvSpPr>
              <p:spPr>
                <a:xfrm>
                  <a:off x="3236219" y="699484"/>
                  <a:ext cx="909825" cy="909825"/>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48" name="Circle"/>
                <p:cNvSpPr/>
                <p:nvPr/>
              </p:nvSpPr>
              <p:spPr>
                <a:xfrm>
                  <a:off x="4950843" y="924302"/>
                  <a:ext cx="456652" cy="453383"/>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49" name="Line"/>
                <p:cNvSpPr/>
                <p:nvPr/>
              </p:nvSpPr>
              <p:spPr>
                <a:xfrm flipV="1">
                  <a:off x="423591" y="695265"/>
                  <a:ext cx="1305574" cy="101174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50" name="Line"/>
                <p:cNvSpPr/>
                <p:nvPr/>
              </p:nvSpPr>
              <p:spPr>
                <a:xfrm>
                  <a:off x="424602" y="650824"/>
                  <a:ext cx="1303567" cy="1014326"/>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51" name="Line"/>
                <p:cNvSpPr/>
                <p:nvPr/>
              </p:nvSpPr>
              <p:spPr>
                <a:xfrm>
                  <a:off x="452142" y="1834590"/>
                  <a:ext cx="1237410"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52" name="Line"/>
                <p:cNvSpPr/>
                <p:nvPr/>
              </p:nvSpPr>
              <p:spPr>
                <a:xfrm>
                  <a:off x="454886" y="461508"/>
                  <a:ext cx="1237411"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53" name="Line"/>
                <p:cNvSpPr/>
                <p:nvPr/>
              </p:nvSpPr>
              <p:spPr>
                <a:xfrm>
                  <a:off x="2587845" y="563964"/>
                  <a:ext cx="749052" cy="290742"/>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54" name="Line"/>
                <p:cNvSpPr/>
                <p:nvPr/>
              </p:nvSpPr>
              <p:spPr>
                <a:xfrm flipV="1">
                  <a:off x="2587845" y="1438621"/>
                  <a:ext cx="750546" cy="348644"/>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55" name="Line"/>
                <p:cNvSpPr/>
                <p:nvPr/>
              </p:nvSpPr>
              <p:spPr>
                <a:xfrm>
                  <a:off x="4133740" y="1150993"/>
                  <a:ext cx="814994"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pic>
              <p:nvPicPr>
                <p:cNvPr id="1456" name="Image" descr="Image"/>
                <p:cNvPicPr>
                  <a:picLocks noChangeAspect="1"/>
                </p:cNvPicPr>
                <p:nvPr/>
              </p:nvPicPr>
              <p:blipFill>
                <a:blip r:embed="rId4">
                  <a:extLst/>
                </a:blip>
                <a:srcRect l="0" t="0" r="0" b="0"/>
                <a:stretch>
                  <a:fillRect/>
                </a:stretch>
              </p:blipFill>
              <p:spPr>
                <a:xfrm>
                  <a:off x="95121" y="1774542"/>
                  <a:ext cx="266415" cy="182284"/>
                </a:xfrm>
                <a:prstGeom prst="rect">
                  <a:avLst/>
                </a:prstGeom>
                <a:ln w="12700" cap="flat">
                  <a:noFill/>
                  <a:miter lim="400000"/>
                </a:ln>
                <a:effectLst/>
              </p:spPr>
            </p:pic>
            <p:pic>
              <p:nvPicPr>
                <p:cNvPr id="1457" name="Image" descr="Image"/>
                <p:cNvPicPr>
                  <a:picLocks noChangeAspect="1"/>
                </p:cNvPicPr>
                <p:nvPr/>
              </p:nvPicPr>
              <p:blipFill>
                <a:blip r:embed="rId5">
                  <a:extLst/>
                </a:blip>
                <a:stretch>
                  <a:fillRect/>
                </a:stretch>
              </p:blipFill>
              <p:spPr>
                <a:xfrm>
                  <a:off x="95143" y="370383"/>
                  <a:ext cx="266365" cy="182250"/>
                </a:xfrm>
                <a:prstGeom prst="rect">
                  <a:avLst/>
                </a:prstGeom>
                <a:ln w="12700" cap="flat">
                  <a:noFill/>
                  <a:miter lim="400000"/>
                </a:ln>
                <a:effectLst/>
              </p:spPr>
            </p:pic>
            <p:pic>
              <p:nvPicPr>
                <p:cNvPr id="1458" name="Sigma.png" descr="Sigma.png"/>
                <p:cNvPicPr>
                  <a:picLocks noChangeAspect="1"/>
                </p:cNvPicPr>
                <p:nvPr/>
              </p:nvPicPr>
              <p:blipFill>
                <a:blip r:embed="rId6">
                  <a:extLst/>
                </a:blip>
                <a:stretch>
                  <a:fillRect/>
                </a:stretch>
              </p:blipFill>
              <p:spPr>
                <a:xfrm>
                  <a:off x="1782930" y="339307"/>
                  <a:ext cx="163716" cy="182250"/>
                </a:xfrm>
                <a:prstGeom prst="rect">
                  <a:avLst/>
                </a:prstGeom>
                <a:ln w="12700" cap="flat">
                  <a:noFill/>
                  <a:miter lim="400000"/>
                </a:ln>
                <a:effectLst/>
              </p:spPr>
            </p:pic>
            <p:pic>
              <p:nvPicPr>
                <p:cNvPr id="1459" name="Sigma.png" descr="Sigma.png"/>
                <p:cNvPicPr>
                  <a:picLocks noChangeAspect="1"/>
                </p:cNvPicPr>
                <p:nvPr/>
              </p:nvPicPr>
              <p:blipFill>
                <a:blip r:embed="rId6">
                  <a:extLst/>
                </a:blip>
                <a:stretch>
                  <a:fillRect/>
                </a:stretch>
              </p:blipFill>
              <p:spPr>
                <a:xfrm>
                  <a:off x="1782930" y="1743465"/>
                  <a:ext cx="163716" cy="182250"/>
                </a:xfrm>
                <a:prstGeom prst="rect">
                  <a:avLst/>
                </a:prstGeom>
                <a:ln w="12700" cap="flat">
                  <a:noFill/>
                  <a:miter lim="400000"/>
                </a:ln>
                <a:effectLst/>
              </p:spPr>
            </p:pic>
            <p:pic>
              <p:nvPicPr>
                <p:cNvPr id="1460" name="Sigma.png" descr="Sigma.png"/>
                <p:cNvPicPr>
                  <a:picLocks noChangeAspect="1"/>
                </p:cNvPicPr>
                <p:nvPr/>
              </p:nvPicPr>
              <p:blipFill>
                <a:blip r:embed="rId6">
                  <a:extLst/>
                </a:blip>
                <a:stretch>
                  <a:fillRect/>
                </a:stretch>
              </p:blipFill>
              <p:spPr>
                <a:xfrm>
                  <a:off x="3357972" y="1059868"/>
                  <a:ext cx="163716" cy="182250"/>
                </a:xfrm>
                <a:prstGeom prst="rect">
                  <a:avLst/>
                </a:prstGeom>
                <a:ln w="12700" cap="flat">
                  <a:noFill/>
                  <a:miter lim="400000"/>
                </a:ln>
                <a:effectLst/>
              </p:spPr>
            </p:pic>
            <p:pic>
              <p:nvPicPr>
                <p:cNvPr id="1461" name="weight_1.png" descr="weight_1.png"/>
                <p:cNvPicPr>
                  <a:picLocks noChangeAspect="1"/>
                </p:cNvPicPr>
                <p:nvPr/>
              </p:nvPicPr>
              <p:blipFill>
                <a:blip r:embed="rId7">
                  <a:extLst/>
                </a:blip>
                <a:stretch>
                  <a:fillRect/>
                </a:stretch>
              </p:blipFill>
              <p:spPr>
                <a:xfrm>
                  <a:off x="859517" y="203468"/>
                  <a:ext cx="318439" cy="184551"/>
                </a:xfrm>
                <a:prstGeom prst="rect">
                  <a:avLst/>
                </a:prstGeom>
                <a:ln w="12700" cap="flat">
                  <a:noFill/>
                  <a:miter lim="400000"/>
                </a:ln>
                <a:effectLst/>
              </p:spPr>
            </p:pic>
            <p:pic>
              <p:nvPicPr>
                <p:cNvPr id="1462" name="weight_2.png" descr="weight_2.png"/>
                <p:cNvPicPr>
                  <a:picLocks noChangeAspect="1"/>
                </p:cNvPicPr>
                <p:nvPr/>
              </p:nvPicPr>
              <p:blipFill>
                <a:blip r:embed="rId8">
                  <a:extLst/>
                </a:blip>
                <a:stretch>
                  <a:fillRect/>
                </a:stretch>
              </p:blipFill>
              <p:spPr>
                <a:xfrm>
                  <a:off x="788937" y="745069"/>
                  <a:ext cx="318440" cy="180450"/>
                </a:xfrm>
                <a:prstGeom prst="rect">
                  <a:avLst/>
                </a:prstGeom>
                <a:ln w="12700" cap="flat">
                  <a:noFill/>
                  <a:miter lim="400000"/>
                </a:ln>
                <a:effectLst/>
              </p:spPr>
            </p:pic>
            <p:pic>
              <p:nvPicPr>
                <p:cNvPr id="1463" name="weight_3.png" descr="weight_3.png"/>
                <p:cNvPicPr>
                  <a:picLocks noChangeAspect="1"/>
                </p:cNvPicPr>
                <p:nvPr/>
              </p:nvPicPr>
              <p:blipFill>
                <a:blip r:embed="rId9">
                  <a:extLst/>
                </a:blip>
                <a:stretch>
                  <a:fillRect/>
                </a:stretch>
              </p:blipFill>
              <p:spPr>
                <a:xfrm>
                  <a:off x="788937" y="1479684"/>
                  <a:ext cx="318440" cy="185465"/>
                </a:xfrm>
                <a:prstGeom prst="rect">
                  <a:avLst/>
                </a:prstGeom>
                <a:ln w="12700" cap="flat">
                  <a:noFill/>
                  <a:miter lim="400000"/>
                </a:ln>
                <a:effectLst/>
              </p:spPr>
            </p:pic>
            <p:pic>
              <p:nvPicPr>
                <p:cNvPr id="1464" name="weight_4.png" descr="weight_4.png"/>
                <p:cNvPicPr>
                  <a:picLocks noChangeAspect="1"/>
                </p:cNvPicPr>
                <p:nvPr/>
              </p:nvPicPr>
              <p:blipFill>
                <a:blip r:embed="rId10">
                  <a:extLst/>
                </a:blip>
                <a:stretch>
                  <a:fillRect/>
                </a:stretch>
              </p:blipFill>
              <p:spPr>
                <a:xfrm>
                  <a:off x="859517" y="1917184"/>
                  <a:ext cx="318439" cy="176527"/>
                </a:xfrm>
                <a:prstGeom prst="rect">
                  <a:avLst/>
                </a:prstGeom>
                <a:ln w="12700" cap="flat">
                  <a:noFill/>
                  <a:miter lim="400000"/>
                </a:ln>
                <a:effectLst/>
              </p:spPr>
            </p:pic>
            <p:pic>
              <p:nvPicPr>
                <p:cNvPr id="1465" name="weight_5.png" descr="weight_5.png"/>
                <p:cNvPicPr>
                  <a:picLocks noChangeAspect="1"/>
                </p:cNvPicPr>
                <p:nvPr/>
              </p:nvPicPr>
              <p:blipFill>
                <a:blip r:embed="rId11">
                  <a:extLst/>
                </a:blip>
                <a:stretch>
                  <a:fillRect/>
                </a:stretch>
              </p:blipFill>
              <p:spPr>
                <a:xfrm>
                  <a:off x="2800682" y="367746"/>
                  <a:ext cx="318439" cy="187525"/>
                </a:xfrm>
                <a:prstGeom prst="rect">
                  <a:avLst/>
                </a:prstGeom>
                <a:ln w="12700" cap="flat">
                  <a:noFill/>
                  <a:miter lim="400000"/>
                </a:ln>
                <a:effectLst/>
              </p:spPr>
            </p:pic>
            <p:pic>
              <p:nvPicPr>
                <p:cNvPr id="1466" name="weight_6.png" descr="weight_6.png"/>
                <p:cNvPicPr>
                  <a:picLocks noChangeAspect="1"/>
                </p:cNvPicPr>
                <p:nvPr/>
              </p:nvPicPr>
              <p:blipFill>
                <a:blip r:embed="rId12">
                  <a:extLst/>
                </a:blip>
                <a:stretch>
                  <a:fillRect/>
                </a:stretch>
              </p:blipFill>
              <p:spPr>
                <a:xfrm>
                  <a:off x="2800682" y="1741858"/>
                  <a:ext cx="318439" cy="185465"/>
                </a:xfrm>
                <a:prstGeom prst="rect">
                  <a:avLst/>
                </a:prstGeom>
                <a:ln w="12700" cap="flat">
                  <a:noFill/>
                  <a:miter lim="400000"/>
                </a:ln>
                <a:effectLst/>
              </p:spPr>
            </p:pic>
            <p:sp>
              <p:nvSpPr>
                <p:cNvPr id="1467" name="Line"/>
                <p:cNvSpPr/>
                <p:nvPr/>
              </p:nvSpPr>
              <p:spPr>
                <a:xfrm flipV="1">
                  <a:off x="2135823" y="-1"/>
                  <a:ext cx="1" cy="90635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68" name="Line"/>
                <p:cNvSpPr/>
                <p:nvPr/>
              </p:nvSpPr>
              <p:spPr>
                <a:xfrm flipV="1">
                  <a:off x="2135823" y="1381412"/>
                  <a:ext cx="1" cy="90635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69" name="Line"/>
                <p:cNvSpPr/>
                <p:nvPr/>
              </p:nvSpPr>
              <p:spPr>
                <a:xfrm flipV="1">
                  <a:off x="3691131" y="700287"/>
                  <a:ext cx="1" cy="90635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nvGrpSpPr>
                <p:cNvPr id="1473" name="Group"/>
                <p:cNvGrpSpPr/>
                <p:nvPr/>
              </p:nvGrpSpPr>
              <p:grpSpPr>
                <a:xfrm>
                  <a:off x="2201515" y="367064"/>
                  <a:ext cx="288405" cy="187790"/>
                  <a:chOff x="-16803" y="0"/>
                  <a:chExt cx="288403" cy="187788"/>
                </a:xfrm>
              </p:grpSpPr>
              <p:sp>
                <p:nvSpPr>
                  <p:cNvPr id="1470" name="Line"/>
                  <p:cNvSpPr/>
                  <p:nvPr/>
                </p:nvSpPr>
                <p:spPr>
                  <a:xfrm>
                    <a:off x="-16804" y="187788"/>
                    <a:ext cx="15118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71" name="Line"/>
                  <p:cNvSpPr/>
                  <p:nvPr/>
                </p:nvSpPr>
                <p:spPr>
                  <a:xfrm flipV="1">
                    <a:off x="135059" y="9573"/>
                    <a:ext cx="1" cy="17317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72" name="Line"/>
                  <p:cNvSpPr/>
                  <p:nvPr/>
                </p:nvSpPr>
                <p:spPr>
                  <a:xfrm>
                    <a:off x="120413" y="0"/>
                    <a:ext cx="15118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grpSp>
              <p:nvGrpSpPr>
                <p:cNvPr id="1477" name="Group"/>
                <p:cNvGrpSpPr/>
                <p:nvPr/>
              </p:nvGrpSpPr>
              <p:grpSpPr>
                <a:xfrm>
                  <a:off x="3764628" y="1056339"/>
                  <a:ext cx="313813" cy="194253"/>
                  <a:chOff x="0" y="0"/>
                  <a:chExt cx="313811" cy="194252"/>
                </a:xfrm>
              </p:grpSpPr>
              <p:sp>
                <p:nvSpPr>
                  <p:cNvPr id="1474" name="Line"/>
                  <p:cNvSpPr/>
                  <p:nvPr/>
                </p:nvSpPr>
                <p:spPr>
                  <a:xfrm>
                    <a:off x="0" y="194252"/>
                    <a:ext cx="1637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75" name="Line"/>
                  <p:cNvSpPr/>
                  <p:nvPr/>
                </p:nvSpPr>
                <p:spPr>
                  <a:xfrm flipV="1">
                    <a:off x="155350" y="1269"/>
                    <a:ext cx="1" cy="1875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76" name="Line"/>
                  <p:cNvSpPr/>
                  <p:nvPr/>
                </p:nvSpPr>
                <p:spPr>
                  <a:xfrm>
                    <a:off x="150096" y="0"/>
                    <a:ext cx="163716"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grpSp>
              <p:nvGrpSpPr>
                <p:cNvPr id="1481" name="Group"/>
                <p:cNvGrpSpPr/>
                <p:nvPr/>
              </p:nvGrpSpPr>
              <p:grpSpPr>
                <a:xfrm>
                  <a:off x="2197910" y="1732902"/>
                  <a:ext cx="304714" cy="194253"/>
                  <a:chOff x="-9098" y="9098"/>
                  <a:chExt cx="304713" cy="194252"/>
                </a:xfrm>
              </p:grpSpPr>
              <p:sp>
                <p:nvSpPr>
                  <p:cNvPr id="1478" name="Line"/>
                  <p:cNvSpPr/>
                  <p:nvPr/>
                </p:nvSpPr>
                <p:spPr>
                  <a:xfrm>
                    <a:off x="-9099" y="203350"/>
                    <a:ext cx="16371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79" name="Line"/>
                  <p:cNvSpPr/>
                  <p:nvPr/>
                </p:nvSpPr>
                <p:spPr>
                  <a:xfrm flipV="1">
                    <a:off x="146252" y="10367"/>
                    <a:ext cx="1" cy="1875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480" name="Line"/>
                  <p:cNvSpPr/>
                  <p:nvPr/>
                </p:nvSpPr>
                <p:spPr>
                  <a:xfrm>
                    <a:off x="131899" y="9098"/>
                    <a:ext cx="16371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sp>
              <p:nvSpPr>
                <p:cNvPr id="1482" name="1"/>
                <p:cNvSpPr txBox="1"/>
                <p:nvPr/>
              </p:nvSpPr>
              <p:spPr>
                <a:xfrm>
                  <a:off x="2209320" y="533861"/>
                  <a:ext cx="183057" cy="2911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latin typeface="Helvetica Light"/>
                      <a:ea typeface="Helvetica Light"/>
                      <a:cs typeface="Helvetica Light"/>
                      <a:sym typeface="Helvetica Light"/>
                    </a:defRPr>
                  </a:lvl1pPr>
                </a:lstStyle>
                <a:p>
                  <a:pPr/>
                  <a:r>
                    <a:t>1</a:t>
                  </a:r>
                </a:p>
              </p:txBody>
            </p:sp>
            <p:sp>
              <p:nvSpPr>
                <p:cNvPr id="1483" name="2"/>
                <p:cNvSpPr txBox="1"/>
                <p:nvPr/>
              </p:nvSpPr>
              <p:spPr>
                <a:xfrm>
                  <a:off x="2207008" y="1913119"/>
                  <a:ext cx="183058" cy="2911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latin typeface="Helvetica Light"/>
                      <a:ea typeface="Helvetica Light"/>
                      <a:cs typeface="Helvetica Light"/>
                      <a:sym typeface="Helvetica Light"/>
                    </a:defRPr>
                  </a:lvl1pPr>
                </a:lstStyle>
                <a:p>
                  <a:pPr/>
                  <a:r>
                    <a:t>2</a:t>
                  </a:r>
                </a:p>
              </p:txBody>
            </p:sp>
            <p:sp>
              <p:nvSpPr>
                <p:cNvPr id="1484" name="3"/>
                <p:cNvSpPr txBox="1"/>
                <p:nvPr/>
              </p:nvSpPr>
              <p:spPr>
                <a:xfrm>
                  <a:off x="3774070" y="1258756"/>
                  <a:ext cx="183057" cy="2911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latin typeface="Helvetica Light"/>
                      <a:ea typeface="Helvetica Light"/>
                      <a:cs typeface="Helvetica Light"/>
                      <a:sym typeface="Helvetica Light"/>
                    </a:defRPr>
                  </a:lvl1pPr>
                </a:lstStyle>
                <a:p>
                  <a:pPr/>
                  <a:r>
                    <a:t>3</a:t>
                  </a:r>
                </a:p>
              </p:txBody>
            </p:sp>
          </p:grpSp>
        </p:grpSp>
      </p:grpSp>
      <p:grpSp>
        <p:nvGrpSpPr>
          <p:cNvPr id="1491" name="Group"/>
          <p:cNvGrpSpPr/>
          <p:nvPr/>
        </p:nvGrpSpPr>
        <p:grpSpPr>
          <a:xfrm>
            <a:off x="134066" y="5467625"/>
            <a:ext cx="4410378" cy="1123615"/>
            <a:chOff x="43162" y="161635"/>
            <a:chExt cx="4410377" cy="1123614"/>
          </a:xfrm>
        </p:grpSpPr>
        <p:sp>
          <p:nvSpPr>
            <p:cNvPr id="1488" name="Bias term"/>
            <p:cNvSpPr txBox="1"/>
            <p:nvPr/>
          </p:nvSpPr>
          <p:spPr>
            <a:xfrm>
              <a:off x="2804355" y="924429"/>
              <a:ext cx="1079712" cy="360822"/>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a:solidFill>
                    <a:srgbClr val="FFFFFF"/>
                  </a:solidFill>
                  <a:latin typeface="Arial"/>
                  <a:ea typeface="Arial"/>
                  <a:cs typeface="Arial"/>
                  <a:sym typeface="Arial"/>
                </a:defRPr>
              </a:lvl1pPr>
            </a:lstStyle>
            <a:p>
              <a:pPr/>
              <a:r>
                <a:t>Bias term</a:t>
              </a:r>
            </a:p>
          </p:txBody>
        </p:sp>
        <p:sp>
          <p:nvSpPr>
            <p:cNvPr id="1514" name="Connection Line"/>
            <p:cNvSpPr/>
            <p:nvPr/>
          </p:nvSpPr>
          <p:spPr>
            <a:xfrm>
              <a:off x="3424757" y="513989"/>
              <a:ext cx="1028783" cy="484500"/>
            </a:xfrm>
            <a:custGeom>
              <a:avLst/>
              <a:gdLst/>
              <a:ahLst/>
              <a:cxnLst>
                <a:cxn ang="0">
                  <a:pos x="wd2" y="hd2"/>
                </a:cxn>
                <a:cxn ang="5400000">
                  <a:pos x="wd2" y="hd2"/>
                </a:cxn>
                <a:cxn ang="10800000">
                  <a:pos x="wd2" y="hd2"/>
                </a:cxn>
                <a:cxn ang="16200000">
                  <a:pos x="wd2" y="hd2"/>
                </a:cxn>
              </a:cxnLst>
              <a:rect l="0" t="0" r="r" b="b"/>
              <a:pathLst>
                <a:path w="21600" h="16226" fill="norm" stroke="1" extrusionOk="0">
                  <a:moveTo>
                    <a:pt x="0" y="13746"/>
                  </a:moveTo>
                  <a:cubicBezTo>
                    <a:pt x="6001" y="-5374"/>
                    <a:pt x="13201" y="-4547"/>
                    <a:pt x="21600" y="16226"/>
                  </a:cubicBezTo>
                </a:path>
              </a:pathLst>
            </a:custGeom>
            <a:noFill/>
            <a:ln w="25400" cap="flat">
              <a:solidFill>
                <a:srgbClr val="000000"/>
              </a:solidFill>
              <a:prstDash val="solid"/>
              <a:miter lim="400000"/>
              <a:tailEnd type="triangle" w="med" len="med"/>
            </a:ln>
            <a:effectLst/>
          </p:spPr>
          <p:txBody>
            <a:bodyPr/>
            <a:lstStyle/>
            <a:p>
              <a:pPr/>
            </a:p>
          </p:txBody>
        </p:sp>
        <p:sp>
          <p:nvSpPr>
            <p:cNvPr id="1490" name="Uses Heaviside activation function"/>
            <p:cNvSpPr txBox="1"/>
            <p:nvPr/>
          </p:nvSpPr>
          <p:spPr>
            <a:xfrm>
              <a:off x="43162" y="161635"/>
              <a:ext cx="3449411" cy="627523"/>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584200">
                <a:defRPr>
                  <a:solidFill>
                    <a:srgbClr val="FFFFFF"/>
                  </a:solidFill>
                  <a:latin typeface="Arial"/>
                  <a:ea typeface="Arial"/>
                  <a:cs typeface="Arial"/>
                  <a:sym typeface="Arial"/>
                </a:defRPr>
              </a:lvl1pPr>
            </a:lstStyle>
            <a:p>
              <a:pPr/>
              <a:r>
                <a:t>Uses Heaviside activation function</a:t>
              </a:r>
            </a:p>
          </p:txBody>
        </p:sp>
      </p:grpSp>
      <p:grpSp>
        <p:nvGrpSpPr>
          <p:cNvPr id="1498" name="Group"/>
          <p:cNvGrpSpPr/>
          <p:nvPr/>
        </p:nvGrpSpPr>
        <p:grpSpPr>
          <a:xfrm>
            <a:off x="76065" y="2298721"/>
            <a:ext cx="1886426" cy="2393687"/>
            <a:chOff x="0" y="0"/>
            <a:chExt cx="1886424" cy="2393686"/>
          </a:xfrm>
        </p:grpSpPr>
        <p:graphicFrame>
          <p:nvGraphicFramePr>
            <p:cNvPr id="1492" name="Table"/>
            <p:cNvGraphicFramePr/>
            <p:nvPr/>
          </p:nvGraphicFramePr>
          <p:xfrm>
            <a:off x="208110" y="819588"/>
            <a:ext cx="1495605" cy="10652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29846"/>
                  <a:gridCol w="500054"/>
                  <a:gridCol w="440302"/>
                </a:tblGrid>
                <a:tr h="259949">
                  <a:tc>
                    <a:txBody>
                      <a:bodyPr/>
                      <a:lstStyle/>
                      <a:p>
                        <a:pPr algn="ctr">
                          <a:tabLst>
                            <a:tab pos="1181100" algn="l"/>
                          </a:tabLst>
                        </a:pP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r h="259949">
                  <a:tc>
                    <a:txBody>
                      <a:bodyPr/>
                      <a:lstStyle/>
                      <a:p>
                        <a:pPr algn="ctr">
                          <a:tabLst>
                            <a:tab pos="1181100" algn="l"/>
                          </a:tabLst>
                        </a:pP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r h="259949">
                  <a:tc>
                    <a:txBody>
                      <a:bodyPr/>
                      <a:lstStyle/>
                      <a:p>
                        <a:pPr algn="ctr">
                          <a:tabLst>
                            <a:tab pos="1181100" algn="l"/>
                          </a:tabLst>
                        </a:pP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r h="259949">
                  <a:tc>
                    <a:txBody>
                      <a:bodyPr/>
                      <a:lstStyle/>
                      <a:p>
                        <a:pPr algn="ctr">
                          <a:tabLst>
                            <a:tab pos="1181100" algn="l"/>
                          </a:tabLst>
                        </a:pP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tabLst>
                            <a:tab pos="1181100" algn="l"/>
                          </a:tabLst>
                        </a:pPr>
                        <a:r>
                          <a:rPr sz="1200">
                            <a:latin typeface="Helvetica Light"/>
                            <a:ea typeface="Helvetica Light"/>
                            <a:cs typeface="Helvetica Light"/>
                            <a:sym typeface="Helvetica Light"/>
                          </a:rPr>
                          <a:t>1</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c>
                    <a:txBody>
                      <a:bodyPr/>
                      <a:lstStyle/>
                      <a:p>
                        <a:pPr algn="ctr"/>
                        <a:r>
                          <a:rPr sz="1200">
                            <a:latin typeface="Helvetica Light"/>
                            <a:ea typeface="Helvetica Light"/>
                            <a:cs typeface="Helvetica Light"/>
                            <a:sym typeface="Helvetica Light"/>
                          </a:rPr>
                          <a:t>0</a:t>
                        </a:r>
                      </a:p>
                    </a:txBody>
                    <a:tcPr marL="50800" marR="50800" marT="50800" marB="50800" anchor="ctr" anchorCtr="0" horzOverflow="overflow">
                      <a:lnL w="25400">
                        <a:solidFill>
                          <a:srgbClr val="53585F"/>
                        </a:solidFill>
                        <a:miter lim="400000"/>
                      </a:lnL>
                      <a:lnR w="25400">
                        <a:solidFill>
                          <a:srgbClr val="53585F"/>
                        </a:solidFill>
                        <a:miter lim="400000"/>
                      </a:lnR>
                      <a:lnT w="25400">
                        <a:solidFill>
                          <a:srgbClr val="53585F"/>
                        </a:solidFill>
                        <a:miter lim="400000"/>
                      </a:lnT>
                      <a:lnB w="25400">
                        <a:solidFill>
                          <a:srgbClr val="53585F"/>
                        </a:solidFill>
                        <a:miter lim="400000"/>
                      </a:lnB>
                    </a:tcPr>
                  </a:tc>
                </a:tr>
              </a:tbl>
            </a:graphicData>
          </a:graphic>
        </p:graphicFrame>
        <p:pic>
          <p:nvPicPr>
            <p:cNvPr id="1493" name="Image" descr="Image"/>
            <p:cNvPicPr>
              <a:picLocks noChangeAspect="1"/>
            </p:cNvPicPr>
            <p:nvPr/>
          </p:nvPicPr>
          <p:blipFill>
            <a:blip r:embed="rId5">
              <a:extLst/>
            </a:blip>
            <a:stretch>
              <a:fillRect/>
            </a:stretch>
          </p:blipFill>
          <p:spPr>
            <a:xfrm>
              <a:off x="366584" y="521598"/>
              <a:ext cx="245013" cy="167641"/>
            </a:xfrm>
            <a:prstGeom prst="rect">
              <a:avLst/>
            </a:prstGeom>
            <a:ln w="12700" cap="flat">
              <a:noFill/>
              <a:miter lim="400000"/>
            </a:ln>
            <a:effectLst/>
          </p:spPr>
        </p:pic>
        <p:sp>
          <p:nvSpPr>
            <p:cNvPr id="1494" name="Training data"/>
            <p:cNvSpPr txBox="1"/>
            <p:nvPr/>
          </p:nvSpPr>
          <p:spPr>
            <a:xfrm>
              <a:off x="0" y="0"/>
              <a:ext cx="1886425" cy="403950"/>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000">
                  <a:solidFill>
                    <a:srgbClr val="FFFFFF"/>
                  </a:solidFill>
                  <a:latin typeface="Helvetica Light"/>
                  <a:ea typeface="Helvetica Light"/>
                  <a:cs typeface="Helvetica Light"/>
                  <a:sym typeface="Helvetica Light"/>
                </a:defRPr>
              </a:lvl1pPr>
            </a:lstStyle>
            <a:p>
              <a:pPr/>
              <a:r>
                <a:t>Training data</a:t>
              </a:r>
            </a:p>
          </p:txBody>
        </p:sp>
        <p:pic>
          <p:nvPicPr>
            <p:cNvPr id="1495" name="y Formula.png" descr="y Formula.png"/>
            <p:cNvPicPr>
              <a:picLocks noChangeAspect="1"/>
            </p:cNvPicPr>
            <p:nvPr/>
          </p:nvPicPr>
          <p:blipFill>
            <a:blip r:embed="rId13">
              <a:extLst/>
            </a:blip>
            <a:stretch>
              <a:fillRect/>
            </a:stretch>
          </p:blipFill>
          <p:spPr>
            <a:xfrm>
              <a:off x="1394518" y="521598"/>
              <a:ext cx="118335" cy="167641"/>
            </a:xfrm>
            <a:prstGeom prst="rect">
              <a:avLst/>
            </a:prstGeom>
            <a:ln w="12700" cap="flat">
              <a:noFill/>
              <a:miter lim="400000"/>
            </a:ln>
            <a:effectLst/>
          </p:spPr>
        </p:pic>
        <p:pic>
          <p:nvPicPr>
            <p:cNvPr id="1496" name="Image" descr="Image"/>
            <p:cNvPicPr>
              <a:picLocks noChangeAspect="1"/>
            </p:cNvPicPr>
            <p:nvPr/>
          </p:nvPicPr>
          <p:blipFill>
            <a:blip r:embed="rId4">
              <a:extLst/>
            </a:blip>
            <a:srcRect l="0" t="0" r="0" b="0"/>
            <a:stretch>
              <a:fillRect/>
            </a:stretch>
          </p:blipFill>
          <p:spPr>
            <a:xfrm>
              <a:off x="878013" y="521678"/>
              <a:ext cx="244873" cy="167545"/>
            </a:xfrm>
            <a:prstGeom prst="rect">
              <a:avLst/>
            </a:prstGeom>
            <a:ln w="12700" cap="flat">
              <a:noFill/>
              <a:miter lim="400000"/>
            </a:ln>
            <a:effectLst/>
          </p:spPr>
        </p:pic>
        <p:sp>
          <p:nvSpPr>
            <p:cNvPr id="1497" name="Logical “XOR”"/>
            <p:cNvSpPr txBox="1"/>
            <p:nvPr/>
          </p:nvSpPr>
          <p:spPr>
            <a:xfrm>
              <a:off x="-1" y="1989737"/>
              <a:ext cx="1886426" cy="403950"/>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2000">
                  <a:solidFill>
                    <a:srgbClr val="FFFFFF"/>
                  </a:solidFill>
                  <a:latin typeface="Helvetica Light"/>
                  <a:ea typeface="Helvetica Light"/>
                  <a:cs typeface="Helvetica Light"/>
                  <a:sym typeface="Helvetica Light"/>
                </a:defRPr>
              </a:lvl1pPr>
            </a:lstStyle>
            <a:p>
              <a:pPr/>
              <a:r>
                <a:t>Logical “XOR”</a:t>
              </a:r>
            </a:p>
          </p:txBody>
        </p:sp>
      </p:grpSp>
      <p:sp>
        <p:nvSpPr>
          <p:cNvPr id="1499"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Artificial Neural Net (2)</a:t>
            </a:r>
          </a:p>
        </p:txBody>
      </p:sp>
      <p:grpSp>
        <p:nvGrpSpPr>
          <p:cNvPr id="1513" name="Group"/>
          <p:cNvGrpSpPr/>
          <p:nvPr/>
        </p:nvGrpSpPr>
        <p:grpSpPr>
          <a:xfrm>
            <a:off x="6171273" y="200658"/>
            <a:ext cx="2550840" cy="2536596"/>
            <a:chOff x="0" y="0"/>
            <a:chExt cx="2550838" cy="2536595"/>
          </a:xfrm>
        </p:grpSpPr>
        <p:sp>
          <p:nvSpPr>
            <p:cNvPr id="1500" name="Line"/>
            <p:cNvSpPr/>
            <p:nvPr/>
          </p:nvSpPr>
          <p:spPr>
            <a:xfrm>
              <a:off x="381837" y="2052157"/>
              <a:ext cx="2155071" cy="1"/>
            </a:xfrm>
            <a:prstGeom prst="line">
              <a:avLst/>
            </a:pr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501" name="Line"/>
            <p:cNvSpPr/>
            <p:nvPr/>
          </p:nvSpPr>
          <p:spPr>
            <a:xfrm flipV="1">
              <a:off x="592688" y="94992"/>
              <a:ext cx="1" cy="2157639"/>
            </a:xfrm>
            <a:prstGeom prst="line">
              <a:avLst/>
            </a:pr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pic>
          <p:nvPicPr>
            <p:cNvPr id="1502" name="x1.png" descr="x1.png"/>
            <p:cNvPicPr>
              <a:picLocks noChangeAspect="1"/>
            </p:cNvPicPr>
            <p:nvPr/>
          </p:nvPicPr>
          <p:blipFill>
            <a:blip r:embed="rId14">
              <a:extLst/>
            </a:blip>
            <a:stretch>
              <a:fillRect/>
            </a:stretch>
          </p:blipFill>
          <p:spPr>
            <a:xfrm>
              <a:off x="0" y="1012372"/>
              <a:ext cx="435396" cy="322879"/>
            </a:xfrm>
            <a:prstGeom prst="rect">
              <a:avLst/>
            </a:prstGeom>
            <a:ln w="12700" cap="flat">
              <a:noFill/>
              <a:miter lim="400000"/>
            </a:ln>
            <a:effectLst/>
          </p:spPr>
        </p:pic>
        <p:pic>
          <p:nvPicPr>
            <p:cNvPr id="1503" name="x2.png" descr="x2.png"/>
            <p:cNvPicPr>
              <a:picLocks noChangeAspect="1"/>
            </p:cNvPicPr>
            <p:nvPr/>
          </p:nvPicPr>
          <p:blipFill>
            <a:blip r:embed="rId15">
              <a:extLst/>
            </a:blip>
            <a:stretch>
              <a:fillRect/>
            </a:stretch>
          </p:blipFill>
          <p:spPr>
            <a:xfrm>
              <a:off x="1236782" y="2213717"/>
              <a:ext cx="445181" cy="322879"/>
            </a:xfrm>
            <a:prstGeom prst="rect">
              <a:avLst/>
            </a:prstGeom>
            <a:ln w="12700" cap="flat">
              <a:noFill/>
              <a:miter lim="400000"/>
            </a:ln>
            <a:effectLst/>
          </p:spPr>
        </p:pic>
        <p:sp>
          <p:nvSpPr>
            <p:cNvPr id="1504" name="Circle"/>
            <p:cNvSpPr/>
            <p:nvPr/>
          </p:nvSpPr>
          <p:spPr>
            <a:xfrm>
              <a:off x="762681" y="1768343"/>
              <a:ext cx="126416" cy="132769"/>
            </a:xfrm>
            <a:prstGeom prst="ellipse">
              <a:avLst/>
            </a:prstGeom>
            <a:solidFill>
              <a:schemeClr val="accent1"/>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505" name="Circle"/>
            <p:cNvSpPr/>
            <p:nvPr/>
          </p:nvSpPr>
          <p:spPr>
            <a:xfrm>
              <a:off x="1919872" y="522404"/>
              <a:ext cx="126417" cy="132769"/>
            </a:xfrm>
            <a:prstGeom prst="ellipse">
              <a:avLst/>
            </a:prstGeom>
            <a:solidFill>
              <a:schemeClr val="accent1"/>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506" name="Circle"/>
            <p:cNvSpPr/>
            <p:nvPr/>
          </p:nvSpPr>
          <p:spPr>
            <a:xfrm>
              <a:off x="762681" y="522404"/>
              <a:ext cx="126416" cy="132769"/>
            </a:xfrm>
            <a:prstGeom prst="ellipse">
              <a:avLst/>
            </a:prstGeom>
            <a:solidFill>
              <a:schemeClr val="accent2">
                <a:satOff val="-4966"/>
                <a:lumOff val="-10549"/>
              </a:schemeClr>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507" name="Circle"/>
            <p:cNvSpPr/>
            <p:nvPr/>
          </p:nvSpPr>
          <p:spPr>
            <a:xfrm>
              <a:off x="1919872" y="1745129"/>
              <a:ext cx="126417" cy="132769"/>
            </a:xfrm>
            <a:prstGeom prst="ellipse">
              <a:avLst/>
            </a:prstGeom>
            <a:solidFill>
              <a:schemeClr val="accent2">
                <a:satOff val="-4966"/>
                <a:lumOff val="-10549"/>
              </a:schemeClr>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508" name="0"/>
            <p:cNvSpPr txBox="1"/>
            <p:nvPr/>
          </p:nvSpPr>
          <p:spPr>
            <a:xfrm>
              <a:off x="307037" y="2002205"/>
              <a:ext cx="231275" cy="370839"/>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solidFill>
                    <a:srgbClr val="FFFFFF"/>
                  </a:solidFill>
                </a:defRPr>
              </a:lvl1pPr>
            </a:lstStyle>
            <a:p>
              <a:pPr/>
              <a:r>
                <a:t>0</a:t>
              </a:r>
            </a:p>
          </p:txBody>
        </p:sp>
        <p:sp>
          <p:nvSpPr>
            <p:cNvPr id="1509" name="1"/>
            <p:cNvSpPr txBox="1"/>
            <p:nvPr/>
          </p:nvSpPr>
          <p:spPr>
            <a:xfrm>
              <a:off x="307037" y="403369"/>
              <a:ext cx="231275" cy="370839"/>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solidFill>
                    <a:srgbClr val="FFFFFF"/>
                  </a:solidFill>
                </a:defRPr>
              </a:lvl1pPr>
            </a:lstStyle>
            <a:p>
              <a:pPr/>
              <a:r>
                <a:t>1</a:t>
              </a:r>
            </a:p>
          </p:txBody>
        </p:sp>
        <p:sp>
          <p:nvSpPr>
            <p:cNvPr id="1510" name="1"/>
            <p:cNvSpPr txBox="1"/>
            <p:nvPr/>
          </p:nvSpPr>
          <p:spPr>
            <a:xfrm>
              <a:off x="1867443" y="2002205"/>
              <a:ext cx="231275" cy="370839"/>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solidFill>
                    <a:srgbClr val="FFFFFF"/>
                  </a:solidFill>
                </a:defRPr>
              </a:lvl1pPr>
            </a:lstStyle>
            <a:p>
              <a:pPr/>
              <a:r>
                <a:t>1</a:t>
              </a:r>
            </a:p>
          </p:txBody>
        </p:sp>
        <p:sp>
          <p:nvSpPr>
            <p:cNvPr id="1511" name="Line"/>
            <p:cNvSpPr/>
            <p:nvPr/>
          </p:nvSpPr>
          <p:spPr>
            <a:xfrm>
              <a:off x="316017" y="721943"/>
              <a:ext cx="1490221" cy="1490222"/>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512" name="Line"/>
            <p:cNvSpPr/>
            <p:nvPr/>
          </p:nvSpPr>
          <p:spPr>
            <a:xfrm>
              <a:off x="905099" y="-1"/>
              <a:ext cx="1645740" cy="1645741"/>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4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4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3" grpId="2"/>
      <p:bldP build="whole" bldLvl="1" animBg="1" rev="0" advAuto="0" spid="1487" grpId="3"/>
      <p:bldP build="whole" bldLvl="1" animBg="1" rev="0" advAuto="0" spid="1491" grpId="4"/>
      <p:bldP build="whole" bldLvl="1" animBg="1" rev="0" advAuto="0" spid="1498"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8"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519" name="0"/>
          <p:cNvSpPr/>
          <p:nvPr/>
        </p:nvSpPr>
        <p:spPr>
          <a:xfrm>
            <a:off x="3668171" y="2236171"/>
            <a:ext cx="637428" cy="506759"/>
          </a:xfrm>
          <a:prstGeom prst="roundRect">
            <a:avLst>
              <a:gd name="adj" fmla="val 18868"/>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400">
                <a:latin typeface="Helvetica Light"/>
                <a:ea typeface="Helvetica Light"/>
                <a:cs typeface="Helvetica Light"/>
                <a:sym typeface="Helvetica Light"/>
              </a:defRPr>
            </a:lvl1pPr>
          </a:lstStyle>
          <a:p>
            <a:pPr/>
            <a:r>
              <a:t>0</a:t>
            </a:r>
          </a:p>
        </p:txBody>
      </p:sp>
      <p:sp>
        <p:nvSpPr>
          <p:cNvPr id="1520" name="-1"/>
          <p:cNvSpPr/>
          <p:nvPr/>
        </p:nvSpPr>
        <p:spPr>
          <a:xfrm>
            <a:off x="3668171" y="6157450"/>
            <a:ext cx="637428" cy="506759"/>
          </a:xfrm>
          <a:prstGeom prst="roundRect">
            <a:avLst>
              <a:gd name="adj" fmla="val 18868"/>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400">
                <a:latin typeface="Helvetica Light"/>
                <a:ea typeface="Helvetica Light"/>
                <a:cs typeface="Helvetica Light"/>
                <a:sym typeface="Helvetica Light"/>
              </a:defRPr>
            </a:lvl1pPr>
          </a:lstStyle>
          <a:p>
            <a:pPr/>
            <a:r>
              <a:t>-1</a:t>
            </a:r>
          </a:p>
        </p:txBody>
      </p:sp>
      <p:sp>
        <p:nvSpPr>
          <p:cNvPr id="1521" name="Line"/>
          <p:cNvSpPr/>
          <p:nvPr/>
        </p:nvSpPr>
        <p:spPr>
          <a:xfrm>
            <a:off x="3986885" y="2768487"/>
            <a:ext cx="1" cy="532158"/>
          </a:xfrm>
          <a:prstGeom prst="line">
            <a:avLst/>
          </a:prstGeom>
          <a:ln w="254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522" name="Line"/>
          <p:cNvSpPr/>
          <p:nvPr/>
        </p:nvSpPr>
        <p:spPr>
          <a:xfrm flipV="1">
            <a:off x="3986885" y="5586473"/>
            <a:ext cx="1" cy="532158"/>
          </a:xfrm>
          <a:prstGeom prst="line">
            <a:avLst/>
          </a:prstGeom>
          <a:ln w="254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523" name="-2"/>
          <p:cNvSpPr/>
          <p:nvPr/>
        </p:nvSpPr>
        <p:spPr>
          <a:xfrm>
            <a:off x="5231672" y="2903113"/>
            <a:ext cx="637428" cy="506759"/>
          </a:xfrm>
          <a:prstGeom prst="roundRect">
            <a:avLst>
              <a:gd name="adj" fmla="val 18868"/>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400">
                <a:latin typeface="Helvetica Light"/>
                <a:ea typeface="Helvetica Light"/>
                <a:cs typeface="Helvetica Light"/>
                <a:sym typeface="Helvetica Light"/>
              </a:defRPr>
            </a:lvl1pPr>
          </a:lstStyle>
          <a:p>
            <a:pPr/>
            <a:r>
              <a:t>-2</a:t>
            </a:r>
          </a:p>
        </p:txBody>
      </p:sp>
      <p:sp>
        <p:nvSpPr>
          <p:cNvPr id="1524" name="Line"/>
          <p:cNvSpPr/>
          <p:nvPr/>
        </p:nvSpPr>
        <p:spPr>
          <a:xfrm>
            <a:off x="5550386" y="3435428"/>
            <a:ext cx="1" cy="532159"/>
          </a:xfrm>
          <a:prstGeom prst="line">
            <a:avLst/>
          </a:prstGeom>
          <a:ln w="254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grpSp>
        <p:nvGrpSpPr>
          <p:cNvPr id="1564" name="Group"/>
          <p:cNvGrpSpPr/>
          <p:nvPr/>
        </p:nvGrpSpPr>
        <p:grpSpPr>
          <a:xfrm>
            <a:off x="1850831" y="3296250"/>
            <a:ext cx="5407496" cy="2289504"/>
            <a:chOff x="0" y="0"/>
            <a:chExt cx="5407494" cy="2289502"/>
          </a:xfrm>
        </p:grpSpPr>
        <p:sp>
          <p:nvSpPr>
            <p:cNvPr id="1525" name="Circle"/>
            <p:cNvSpPr/>
            <p:nvPr/>
          </p:nvSpPr>
          <p:spPr>
            <a:xfrm>
              <a:off x="0" y="234817"/>
              <a:ext cx="456652" cy="453383"/>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26" name="Circle"/>
            <p:cNvSpPr/>
            <p:nvPr/>
          </p:nvSpPr>
          <p:spPr>
            <a:xfrm>
              <a:off x="0" y="1607899"/>
              <a:ext cx="456652" cy="453383"/>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27" name="Circle"/>
            <p:cNvSpPr/>
            <p:nvPr/>
          </p:nvSpPr>
          <p:spPr>
            <a:xfrm>
              <a:off x="1685042" y="1379678"/>
              <a:ext cx="909825" cy="909825"/>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28" name="Circle"/>
            <p:cNvSpPr/>
            <p:nvPr/>
          </p:nvSpPr>
          <p:spPr>
            <a:xfrm>
              <a:off x="1685042" y="6596"/>
              <a:ext cx="909825" cy="909825"/>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29" name="Circle"/>
            <p:cNvSpPr/>
            <p:nvPr/>
          </p:nvSpPr>
          <p:spPr>
            <a:xfrm>
              <a:off x="3236219" y="699484"/>
              <a:ext cx="909825" cy="909825"/>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30" name="Circle"/>
            <p:cNvSpPr/>
            <p:nvPr/>
          </p:nvSpPr>
          <p:spPr>
            <a:xfrm>
              <a:off x="4950843" y="924302"/>
              <a:ext cx="456652" cy="453383"/>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31" name="Line"/>
            <p:cNvSpPr/>
            <p:nvPr/>
          </p:nvSpPr>
          <p:spPr>
            <a:xfrm flipV="1">
              <a:off x="423591" y="695265"/>
              <a:ext cx="1305574" cy="101174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32" name="Line"/>
            <p:cNvSpPr/>
            <p:nvPr/>
          </p:nvSpPr>
          <p:spPr>
            <a:xfrm>
              <a:off x="424602" y="650824"/>
              <a:ext cx="1303567" cy="1014326"/>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33" name="Line"/>
            <p:cNvSpPr/>
            <p:nvPr/>
          </p:nvSpPr>
          <p:spPr>
            <a:xfrm>
              <a:off x="452142" y="1834590"/>
              <a:ext cx="1237410"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34" name="Line"/>
            <p:cNvSpPr/>
            <p:nvPr/>
          </p:nvSpPr>
          <p:spPr>
            <a:xfrm>
              <a:off x="454886" y="461508"/>
              <a:ext cx="1237411"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35" name="Line"/>
            <p:cNvSpPr/>
            <p:nvPr/>
          </p:nvSpPr>
          <p:spPr>
            <a:xfrm>
              <a:off x="2587845" y="563964"/>
              <a:ext cx="749052" cy="290742"/>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36" name="Line"/>
            <p:cNvSpPr/>
            <p:nvPr/>
          </p:nvSpPr>
          <p:spPr>
            <a:xfrm flipV="1">
              <a:off x="2587845" y="1438621"/>
              <a:ext cx="750546" cy="348644"/>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37" name="Line"/>
            <p:cNvSpPr/>
            <p:nvPr/>
          </p:nvSpPr>
          <p:spPr>
            <a:xfrm>
              <a:off x="4133740" y="1150993"/>
              <a:ext cx="814994"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pic>
          <p:nvPicPr>
            <p:cNvPr id="1538" name="Image" descr="Image"/>
            <p:cNvPicPr>
              <a:picLocks noChangeAspect="1"/>
            </p:cNvPicPr>
            <p:nvPr/>
          </p:nvPicPr>
          <p:blipFill>
            <a:blip r:embed="rId4">
              <a:extLst/>
            </a:blip>
            <a:srcRect l="0" t="0" r="0" b="0"/>
            <a:stretch>
              <a:fillRect/>
            </a:stretch>
          </p:blipFill>
          <p:spPr>
            <a:xfrm>
              <a:off x="95121" y="1774542"/>
              <a:ext cx="266415" cy="182284"/>
            </a:xfrm>
            <a:prstGeom prst="rect">
              <a:avLst/>
            </a:prstGeom>
            <a:ln w="12700" cap="flat">
              <a:noFill/>
              <a:miter lim="400000"/>
            </a:ln>
            <a:effectLst/>
          </p:spPr>
        </p:pic>
        <p:pic>
          <p:nvPicPr>
            <p:cNvPr id="1539" name="Image" descr="Image"/>
            <p:cNvPicPr>
              <a:picLocks noChangeAspect="1"/>
            </p:cNvPicPr>
            <p:nvPr/>
          </p:nvPicPr>
          <p:blipFill>
            <a:blip r:embed="rId5">
              <a:extLst/>
            </a:blip>
            <a:stretch>
              <a:fillRect/>
            </a:stretch>
          </p:blipFill>
          <p:spPr>
            <a:xfrm>
              <a:off x="95143" y="370383"/>
              <a:ext cx="266365" cy="182250"/>
            </a:xfrm>
            <a:prstGeom prst="rect">
              <a:avLst/>
            </a:prstGeom>
            <a:ln w="12700" cap="flat">
              <a:noFill/>
              <a:miter lim="400000"/>
            </a:ln>
            <a:effectLst/>
          </p:spPr>
        </p:pic>
        <p:pic>
          <p:nvPicPr>
            <p:cNvPr id="1540" name="Sigma.png" descr="Sigma.png"/>
            <p:cNvPicPr>
              <a:picLocks noChangeAspect="1"/>
            </p:cNvPicPr>
            <p:nvPr/>
          </p:nvPicPr>
          <p:blipFill>
            <a:blip r:embed="rId6">
              <a:extLst/>
            </a:blip>
            <a:stretch>
              <a:fillRect/>
            </a:stretch>
          </p:blipFill>
          <p:spPr>
            <a:xfrm>
              <a:off x="1782930" y="339307"/>
              <a:ext cx="163716" cy="182250"/>
            </a:xfrm>
            <a:prstGeom prst="rect">
              <a:avLst/>
            </a:prstGeom>
            <a:ln w="12700" cap="flat">
              <a:noFill/>
              <a:miter lim="400000"/>
            </a:ln>
            <a:effectLst/>
          </p:spPr>
        </p:pic>
        <p:pic>
          <p:nvPicPr>
            <p:cNvPr id="1541" name="Sigma.png" descr="Sigma.png"/>
            <p:cNvPicPr>
              <a:picLocks noChangeAspect="1"/>
            </p:cNvPicPr>
            <p:nvPr/>
          </p:nvPicPr>
          <p:blipFill>
            <a:blip r:embed="rId6">
              <a:extLst/>
            </a:blip>
            <a:stretch>
              <a:fillRect/>
            </a:stretch>
          </p:blipFill>
          <p:spPr>
            <a:xfrm>
              <a:off x="1782930" y="1743465"/>
              <a:ext cx="163716" cy="182250"/>
            </a:xfrm>
            <a:prstGeom prst="rect">
              <a:avLst/>
            </a:prstGeom>
            <a:ln w="12700" cap="flat">
              <a:noFill/>
              <a:miter lim="400000"/>
            </a:ln>
            <a:effectLst/>
          </p:spPr>
        </p:pic>
        <p:pic>
          <p:nvPicPr>
            <p:cNvPr id="1542" name="Sigma.png" descr="Sigma.png"/>
            <p:cNvPicPr>
              <a:picLocks noChangeAspect="1"/>
            </p:cNvPicPr>
            <p:nvPr/>
          </p:nvPicPr>
          <p:blipFill>
            <a:blip r:embed="rId6">
              <a:extLst/>
            </a:blip>
            <a:stretch>
              <a:fillRect/>
            </a:stretch>
          </p:blipFill>
          <p:spPr>
            <a:xfrm>
              <a:off x="3357972" y="1059868"/>
              <a:ext cx="163716" cy="182250"/>
            </a:xfrm>
            <a:prstGeom prst="rect">
              <a:avLst/>
            </a:prstGeom>
            <a:ln w="12700" cap="flat">
              <a:noFill/>
              <a:miter lim="400000"/>
            </a:ln>
            <a:effectLst/>
          </p:spPr>
        </p:pic>
        <p:pic>
          <p:nvPicPr>
            <p:cNvPr id="1543" name="weight_1.png" descr="weight_1.png"/>
            <p:cNvPicPr>
              <a:picLocks noChangeAspect="1"/>
            </p:cNvPicPr>
            <p:nvPr/>
          </p:nvPicPr>
          <p:blipFill>
            <a:blip r:embed="rId7">
              <a:extLst/>
            </a:blip>
            <a:stretch>
              <a:fillRect/>
            </a:stretch>
          </p:blipFill>
          <p:spPr>
            <a:xfrm>
              <a:off x="859517" y="203468"/>
              <a:ext cx="318439" cy="184551"/>
            </a:xfrm>
            <a:prstGeom prst="rect">
              <a:avLst/>
            </a:prstGeom>
            <a:ln w="12700" cap="flat">
              <a:noFill/>
              <a:miter lim="400000"/>
            </a:ln>
            <a:effectLst/>
          </p:spPr>
        </p:pic>
        <p:pic>
          <p:nvPicPr>
            <p:cNvPr id="1544" name="weight_2.png" descr="weight_2.png"/>
            <p:cNvPicPr>
              <a:picLocks noChangeAspect="1"/>
            </p:cNvPicPr>
            <p:nvPr/>
          </p:nvPicPr>
          <p:blipFill>
            <a:blip r:embed="rId8">
              <a:extLst/>
            </a:blip>
            <a:stretch>
              <a:fillRect/>
            </a:stretch>
          </p:blipFill>
          <p:spPr>
            <a:xfrm>
              <a:off x="788937" y="745069"/>
              <a:ext cx="318440" cy="180450"/>
            </a:xfrm>
            <a:prstGeom prst="rect">
              <a:avLst/>
            </a:prstGeom>
            <a:ln w="12700" cap="flat">
              <a:noFill/>
              <a:miter lim="400000"/>
            </a:ln>
            <a:effectLst/>
          </p:spPr>
        </p:pic>
        <p:pic>
          <p:nvPicPr>
            <p:cNvPr id="1545" name="weight_3.png" descr="weight_3.png"/>
            <p:cNvPicPr>
              <a:picLocks noChangeAspect="1"/>
            </p:cNvPicPr>
            <p:nvPr/>
          </p:nvPicPr>
          <p:blipFill>
            <a:blip r:embed="rId9">
              <a:extLst/>
            </a:blip>
            <a:stretch>
              <a:fillRect/>
            </a:stretch>
          </p:blipFill>
          <p:spPr>
            <a:xfrm>
              <a:off x="788937" y="1479684"/>
              <a:ext cx="318440" cy="185465"/>
            </a:xfrm>
            <a:prstGeom prst="rect">
              <a:avLst/>
            </a:prstGeom>
            <a:ln w="12700" cap="flat">
              <a:noFill/>
              <a:miter lim="400000"/>
            </a:ln>
            <a:effectLst/>
          </p:spPr>
        </p:pic>
        <p:pic>
          <p:nvPicPr>
            <p:cNvPr id="1546" name="weight_4.png" descr="weight_4.png"/>
            <p:cNvPicPr>
              <a:picLocks noChangeAspect="1"/>
            </p:cNvPicPr>
            <p:nvPr/>
          </p:nvPicPr>
          <p:blipFill>
            <a:blip r:embed="rId10">
              <a:extLst/>
            </a:blip>
            <a:stretch>
              <a:fillRect/>
            </a:stretch>
          </p:blipFill>
          <p:spPr>
            <a:xfrm>
              <a:off x="859517" y="1917184"/>
              <a:ext cx="318439" cy="176527"/>
            </a:xfrm>
            <a:prstGeom prst="rect">
              <a:avLst/>
            </a:prstGeom>
            <a:ln w="12700" cap="flat">
              <a:noFill/>
              <a:miter lim="400000"/>
            </a:ln>
            <a:effectLst/>
          </p:spPr>
        </p:pic>
        <p:pic>
          <p:nvPicPr>
            <p:cNvPr id="1547" name="weight_5.png" descr="weight_5.png"/>
            <p:cNvPicPr>
              <a:picLocks noChangeAspect="1"/>
            </p:cNvPicPr>
            <p:nvPr/>
          </p:nvPicPr>
          <p:blipFill>
            <a:blip r:embed="rId11">
              <a:extLst/>
            </a:blip>
            <a:stretch>
              <a:fillRect/>
            </a:stretch>
          </p:blipFill>
          <p:spPr>
            <a:xfrm>
              <a:off x="2800682" y="367746"/>
              <a:ext cx="318439" cy="187525"/>
            </a:xfrm>
            <a:prstGeom prst="rect">
              <a:avLst/>
            </a:prstGeom>
            <a:ln w="12700" cap="flat">
              <a:noFill/>
              <a:miter lim="400000"/>
            </a:ln>
            <a:effectLst/>
          </p:spPr>
        </p:pic>
        <p:pic>
          <p:nvPicPr>
            <p:cNvPr id="1548" name="weight_6.png" descr="weight_6.png"/>
            <p:cNvPicPr>
              <a:picLocks noChangeAspect="1"/>
            </p:cNvPicPr>
            <p:nvPr/>
          </p:nvPicPr>
          <p:blipFill>
            <a:blip r:embed="rId12">
              <a:extLst/>
            </a:blip>
            <a:stretch>
              <a:fillRect/>
            </a:stretch>
          </p:blipFill>
          <p:spPr>
            <a:xfrm>
              <a:off x="2800682" y="1741858"/>
              <a:ext cx="318439" cy="185465"/>
            </a:xfrm>
            <a:prstGeom prst="rect">
              <a:avLst/>
            </a:prstGeom>
            <a:ln w="12700" cap="flat">
              <a:noFill/>
              <a:miter lim="400000"/>
            </a:ln>
            <a:effectLst/>
          </p:spPr>
        </p:pic>
        <p:sp>
          <p:nvSpPr>
            <p:cNvPr id="1549" name="Line"/>
            <p:cNvSpPr/>
            <p:nvPr/>
          </p:nvSpPr>
          <p:spPr>
            <a:xfrm flipV="1">
              <a:off x="2135823" y="-1"/>
              <a:ext cx="1" cy="90635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50" name="Line"/>
            <p:cNvSpPr/>
            <p:nvPr/>
          </p:nvSpPr>
          <p:spPr>
            <a:xfrm flipV="1">
              <a:off x="2135823" y="1381412"/>
              <a:ext cx="1" cy="90635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51" name="Line"/>
            <p:cNvSpPr/>
            <p:nvPr/>
          </p:nvSpPr>
          <p:spPr>
            <a:xfrm flipV="1">
              <a:off x="3691131" y="700287"/>
              <a:ext cx="1" cy="90635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nvGrpSpPr>
            <p:cNvPr id="1555" name="Group"/>
            <p:cNvGrpSpPr/>
            <p:nvPr/>
          </p:nvGrpSpPr>
          <p:grpSpPr>
            <a:xfrm>
              <a:off x="2201515" y="367064"/>
              <a:ext cx="288405" cy="187790"/>
              <a:chOff x="-16803" y="0"/>
              <a:chExt cx="288403" cy="187788"/>
            </a:xfrm>
          </p:grpSpPr>
          <p:sp>
            <p:nvSpPr>
              <p:cNvPr id="1552" name="Line"/>
              <p:cNvSpPr/>
              <p:nvPr/>
            </p:nvSpPr>
            <p:spPr>
              <a:xfrm>
                <a:off x="-16804" y="187788"/>
                <a:ext cx="15118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53" name="Line"/>
              <p:cNvSpPr/>
              <p:nvPr/>
            </p:nvSpPr>
            <p:spPr>
              <a:xfrm flipV="1">
                <a:off x="135059" y="9573"/>
                <a:ext cx="1" cy="17317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54" name="Line"/>
              <p:cNvSpPr/>
              <p:nvPr/>
            </p:nvSpPr>
            <p:spPr>
              <a:xfrm>
                <a:off x="120413" y="0"/>
                <a:ext cx="15118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grpSp>
          <p:nvGrpSpPr>
            <p:cNvPr id="1559" name="Group"/>
            <p:cNvGrpSpPr/>
            <p:nvPr/>
          </p:nvGrpSpPr>
          <p:grpSpPr>
            <a:xfrm>
              <a:off x="3764628" y="1056339"/>
              <a:ext cx="313813" cy="194253"/>
              <a:chOff x="0" y="0"/>
              <a:chExt cx="313811" cy="194252"/>
            </a:xfrm>
          </p:grpSpPr>
          <p:sp>
            <p:nvSpPr>
              <p:cNvPr id="1556" name="Line"/>
              <p:cNvSpPr/>
              <p:nvPr/>
            </p:nvSpPr>
            <p:spPr>
              <a:xfrm>
                <a:off x="0" y="194252"/>
                <a:ext cx="16371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57" name="Line"/>
              <p:cNvSpPr/>
              <p:nvPr/>
            </p:nvSpPr>
            <p:spPr>
              <a:xfrm flipV="1">
                <a:off x="155350" y="1269"/>
                <a:ext cx="1" cy="1875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58" name="Line"/>
              <p:cNvSpPr/>
              <p:nvPr/>
            </p:nvSpPr>
            <p:spPr>
              <a:xfrm>
                <a:off x="150096" y="0"/>
                <a:ext cx="163716"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grpSp>
          <p:nvGrpSpPr>
            <p:cNvPr id="1563" name="Group"/>
            <p:cNvGrpSpPr/>
            <p:nvPr/>
          </p:nvGrpSpPr>
          <p:grpSpPr>
            <a:xfrm>
              <a:off x="2197910" y="1732902"/>
              <a:ext cx="304714" cy="194253"/>
              <a:chOff x="-9098" y="9098"/>
              <a:chExt cx="304713" cy="194252"/>
            </a:xfrm>
          </p:grpSpPr>
          <p:sp>
            <p:nvSpPr>
              <p:cNvPr id="1560" name="Line"/>
              <p:cNvSpPr/>
              <p:nvPr/>
            </p:nvSpPr>
            <p:spPr>
              <a:xfrm>
                <a:off x="-9099" y="203350"/>
                <a:ext cx="16371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61" name="Line"/>
              <p:cNvSpPr/>
              <p:nvPr/>
            </p:nvSpPr>
            <p:spPr>
              <a:xfrm flipV="1">
                <a:off x="146252" y="10367"/>
                <a:ext cx="1" cy="1875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562" name="Line"/>
              <p:cNvSpPr/>
              <p:nvPr/>
            </p:nvSpPr>
            <p:spPr>
              <a:xfrm>
                <a:off x="131899" y="9098"/>
                <a:ext cx="16371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grpSp>
      <p:sp>
        <p:nvSpPr>
          <p:cNvPr id="1565"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Artificial Neural Net (3)</a:t>
            </a:r>
          </a:p>
        </p:txBody>
      </p:sp>
      <p:pic>
        <p:nvPicPr>
          <p:cNvPr id="1566" name="w1=1.png" descr="w1=1.png"/>
          <p:cNvPicPr>
            <a:picLocks noChangeAspect="1"/>
          </p:cNvPicPr>
          <p:nvPr/>
        </p:nvPicPr>
        <p:blipFill>
          <a:blip r:embed="rId13">
            <a:extLst/>
          </a:blip>
          <a:stretch>
            <a:fillRect/>
          </a:stretch>
        </p:blipFill>
        <p:spPr>
          <a:xfrm>
            <a:off x="417693" y="3550414"/>
            <a:ext cx="929871" cy="291404"/>
          </a:xfrm>
          <a:prstGeom prst="rect">
            <a:avLst/>
          </a:prstGeom>
          <a:ln w="12700">
            <a:miter lim="400000"/>
          </a:ln>
        </p:spPr>
      </p:pic>
      <p:pic>
        <p:nvPicPr>
          <p:cNvPr id="1567" name="w2=1.png" descr="w2=1.png"/>
          <p:cNvPicPr>
            <a:picLocks noChangeAspect="1"/>
          </p:cNvPicPr>
          <p:nvPr/>
        </p:nvPicPr>
        <p:blipFill>
          <a:blip r:embed="rId14">
            <a:extLst/>
          </a:blip>
          <a:stretch>
            <a:fillRect/>
          </a:stretch>
        </p:blipFill>
        <p:spPr>
          <a:xfrm>
            <a:off x="417693" y="3874936"/>
            <a:ext cx="929871" cy="291404"/>
          </a:xfrm>
          <a:prstGeom prst="rect">
            <a:avLst/>
          </a:prstGeom>
          <a:ln w="12700">
            <a:miter lim="400000"/>
          </a:ln>
        </p:spPr>
      </p:pic>
      <p:pic>
        <p:nvPicPr>
          <p:cNvPr id="1568" name="w3=1.png" descr="w3=1.png"/>
          <p:cNvPicPr>
            <a:picLocks noChangeAspect="1"/>
          </p:cNvPicPr>
          <p:nvPr/>
        </p:nvPicPr>
        <p:blipFill>
          <a:blip r:embed="rId15">
            <a:extLst/>
          </a:blip>
          <a:stretch>
            <a:fillRect/>
          </a:stretch>
        </p:blipFill>
        <p:spPr>
          <a:xfrm>
            <a:off x="422859" y="4199459"/>
            <a:ext cx="919539" cy="291404"/>
          </a:xfrm>
          <a:prstGeom prst="rect">
            <a:avLst/>
          </a:prstGeom>
          <a:ln w="12700">
            <a:miter lim="400000"/>
          </a:ln>
        </p:spPr>
      </p:pic>
      <p:pic>
        <p:nvPicPr>
          <p:cNvPr id="1569" name="w4=1.png" descr="w4=1.png"/>
          <p:cNvPicPr>
            <a:picLocks noChangeAspect="1"/>
          </p:cNvPicPr>
          <p:nvPr/>
        </p:nvPicPr>
        <p:blipFill>
          <a:blip r:embed="rId16">
            <a:extLst/>
          </a:blip>
          <a:stretch>
            <a:fillRect/>
          </a:stretch>
        </p:blipFill>
        <p:spPr>
          <a:xfrm>
            <a:off x="417693" y="4541861"/>
            <a:ext cx="929871" cy="291404"/>
          </a:xfrm>
          <a:prstGeom prst="rect">
            <a:avLst/>
          </a:prstGeom>
          <a:ln w="12700">
            <a:miter lim="400000"/>
          </a:ln>
        </p:spPr>
      </p:pic>
      <p:pic>
        <p:nvPicPr>
          <p:cNvPr id="1570" name="w5=3.png" descr="w5=3.png"/>
          <p:cNvPicPr>
            <a:picLocks noChangeAspect="1"/>
          </p:cNvPicPr>
          <p:nvPr/>
        </p:nvPicPr>
        <p:blipFill>
          <a:blip r:embed="rId17">
            <a:extLst/>
          </a:blip>
          <a:stretch>
            <a:fillRect/>
          </a:stretch>
        </p:blipFill>
        <p:spPr>
          <a:xfrm>
            <a:off x="416383" y="4849944"/>
            <a:ext cx="932491" cy="291404"/>
          </a:xfrm>
          <a:prstGeom prst="rect">
            <a:avLst/>
          </a:prstGeom>
          <a:ln w="12700">
            <a:miter lim="400000"/>
          </a:ln>
        </p:spPr>
      </p:pic>
      <p:pic>
        <p:nvPicPr>
          <p:cNvPr id="1571" name="w6 = -2.png" descr="w6 = -2.png"/>
          <p:cNvPicPr>
            <a:picLocks noChangeAspect="1"/>
          </p:cNvPicPr>
          <p:nvPr/>
        </p:nvPicPr>
        <p:blipFill>
          <a:blip r:embed="rId18">
            <a:extLst/>
          </a:blip>
          <a:stretch>
            <a:fillRect/>
          </a:stretch>
        </p:blipFill>
        <p:spPr>
          <a:xfrm>
            <a:off x="400748" y="5208785"/>
            <a:ext cx="1191515" cy="291404"/>
          </a:xfrm>
          <a:prstGeom prst="rect">
            <a:avLst/>
          </a:prstGeom>
          <a:ln w="12700">
            <a:miter lim="400000"/>
          </a:ln>
        </p:spPr>
      </p:pic>
      <p:pic>
        <p:nvPicPr>
          <p:cNvPr id="1572" name="x1=1.png" descr="x1=1.png"/>
          <p:cNvPicPr>
            <a:picLocks noChangeAspect="1"/>
          </p:cNvPicPr>
          <p:nvPr/>
        </p:nvPicPr>
        <p:blipFill>
          <a:blip r:embed="rId19">
            <a:extLst/>
          </a:blip>
          <a:stretch>
            <a:fillRect/>
          </a:stretch>
        </p:blipFill>
        <p:spPr>
          <a:xfrm>
            <a:off x="425594" y="2602673"/>
            <a:ext cx="880758" cy="291404"/>
          </a:xfrm>
          <a:prstGeom prst="rect">
            <a:avLst/>
          </a:prstGeom>
          <a:ln w="12700">
            <a:miter lim="400000"/>
          </a:ln>
        </p:spPr>
      </p:pic>
      <p:pic>
        <p:nvPicPr>
          <p:cNvPr id="1573" name="x2=0.png" descr="x2=0.png"/>
          <p:cNvPicPr>
            <a:picLocks noChangeAspect="1"/>
          </p:cNvPicPr>
          <p:nvPr/>
        </p:nvPicPr>
        <p:blipFill>
          <a:blip r:embed="rId20">
            <a:extLst/>
          </a:blip>
          <a:stretch>
            <a:fillRect/>
          </a:stretch>
        </p:blipFill>
        <p:spPr>
          <a:xfrm>
            <a:off x="419045" y="2921527"/>
            <a:ext cx="893855" cy="291404"/>
          </a:xfrm>
          <a:prstGeom prst="rect">
            <a:avLst/>
          </a:prstGeom>
          <a:ln w="12700">
            <a:miter lim="400000"/>
          </a:ln>
        </p:spPr>
      </p:pic>
      <p:grpSp>
        <p:nvGrpSpPr>
          <p:cNvPr id="1579" name="Group"/>
          <p:cNvGrpSpPr/>
          <p:nvPr/>
        </p:nvGrpSpPr>
        <p:grpSpPr>
          <a:xfrm>
            <a:off x="4068128" y="799142"/>
            <a:ext cx="3213926" cy="2571480"/>
            <a:chOff x="0" y="0"/>
            <a:chExt cx="3213924" cy="2571479"/>
          </a:xfrm>
        </p:grpSpPr>
        <p:sp>
          <p:nvSpPr>
            <p:cNvPr id="1593" name="Connection Line"/>
            <p:cNvSpPr/>
            <p:nvPr/>
          </p:nvSpPr>
          <p:spPr>
            <a:xfrm>
              <a:off x="0" y="1301479"/>
              <a:ext cx="1270000"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280" y="12237"/>
                    <a:pt x="13080" y="19437"/>
                    <a:pt x="0" y="21600"/>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sp>
          <p:nvSpPr>
            <p:cNvPr id="1575" name="= (1 * 1 ) + ( 1 * 0)"/>
            <p:cNvSpPr txBox="1"/>
            <p:nvPr/>
          </p:nvSpPr>
          <p:spPr>
            <a:xfrm>
              <a:off x="891537" y="245848"/>
              <a:ext cx="1842239" cy="34853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1700">
                  <a:solidFill>
                    <a:srgbClr val="FFFFFF"/>
                  </a:solidFill>
                  <a:latin typeface="Arial"/>
                  <a:ea typeface="Arial"/>
                  <a:cs typeface="Arial"/>
                  <a:sym typeface="Arial"/>
                </a:defRPr>
              </a:lvl1pPr>
            </a:lstStyle>
            <a:p>
              <a:pPr/>
              <a:r>
                <a:t>= (1 * 1 ) + ( 1 * 0)</a:t>
              </a:r>
            </a:p>
          </p:txBody>
        </p:sp>
        <p:sp>
          <p:nvSpPr>
            <p:cNvPr id="1576" name="= 1"/>
            <p:cNvSpPr txBox="1"/>
            <p:nvPr/>
          </p:nvSpPr>
          <p:spPr>
            <a:xfrm>
              <a:off x="891537" y="556826"/>
              <a:ext cx="420440" cy="34853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1700">
                  <a:solidFill>
                    <a:srgbClr val="FFFFFF"/>
                  </a:solidFill>
                  <a:latin typeface="Arial"/>
                  <a:ea typeface="Arial"/>
                  <a:cs typeface="Arial"/>
                  <a:sym typeface="Arial"/>
                </a:defRPr>
              </a:lvl1pPr>
            </a:lstStyle>
            <a:p>
              <a:pPr/>
              <a:r>
                <a:t>= 1</a:t>
              </a:r>
            </a:p>
          </p:txBody>
        </p:sp>
        <p:sp>
          <p:nvSpPr>
            <p:cNvPr id="1577" name="Neuron fires"/>
            <p:cNvSpPr txBox="1"/>
            <p:nvPr/>
          </p:nvSpPr>
          <p:spPr>
            <a:xfrm>
              <a:off x="891537" y="844566"/>
              <a:ext cx="1385981" cy="348537"/>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1700">
                  <a:solidFill>
                    <a:srgbClr val="FFFFFF"/>
                  </a:solidFill>
                  <a:latin typeface="Arial"/>
                  <a:ea typeface="Arial"/>
                  <a:cs typeface="Arial"/>
                  <a:sym typeface="Arial"/>
                </a:defRPr>
              </a:lvl1pPr>
            </a:lstStyle>
            <a:p>
              <a:pPr/>
              <a:r>
                <a:t>Neuron fires</a:t>
              </a:r>
            </a:p>
          </p:txBody>
        </p:sp>
        <p:pic>
          <p:nvPicPr>
            <p:cNvPr id="1578" name="Weights2.png" descr="Weights2.png"/>
            <p:cNvPicPr>
              <a:picLocks noChangeAspect="1"/>
            </p:cNvPicPr>
            <p:nvPr/>
          </p:nvPicPr>
          <p:blipFill>
            <a:blip r:embed="rId21">
              <a:extLst/>
            </a:blip>
            <a:stretch>
              <a:fillRect/>
            </a:stretch>
          </p:blipFill>
          <p:spPr>
            <a:xfrm>
              <a:off x="616515" y="0"/>
              <a:ext cx="2597410" cy="291403"/>
            </a:xfrm>
            <a:prstGeom prst="rect">
              <a:avLst/>
            </a:prstGeom>
            <a:ln w="12700" cap="flat">
              <a:noFill/>
              <a:miter lim="400000"/>
            </a:ln>
            <a:effectLst/>
          </p:spPr>
        </p:pic>
      </p:grpSp>
      <p:grpSp>
        <p:nvGrpSpPr>
          <p:cNvPr id="1585" name="Group"/>
          <p:cNvGrpSpPr/>
          <p:nvPr/>
        </p:nvGrpSpPr>
        <p:grpSpPr>
          <a:xfrm>
            <a:off x="4090032" y="5432890"/>
            <a:ext cx="3129414" cy="1400767"/>
            <a:chOff x="0" y="0"/>
            <a:chExt cx="3129412" cy="1400766"/>
          </a:xfrm>
        </p:grpSpPr>
        <p:sp>
          <p:nvSpPr>
            <p:cNvPr id="1594" name="Connection Line"/>
            <p:cNvSpPr/>
            <p:nvPr/>
          </p:nvSpPr>
          <p:spPr>
            <a:xfrm>
              <a:off x="0" y="-1"/>
              <a:ext cx="736600" cy="147532"/>
            </a:xfrm>
            <a:custGeom>
              <a:avLst/>
              <a:gdLst/>
              <a:ahLst/>
              <a:cxnLst>
                <a:cxn ang="0">
                  <a:pos x="wd2" y="hd2"/>
                </a:cxn>
                <a:cxn ang="5400000">
                  <a:pos x="wd2" y="hd2"/>
                </a:cxn>
                <a:cxn ang="10800000">
                  <a:pos x="wd2" y="hd2"/>
                </a:cxn>
                <a:cxn ang="16200000">
                  <a:pos x="wd2" y="hd2"/>
                </a:cxn>
              </a:cxnLst>
              <a:rect l="0" t="0" r="r" b="b"/>
              <a:pathLst>
                <a:path w="21600" h="16585" fill="norm" stroke="1" extrusionOk="0">
                  <a:moveTo>
                    <a:pt x="21600" y="16585"/>
                  </a:moveTo>
                  <a:cubicBezTo>
                    <a:pt x="16191" y="-2160"/>
                    <a:pt x="8991" y="-5015"/>
                    <a:pt x="0" y="8019"/>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sp>
          <p:nvSpPr>
            <p:cNvPr id="1581" name="= (1 * 1 ) + ( 1 * 0) - 1"/>
            <p:cNvSpPr txBox="1"/>
            <p:nvPr/>
          </p:nvSpPr>
          <p:spPr>
            <a:xfrm>
              <a:off x="385870" y="453511"/>
              <a:ext cx="2154177" cy="34853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1700">
                  <a:solidFill>
                    <a:srgbClr val="FFFFFF"/>
                  </a:solidFill>
                  <a:latin typeface="Arial"/>
                  <a:ea typeface="Arial"/>
                  <a:cs typeface="Arial"/>
                  <a:sym typeface="Arial"/>
                </a:defRPr>
              </a:lvl1pPr>
            </a:lstStyle>
            <a:p>
              <a:pPr/>
              <a:r>
                <a:t>= (1 * 1 ) + ( 1 * 0) - 1</a:t>
              </a:r>
            </a:p>
          </p:txBody>
        </p:sp>
        <p:sp>
          <p:nvSpPr>
            <p:cNvPr id="1582" name="= 1-1 = 0"/>
            <p:cNvSpPr txBox="1"/>
            <p:nvPr/>
          </p:nvSpPr>
          <p:spPr>
            <a:xfrm>
              <a:off x="385870" y="764489"/>
              <a:ext cx="978534" cy="34853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1700">
                  <a:solidFill>
                    <a:srgbClr val="FFFFFF"/>
                  </a:solidFill>
                  <a:latin typeface="Arial"/>
                  <a:ea typeface="Arial"/>
                  <a:cs typeface="Arial"/>
                  <a:sym typeface="Arial"/>
                </a:defRPr>
              </a:lvl1pPr>
            </a:lstStyle>
            <a:p>
              <a:pPr/>
              <a:r>
                <a:t>= 1-1 = 0</a:t>
              </a:r>
            </a:p>
          </p:txBody>
        </p:sp>
        <p:sp>
          <p:nvSpPr>
            <p:cNvPr id="1583" name="Does not fire"/>
            <p:cNvSpPr txBox="1"/>
            <p:nvPr/>
          </p:nvSpPr>
          <p:spPr>
            <a:xfrm>
              <a:off x="385870" y="1052229"/>
              <a:ext cx="1433842" cy="34853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1700">
                  <a:solidFill>
                    <a:srgbClr val="FFFFFF"/>
                  </a:solidFill>
                  <a:latin typeface="Arial"/>
                  <a:ea typeface="Arial"/>
                  <a:cs typeface="Arial"/>
                  <a:sym typeface="Arial"/>
                </a:defRPr>
              </a:lvl1pPr>
            </a:lstStyle>
            <a:p>
              <a:pPr/>
              <a:r>
                <a:t>Does not fire</a:t>
              </a:r>
            </a:p>
          </p:txBody>
        </p:sp>
        <p:pic>
          <p:nvPicPr>
            <p:cNvPr id="1584" name="weights3.png" descr="weights3.png"/>
            <p:cNvPicPr>
              <a:picLocks noChangeAspect="1"/>
            </p:cNvPicPr>
            <p:nvPr/>
          </p:nvPicPr>
          <p:blipFill>
            <a:blip r:embed="rId22">
              <a:extLst/>
            </a:blip>
            <a:stretch>
              <a:fillRect/>
            </a:stretch>
          </p:blipFill>
          <p:spPr>
            <a:xfrm>
              <a:off x="41662" y="231019"/>
              <a:ext cx="3087751" cy="291404"/>
            </a:xfrm>
            <a:prstGeom prst="rect">
              <a:avLst/>
            </a:prstGeom>
            <a:ln w="12700" cap="flat">
              <a:noFill/>
              <a:miter lim="400000"/>
            </a:ln>
            <a:effectLst/>
          </p:spPr>
        </p:pic>
      </p:grpSp>
      <p:grpSp>
        <p:nvGrpSpPr>
          <p:cNvPr id="1592" name="Group"/>
          <p:cNvGrpSpPr/>
          <p:nvPr/>
        </p:nvGrpSpPr>
        <p:grpSpPr>
          <a:xfrm>
            <a:off x="5601333" y="2590123"/>
            <a:ext cx="3331506" cy="1556523"/>
            <a:chOff x="0" y="0"/>
            <a:chExt cx="3331505" cy="1556522"/>
          </a:xfrm>
        </p:grpSpPr>
        <p:sp>
          <p:nvSpPr>
            <p:cNvPr id="1595" name="Connection Line"/>
            <p:cNvSpPr/>
            <p:nvPr/>
          </p:nvSpPr>
          <p:spPr>
            <a:xfrm>
              <a:off x="0" y="781822"/>
              <a:ext cx="736600" cy="774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2627" y="3030"/>
                    <a:pt x="5427" y="10230"/>
                    <a:pt x="0" y="21600"/>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grpSp>
          <p:nvGrpSpPr>
            <p:cNvPr id="1591" name="Group"/>
            <p:cNvGrpSpPr/>
            <p:nvPr/>
          </p:nvGrpSpPr>
          <p:grpSpPr>
            <a:xfrm>
              <a:off x="521148" y="0"/>
              <a:ext cx="2810358" cy="1312504"/>
              <a:chOff x="0" y="0"/>
              <a:chExt cx="2810357" cy="1312503"/>
            </a:xfrm>
          </p:grpSpPr>
          <p:pic>
            <p:nvPicPr>
              <p:cNvPr id="1587" name="Weights_final.png" descr="Weights_final.png"/>
              <p:cNvPicPr>
                <a:picLocks noChangeAspect="1"/>
              </p:cNvPicPr>
              <p:nvPr/>
            </p:nvPicPr>
            <p:blipFill>
              <a:blip r:embed="rId23">
                <a:extLst/>
              </a:blip>
              <a:stretch>
                <a:fillRect/>
              </a:stretch>
            </p:blipFill>
            <p:spPr>
              <a:xfrm>
                <a:off x="0" y="0"/>
                <a:ext cx="2810358" cy="291403"/>
              </a:xfrm>
              <a:prstGeom prst="rect">
                <a:avLst/>
              </a:prstGeom>
              <a:ln w="12700" cap="flat">
                <a:noFill/>
                <a:miter lim="400000"/>
              </a:ln>
              <a:effectLst/>
            </p:spPr>
          </p:pic>
          <p:sp>
            <p:nvSpPr>
              <p:cNvPr id="1588" name="= (3 * 1 ) + ( -2 * 0) - 2"/>
              <p:cNvSpPr txBox="1"/>
              <p:nvPr/>
            </p:nvSpPr>
            <p:spPr>
              <a:xfrm>
                <a:off x="423453" y="365249"/>
                <a:ext cx="2226073" cy="348537"/>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1700">
                    <a:solidFill>
                      <a:srgbClr val="FFFFFF"/>
                    </a:solidFill>
                    <a:latin typeface="Arial"/>
                    <a:ea typeface="Arial"/>
                    <a:cs typeface="Arial"/>
                    <a:sym typeface="Arial"/>
                  </a:defRPr>
                </a:lvl1pPr>
              </a:lstStyle>
              <a:p>
                <a:pPr/>
                <a:r>
                  <a:t>= (3 * 1 ) + ( -2 * 0) - 2</a:t>
                </a:r>
              </a:p>
            </p:txBody>
          </p:sp>
          <p:sp>
            <p:nvSpPr>
              <p:cNvPr id="1589" name="= 3 + 0 - 2 = 1"/>
              <p:cNvSpPr txBox="1"/>
              <p:nvPr/>
            </p:nvSpPr>
            <p:spPr>
              <a:xfrm>
                <a:off x="423453" y="676226"/>
                <a:ext cx="1464625" cy="34853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1700">
                    <a:solidFill>
                      <a:srgbClr val="FFFFFF"/>
                    </a:solidFill>
                    <a:latin typeface="Arial"/>
                    <a:ea typeface="Arial"/>
                    <a:cs typeface="Arial"/>
                    <a:sym typeface="Arial"/>
                  </a:defRPr>
                </a:lvl1pPr>
              </a:lstStyle>
              <a:p>
                <a:pPr/>
                <a:r>
                  <a:t>= 3 + 0 - 2 = 1</a:t>
                </a:r>
              </a:p>
            </p:txBody>
          </p:sp>
          <p:sp>
            <p:nvSpPr>
              <p:cNvPr id="1590" name="=  Neuron fires"/>
              <p:cNvSpPr txBox="1"/>
              <p:nvPr/>
            </p:nvSpPr>
            <p:spPr>
              <a:xfrm>
                <a:off x="423453" y="963966"/>
                <a:ext cx="1632031" cy="34853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1700">
                    <a:solidFill>
                      <a:srgbClr val="FFFFFF"/>
                    </a:solidFill>
                    <a:latin typeface="Arial"/>
                    <a:ea typeface="Arial"/>
                    <a:cs typeface="Arial"/>
                    <a:sym typeface="Arial"/>
                  </a:defRPr>
                </a:lvl1pPr>
              </a:lstStyle>
              <a:p>
                <a:pPr/>
                <a:r>
                  <a:t>=  Neuron fires</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5" grpId="2"/>
      <p:bldP build="whole" bldLvl="1" animBg="1" rev="0" advAuto="0" spid="1592" grpId="3"/>
      <p:bldP build="whole" bldLvl="1" animBg="1" rev="0" advAuto="0" spid="1579"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9"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600"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More Complex Networks</a:t>
            </a:r>
          </a:p>
        </p:txBody>
      </p:sp>
      <p:pic>
        <p:nvPicPr>
          <p:cNvPr id="1601" name="MLP.png" descr="MLP.png"/>
          <p:cNvPicPr>
            <a:picLocks noChangeAspect="1"/>
          </p:cNvPicPr>
          <p:nvPr/>
        </p:nvPicPr>
        <p:blipFill>
          <a:blip r:embed="rId4">
            <a:extLst/>
          </a:blip>
          <a:stretch>
            <a:fillRect/>
          </a:stretch>
        </p:blipFill>
        <p:spPr>
          <a:xfrm>
            <a:off x="134086" y="2631449"/>
            <a:ext cx="4808789" cy="2645581"/>
          </a:xfrm>
          <a:prstGeom prst="rect">
            <a:avLst/>
          </a:prstGeom>
          <a:ln w="12700">
            <a:miter lim="400000"/>
          </a:ln>
        </p:spPr>
      </p:pic>
      <p:pic>
        <p:nvPicPr>
          <p:cNvPr id="1602" name="Neurons_Filtered_Background.png" descr="Neurons_Filtered_Background.png"/>
          <p:cNvPicPr>
            <a:picLocks noChangeAspect="0"/>
          </p:cNvPicPr>
          <p:nvPr/>
        </p:nvPicPr>
        <p:blipFill>
          <a:blip r:embed="rId5">
            <a:extLst/>
          </a:blip>
          <a:stretch>
            <a:fillRect/>
          </a:stretch>
        </p:blipFill>
        <p:spPr>
          <a:xfrm>
            <a:off x="4808083" y="4413311"/>
            <a:ext cx="2071969" cy="1495045"/>
          </a:xfrm>
          <a:prstGeom prst="rect">
            <a:avLst/>
          </a:prstGeom>
          <a:effectLst>
            <a:outerShdw sx="100000" sy="100000" kx="0" ky="0" algn="b" rotWithShape="0" blurRad="38100" dist="23000" dir="5400000">
              <a:srgbClr val="000000">
                <a:alpha val="35000"/>
              </a:srgbClr>
            </a:outerShdw>
          </a:effectLst>
        </p:spPr>
      </p:pic>
      <p:sp>
        <p:nvSpPr>
          <p:cNvPr id="1603" name="Content Placeholder 2"/>
          <p:cNvSpPr txBox="1"/>
          <p:nvPr>
            <p:ph type="body" sz="quarter" idx="1"/>
          </p:nvPr>
        </p:nvSpPr>
        <p:spPr>
          <a:xfrm>
            <a:off x="292269" y="6064477"/>
            <a:ext cx="5752388" cy="1046743"/>
          </a:xfrm>
          <a:prstGeom prst="rect">
            <a:avLst/>
          </a:prstGeom>
          <a:effectLst>
            <a:outerShdw sx="100000" sy="100000" kx="0" ky="0" algn="b" rotWithShape="0" blurRad="38100" dist="23000" dir="5400000">
              <a:srgbClr val="000000">
                <a:alpha val="79983"/>
              </a:srgbClr>
            </a:outerShdw>
          </a:effectLst>
        </p:spPr>
        <p:txBody>
          <a:bodyPr lIns="45718" tIns="45718" rIns="45718" bIns="45718"/>
          <a:lstStyle>
            <a:lvl1pPr>
              <a:lnSpc>
                <a:spcPct val="90000"/>
              </a:lnSpc>
              <a:defRPr b="1" sz="2000">
                <a:solidFill>
                  <a:srgbClr val="FFFFFF"/>
                </a:solidFill>
                <a:effectLst>
                  <a:outerShdw sx="100000" sy="100000" kx="0" ky="0" algn="b" rotWithShape="0" blurRad="50800" dist="38100" dir="5400000">
                    <a:srgbClr val="000000">
                      <a:alpha val="40000"/>
                    </a:srgbClr>
                  </a:outerShdw>
                </a:effectLst>
              </a:defRPr>
            </a:lvl1pPr>
          </a:lstStyle>
          <a:p>
            <a:pPr/>
            <a:r>
              <a:t>Capable of solving arbitrarily complex functions.</a:t>
            </a:r>
          </a:p>
        </p:txBody>
      </p:sp>
      <p:grpSp>
        <p:nvGrpSpPr>
          <p:cNvPr id="1616" name="Group"/>
          <p:cNvGrpSpPr/>
          <p:nvPr/>
        </p:nvGrpSpPr>
        <p:grpSpPr>
          <a:xfrm>
            <a:off x="7339181" y="1862333"/>
            <a:ext cx="1663701" cy="1601749"/>
            <a:chOff x="0" y="0"/>
            <a:chExt cx="1663700" cy="1601748"/>
          </a:xfrm>
        </p:grpSpPr>
        <p:sp>
          <p:nvSpPr>
            <p:cNvPr id="1604" name="Line"/>
            <p:cNvSpPr/>
            <p:nvPr/>
          </p:nvSpPr>
          <p:spPr>
            <a:xfrm>
              <a:off x="250051" y="1284506"/>
              <a:ext cx="1411280" cy="1"/>
            </a:xfrm>
            <a:prstGeom prst="line">
              <a:avLst/>
            </a:pr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05" name="Line"/>
            <p:cNvSpPr/>
            <p:nvPr/>
          </p:nvSpPr>
          <p:spPr>
            <a:xfrm flipV="1">
              <a:off x="388130" y="2828"/>
              <a:ext cx="1" cy="1412962"/>
            </a:xfrm>
            <a:prstGeom prst="line">
              <a:avLst/>
            </a:pr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pic>
          <p:nvPicPr>
            <p:cNvPr id="1606" name="x1.png" descr="x1.png"/>
            <p:cNvPicPr>
              <a:picLocks noChangeAspect="1"/>
            </p:cNvPicPr>
            <p:nvPr/>
          </p:nvPicPr>
          <p:blipFill>
            <a:blip r:embed="rId6">
              <a:extLst/>
            </a:blip>
            <a:stretch>
              <a:fillRect/>
            </a:stretch>
          </p:blipFill>
          <p:spPr>
            <a:xfrm>
              <a:off x="0" y="603588"/>
              <a:ext cx="285126" cy="211442"/>
            </a:xfrm>
            <a:prstGeom prst="rect">
              <a:avLst/>
            </a:prstGeom>
            <a:ln w="12700" cap="flat">
              <a:noFill/>
              <a:miter lim="400000"/>
            </a:ln>
            <a:effectLst/>
          </p:spPr>
        </p:pic>
        <p:pic>
          <p:nvPicPr>
            <p:cNvPr id="1607" name="x2.png" descr="x2.png"/>
            <p:cNvPicPr>
              <a:picLocks noChangeAspect="1"/>
            </p:cNvPicPr>
            <p:nvPr/>
          </p:nvPicPr>
          <p:blipFill>
            <a:blip r:embed="rId7">
              <a:extLst/>
            </a:blip>
            <a:stretch>
              <a:fillRect/>
            </a:stretch>
          </p:blipFill>
          <p:spPr>
            <a:xfrm>
              <a:off x="809924" y="1390306"/>
              <a:ext cx="291534" cy="211443"/>
            </a:xfrm>
            <a:prstGeom prst="rect">
              <a:avLst/>
            </a:prstGeom>
            <a:ln w="12700" cap="flat">
              <a:noFill/>
              <a:miter lim="400000"/>
            </a:ln>
            <a:effectLst/>
          </p:spPr>
        </p:pic>
        <p:sp>
          <p:nvSpPr>
            <p:cNvPr id="1608" name="Circle"/>
            <p:cNvSpPr/>
            <p:nvPr/>
          </p:nvSpPr>
          <p:spPr>
            <a:xfrm>
              <a:off x="499452" y="1098647"/>
              <a:ext cx="82786" cy="86946"/>
            </a:xfrm>
            <a:prstGeom prst="ellipse">
              <a:avLst/>
            </a:prstGeom>
            <a:solidFill>
              <a:schemeClr val="accent2">
                <a:satOff val="-4966"/>
                <a:lumOff val="-10549"/>
              </a:schemeClr>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09" name="Circle"/>
            <p:cNvSpPr/>
            <p:nvPr/>
          </p:nvSpPr>
          <p:spPr>
            <a:xfrm>
              <a:off x="1444541" y="77951"/>
              <a:ext cx="82786" cy="86946"/>
            </a:xfrm>
            <a:prstGeom prst="ellipse">
              <a:avLst/>
            </a:prstGeom>
            <a:solidFill>
              <a:schemeClr val="accent1"/>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10" name="Circle"/>
            <p:cNvSpPr/>
            <p:nvPr/>
          </p:nvSpPr>
          <p:spPr>
            <a:xfrm>
              <a:off x="499452" y="77951"/>
              <a:ext cx="82786" cy="86946"/>
            </a:xfrm>
            <a:prstGeom prst="ellipse">
              <a:avLst/>
            </a:prstGeom>
            <a:solidFill>
              <a:schemeClr val="accent2">
                <a:satOff val="-4966"/>
                <a:lumOff val="-10549"/>
              </a:schemeClr>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11" name="Circle"/>
            <p:cNvSpPr/>
            <p:nvPr/>
          </p:nvSpPr>
          <p:spPr>
            <a:xfrm>
              <a:off x="1444541" y="1098647"/>
              <a:ext cx="82786" cy="86946"/>
            </a:xfrm>
            <a:prstGeom prst="ellipse">
              <a:avLst/>
            </a:prstGeom>
            <a:solidFill>
              <a:schemeClr val="accent2">
                <a:satOff val="-4966"/>
                <a:lumOff val="-10549"/>
              </a:schemeClr>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12" name="0"/>
            <p:cNvSpPr txBox="1"/>
            <p:nvPr/>
          </p:nvSpPr>
          <p:spPr>
            <a:xfrm>
              <a:off x="152177" y="1251795"/>
              <a:ext cx="167967" cy="229545"/>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sz="1100">
                  <a:solidFill>
                    <a:srgbClr val="FFFFFF"/>
                  </a:solidFill>
                </a:defRPr>
              </a:lvl1pPr>
            </a:lstStyle>
            <a:p>
              <a:pPr/>
              <a:r>
                <a:t>0</a:t>
              </a:r>
            </a:p>
          </p:txBody>
        </p:sp>
        <p:sp>
          <p:nvSpPr>
            <p:cNvPr id="1613" name="1"/>
            <p:cNvSpPr txBox="1"/>
            <p:nvPr/>
          </p:nvSpPr>
          <p:spPr>
            <a:xfrm>
              <a:off x="142796" y="0"/>
              <a:ext cx="177348" cy="266182"/>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sz="1100">
                  <a:solidFill>
                    <a:srgbClr val="FFFFFF"/>
                  </a:solidFill>
                </a:defRPr>
              </a:lvl1pPr>
            </a:lstStyle>
            <a:p>
              <a:pPr/>
              <a:r>
                <a:t>1</a:t>
              </a:r>
            </a:p>
          </p:txBody>
        </p:sp>
        <p:sp>
          <p:nvSpPr>
            <p:cNvPr id="1614" name="1"/>
            <p:cNvSpPr txBox="1"/>
            <p:nvPr/>
          </p:nvSpPr>
          <p:spPr>
            <a:xfrm>
              <a:off x="1382304" y="1244586"/>
              <a:ext cx="146979" cy="244993"/>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sz="1100">
                  <a:solidFill>
                    <a:srgbClr val="FFFFFF"/>
                  </a:solidFill>
                </a:defRPr>
              </a:lvl1pPr>
            </a:lstStyle>
            <a:p>
              <a:pPr/>
              <a:r>
                <a:t>1</a:t>
              </a:r>
            </a:p>
          </p:txBody>
        </p:sp>
        <p:sp>
          <p:nvSpPr>
            <p:cNvPr id="1615" name="Line"/>
            <p:cNvSpPr/>
            <p:nvPr/>
          </p:nvSpPr>
          <p:spPr>
            <a:xfrm flipH="1" flipV="1">
              <a:off x="933597" y="34974"/>
              <a:ext cx="730103" cy="582450"/>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nvGrpSpPr>
          <p:cNvPr id="1630" name="Group"/>
          <p:cNvGrpSpPr/>
          <p:nvPr/>
        </p:nvGrpSpPr>
        <p:grpSpPr>
          <a:xfrm>
            <a:off x="7333332" y="4431587"/>
            <a:ext cx="1610743" cy="1601750"/>
            <a:chOff x="0" y="0"/>
            <a:chExt cx="1610742" cy="1601748"/>
          </a:xfrm>
        </p:grpSpPr>
        <p:sp>
          <p:nvSpPr>
            <p:cNvPr id="1617" name="Line"/>
            <p:cNvSpPr/>
            <p:nvPr/>
          </p:nvSpPr>
          <p:spPr>
            <a:xfrm>
              <a:off x="241113" y="1295846"/>
              <a:ext cx="1360833" cy="1"/>
            </a:xfrm>
            <a:prstGeom prst="line">
              <a:avLst/>
            </a:pr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18" name="Line"/>
            <p:cNvSpPr/>
            <p:nvPr/>
          </p:nvSpPr>
          <p:spPr>
            <a:xfrm flipV="1">
              <a:off x="374256" y="59983"/>
              <a:ext cx="1" cy="1362454"/>
            </a:xfrm>
            <a:prstGeom prst="line">
              <a:avLst/>
            </a:pr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pic>
          <p:nvPicPr>
            <p:cNvPr id="1619" name="x1.png" descr="x1.png"/>
            <p:cNvPicPr>
              <a:picLocks noChangeAspect="1"/>
            </p:cNvPicPr>
            <p:nvPr/>
          </p:nvPicPr>
          <p:blipFill>
            <a:blip r:embed="rId6">
              <a:extLst/>
            </a:blip>
            <a:stretch>
              <a:fillRect/>
            </a:stretch>
          </p:blipFill>
          <p:spPr>
            <a:xfrm>
              <a:off x="0" y="639268"/>
              <a:ext cx="274934" cy="203884"/>
            </a:xfrm>
            <a:prstGeom prst="rect">
              <a:avLst/>
            </a:prstGeom>
            <a:ln w="12700" cap="flat">
              <a:noFill/>
              <a:miter lim="400000"/>
            </a:ln>
            <a:effectLst/>
          </p:spPr>
        </p:pic>
        <p:pic>
          <p:nvPicPr>
            <p:cNvPr id="1620" name="x2.png" descr="x2.png"/>
            <p:cNvPicPr>
              <a:picLocks noChangeAspect="1"/>
            </p:cNvPicPr>
            <p:nvPr/>
          </p:nvPicPr>
          <p:blipFill>
            <a:blip r:embed="rId7">
              <a:extLst/>
            </a:blip>
            <a:stretch>
              <a:fillRect/>
            </a:stretch>
          </p:blipFill>
          <p:spPr>
            <a:xfrm>
              <a:off x="780973" y="1397864"/>
              <a:ext cx="281113" cy="203885"/>
            </a:xfrm>
            <a:prstGeom prst="rect">
              <a:avLst/>
            </a:prstGeom>
            <a:ln w="12700" cap="flat">
              <a:noFill/>
              <a:miter lim="400000"/>
            </a:ln>
            <a:effectLst/>
          </p:spPr>
        </p:pic>
        <p:sp>
          <p:nvSpPr>
            <p:cNvPr id="1621" name="Oval"/>
            <p:cNvSpPr/>
            <p:nvPr/>
          </p:nvSpPr>
          <p:spPr>
            <a:xfrm>
              <a:off x="481599" y="1116631"/>
              <a:ext cx="79827" cy="83838"/>
            </a:xfrm>
            <a:prstGeom prst="ellipse">
              <a:avLst/>
            </a:prstGeom>
            <a:solidFill>
              <a:schemeClr val="accent1"/>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22" name="Oval"/>
            <p:cNvSpPr/>
            <p:nvPr/>
          </p:nvSpPr>
          <p:spPr>
            <a:xfrm>
              <a:off x="1212315" y="329875"/>
              <a:ext cx="79826" cy="83838"/>
            </a:xfrm>
            <a:prstGeom prst="ellipse">
              <a:avLst/>
            </a:prstGeom>
            <a:solidFill>
              <a:schemeClr val="accent1"/>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23" name="Oval"/>
            <p:cNvSpPr/>
            <p:nvPr/>
          </p:nvSpPr>
          <p:spPr>
            <a:xfrm>
              <a:off x="481599" y="329875"/>
              <a:ext cx="79827" cy="83838"/>
            </a:xfrm>
            <a:prstGeom prst="ellipse">
              <a:avLst/>
            </a:prstGeom>
            <a:solidFill>
              <a:schemeClr val="accent2">
                <a:satOff val="-4966"/>
                <a:lumOff val="-10549"/>
              </a:schemeClr>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24" name="Oval"/>
            <p:cNvSpPr/>
            <p:nvPr/>
          </p:nvSpPr>
          <p:spPr>
            <a:xfrm>
              <a:off x="1212315" y="1101972"/>
              <a:ext cx="79826" cy="83838"/>
            </a:xfrm>
            <a:prstGeom prst="ellipse">
              <a:avLst/>
            </a:prstGeom>
            <a:solidFill>
              <a:schemeClr val="accent2">
                <a:satOff val="-4966"/>
                <a:lumOff val="-10549"/>
              </a:schemeClr>
            </a:solid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25" name="0"/>
            <p:cNvSpPr txBox="1"/>
            <p:nvPr/>
          </p:nvSpPr>
          <p:spPr>
            <a:xfrm>
              <a:off x="179767" y="1264304"/>
              <a:ext cx="160154" cy="268582"/>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sz="1200">
                  <a:solidFill>
                    <a:srgbClr val="FFFFFF"/>
                  </a:solidFill>
                </a:defRPr>
              </a:lvl1pPr>
            </a:lstStyle>
            <a:p>
              <a:pPr/>
              <a:r>
                <a:t>0</a:t>
              </a:r>
            </a:p>
          </p:txBody>
        </p:sp>
        <p:sp>
          <p:nvSpPr>
            <p:cNvPr id="1626" name="1"/>
            <p:cNvSpPr txBox="1"/>
            <p:nvPr/>
          </p:nvSpPr>
          <p:spPr>
            <a:xfrm>
              <a:off x="193880" y="254710"/>
              <a:ext cx="146041" cy="234168"/>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sz="1200">
                  <a:solidFill>
                    <a:srgbClr val="FFFFFF"/>
                  </a:solidFill>
                </a:defRPr>
              </a:lvl1pPr>
            </a:lstStyle>
            <a:p>
              <a:pPr/>
              <a:r>
                <a:t>1</a:t>
              </a:r>
            </a:p>
          </p:txBody>
        </p:sp>
        <p:sp>
          <p:nvSpPr>
            <p:cNvPr id="1627" name="1"/>
            <p:cNvSpPr txBox="1"/>
            <p:nvPr/>
          </p:nvSpPr>
          <p:spPr>
            <a:xfrm>
              <a:off x="1179208" y="1264304"/>
              <a:ext cx="146040" cy="234169"/>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sz="1200">
                  <a:solidFill>
                    <a:srgbClr val="FFFFFF"/>
                  </a:solidFill>
                </a:defRPr>
              </a:lvl1pPr>
            </a:lstStyle>
            <a:p>
              <a:pPr/>
              <a:r>
                <a:t>1</a:t>
              </a:r>
            </a:p>
          </p:txBody>
        </p:sp>
        <p:sp>
          <p:nvSpPr>
            <p:cNvPr id="1628" name="Line"/>
            <p:cNvSpPr/>
            <p:nvPr/>
          </p:nvSpPr>
          <p:spPr>
            <a:xfrm>
              <a:off x="199550" y="455875"/>
              <a:ext cx="941010" cy="941010"/>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29" name="Line"/>
            <p:cNvSpPr/>
            <p:nvPr/>
          </p:nvSpPr>
          <p:spPr>
            <a:xfrm>
              <a:off x="571530" y="-1"/>
              <a:ext cx="1039213" cy="1039213"/>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nvGrpSpPr>
          <p:cNvPr id="1638" name="Group"/>
          <p:cNvGrpSpPr/>
          <p:nvPr/>
        </p:nvGrpSpPr>
        <p:grpSpPr>
          <a:xfrm>
            <a:off x="7665621" y="3615219"/>
            <a:ext cx="1010821" cy="344135"/>
            <a:chOff x="0" y="0"/>
            <a:chExt cx="1010820" cy="344134"/>
          </a:xfrm>
        </p:grpSpPr>
        <p:sp>
          <p:nvSpPr>
            <p:cNvPr id="1631" name="Circle"/>
            <p:cNvSpPr/>
            <p:nvPr/>
          </p:nvSpPr>
          <p:spPr>
            <a:xfrm>
              <a:off x="0" y="0"/>
              <a:ext cx="135701" cy="134729"/>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32" name="Circle"/>
            <p:cNvSpPr/>
            <p:nvPr/>
          </p:nvSpPr>
          <p:spPr>
            <a:xfrm>
              <a:off x="4795" y="209405"/>
              <a:ext cx="135701" cy="134730"/>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33" name="Circle"/>
            <p:cNvSpPr/>
            <p:nvPr/>
          </p:nvSpPr>
          <p:spPr>
            <a:xfrm>
              <a:off x="501923" y="28908"/>
              <a:ext cx="270368" cy="270368"/>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34" name="Line"/>
            <p:cNvSpPr/>
            <p:nvPr/>
          </p:nvSpPr>
          <p:spPr>
            <a:xfrm>
              <a:off x="136687" y="77298"/>
              <a:ext cx="368033" cy="74106"/>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35" name="Line"/>
            <p:cNvSpPr/>
            <p:nvPr/>
          </p:nvSpPr>
          <p:spPr>
            <a:xfrm>
              <a:off x="768634" y="163080"/>
              <a:ext cx="242187" cy="1"/>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36" name="Line"/>
            <p:cNvSpPr/>
            <p:nvPr/>
          </p:nvSpPr>
          <p:spPr>
            <a:xfrm flipV="1">
              <a:off x="637107" y="29147"/>
              <a:ext cx="1" cy="2693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37" name="Line"/>
            <p:cNvSpPr/>
            <p:nvPr/>
          </p:nvSpPr>
          <p:spPr>
            <a:xfrm flipV="1">
              <a:off x="137547" y="202780"/>
              <a:ext cx="368033" cy="74106"/>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grpSp>
        <p:nvGrpSpPr>
          <p:cNvPr id="1655" name="Group"/>
          <p:cNvGrpSpPr/>
          <p:nvPr/>
        </p:nvGrpSpPr>
        <p:grpSpPr>
          <a:xfrm>
            <a:off x="7806208" y="6190054"/>
            <a:ext cx="1202523" cy="509142"/>
            <a:chOff x="0" y="0"/>
            <a:chExt cx="1202522" cy="509141"/>
          </a:xfrm>
        </p:grpSpPr>
        <p:sp>
          <p:nvSpPr>
            <p:cNvPr id="1639" name="Circle"/>
            <p:cNvSpPr/>
            <p:nvPr/>
          </p:nvSpPr>
          <p:spPr>
            <a:xfrm>
              <a:off x="0" y="52218"/>
              <a:ext cx="101551" cy="100825"/>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0" name="Circle"/>
            <p:cNvSpPr/>
            <p:nvPr/>
          </p:nvSpPr>
          <p:spPr>
            <a:xfrm>
              <a:off x="0" y="357565"/>
              <a:ext cx="101551" cy="100825"/>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1" name="Circle"/>
            <p:cNvSpPr/>
            <p:nvPr/>
          </p:nvSpPr>
          <p:spPr>
            <a:xfrm>
              <a:off x="374720" y="306813"/>
              <a:ext cx="202329" cy="202329"/>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2" name="Circle"/>
            <p:cNvSpPr/>
            <p:nvPr/>
          </p:nvSpPr>
          <p:spPr>
            <a:xfrm>
              <a:off x="374720" y="1466"/>
              <a:ext cx="202329" cy="202329"/>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3" name="Circle"/>
            <p:cNvSpPr/>
            <p:nvPr/>
          </p:nvSpPr>
          <p:spPr>
            <a:xfrm>
              <a:off x="719673" y="155551"/>
              <a:ext cx="202328" cy="202329"/>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4" name="Circle"/>
            <p:cNvSpPr/>
            <p:nvPr/>
          </p:nvSpPr>
          <p:spPr>
            <a:xfrm>
              <a:off x="1100972" y="205547"/>
              <a:ext cx="101551" cy="100824"/>
            </a:xfrm>
            <a:prstGeom prst="ellipse">
              <a:avLst/>
            </a:prstGeom>
            <a:noFill/>
            <a:ln w="25400" cap="flat">
              <a:solidFill>
                <a:srgbClr val="85888D"/>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5" name="Line"/>
            <p:cNvSpPr/>
            <p:nvPr/>
          </p:nvSpPr>
          <p:spPr>
            <a:xfrm flipV="1">
              <a:off x="94198" y="154613"/>
              <a:ext cx="290335" cy="224993"/>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6" name="Line"/>
            <p:cNvSpPr/>
            <p:nvPr/>
          </p:nvSpPr>
          <p:spPr>
            <a:xfrm>
              <a:off x="94423" y="144730"/>
              <a:ext cx="289889" cy="225568"/>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7" name="Line"/>
            <p:cNvSpPr/>
            <p:nvPr/>
          </p:nvSpPr>
          <p:spPr>
            <a:xfrm>
              <a:off x="100547" y="407977"/>
              <a:ext cx="275177" cy="1"/>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8" name="Line"/>
            <p:cNvSpPr/>
            <p:nvPr/>
          </p:nvSpPr>
          <p:spPr>
            <a:xfrm>
              <a:off x="101158" y="102630"/>
              <a:ext cx="275177" cy="1"/>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49" name="Line"/>
            <p:cNvSpPr/>
            <p:nvPr/>
          </p:nvSpPr>
          <p:spPr>
            <a:xfrm>
              <a:off x="575486" y="125414"/>
              <a:ext cx="166576" cy="64657"/>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50" name="Line"/>
            <p:cNvSpPr/>
            <p:nvPr/>
          </p:nvSpPr>
          <p:spPr>
            <a:xfrm flipV="1">
              <a:off x="575486" y="319921"/>
              <a:ext cx="166908" cy="77533"/>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51" name="Line"/>
            <p:cNvSpPr/>
            <p:nvPr/>
          </p:nvSpPr>
          <p:spPr>
            <a:xfrm>
              <a:off x="919264" y="255958"/>
              <a:ext cx="181239" cy="1"/>
            </a:xfrm>
            <a:prstGeom prst="line">
              <a:avLst/>
            </a:prstGeom>
            <a:noFill/>
            <a:ln w="12700" cap="flat">
              <a:solidFill>
                <a:srgbClr val="000000"/>
              </a:solidFill>
              <a:prstDash val="solid"/>
              <a:miter lim="400000"/>
              <a:tailEnd type="triangle" w="med" len="med"/>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52" name="Line"/>
            <p:cNvSpPr/>
            <p:nvPr/>
          </p:nvSpPr>
          <p:spPr>
            <a:xfrm flipV="1">
              <a:off x="474966" y="0"/>
              <a:ext cx="1" cy="20155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53" name="Line"/>
            <p:cNvSpPr/>
            <p:nvPr/>
          </p:nvSpPr>
          <p:spPr>
            <a:xfrm flipV="1">
              <a:off x="474966" y="307199"/>
              <a:ext cx="1" cy="20155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sp>
          <p:nvSpPr>
            <p:cNvPr id="1654" name="Line"/>
            <p:cNvSpPr/>
            <p:nvPr/>
          </p:nvSpPr>
          <p:spPr>
            <a:xfrm flipV="1">
              <a:off x="820836" y="155730"/>
              <a:ext cx="1" cy="20155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03" grpId="3"/>
      <p:bldP build="whole" bldLvl="1" animBg="1" rev="0" advAuto="0" spid="1602" grpId="2"/>
      <p:bldP build="whole" bldLvl="1" animBg="1" rev="0" advAuto="0" spid="1601"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9"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660"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“Deep” Neural Networks</a:t>
            </a:r>
          </a:p>
        </p:txBody>
      </p:sp>
      <p:pic>
        <p:nvPicPr>
          <p:cNvPr id="1661" name="8-gif.gif" descr="8-gif.gif"/>
          <p:cNvPicPr>
            <a:picLocks noChangeAspect="0"/>
          </p:cNvPicPr>
          <p:nvPr/>
        </p:nvPicPr>
        <p:blipFill>
          <a:blip r:embed="rId4">
            <a:extLst/>
          </a:blip>
          <a:stretch>
            <a:fillRect/>
          </a:stretch>
        </p:blipFill>
        <p:spPr>
          <a:xfrm>
            <a:off x="309550" y="2459730"/>
            <a:ext cx="1776793" cy="1776793"/>
          </a:xfrm>
          <a:prstGeom prst="rect">
            <a:avLst/>
          </a:prstGeom>
        </p:spPr>
      </p:pic>
      <p:pic>
        <p:nvPicPr>
          <p:cNvPr id="1662" name="convolution_schematic.gif" descr="convolution_schematic.gif"/>
          <p:cNvPicPr>
            <a:picLocks noChangeAspect="0"/>
          </p:cNvPicPr>
          <p:nvPr/>
        </p:nvPicPr>
        <p:blipFill>
          <a:blip r:embed="rId5">
            <a:extLst/>
          </a:blip>
          <a:stretch>
            <a:fillRect/>
          </a:stretch>
        </p:blipFill>
        <p:spPr>
          <a:xfrm>
            <a:off x="2581339" y="2459741"/>
            <a:ext cx="2429463" cy="1776771"/>
          </a:xfrm>
          <a:prstGeom prst="rect">
            <a:avLst/>
          </a:prstGeom>
        </p:spPr>
      </p:pic>
      <p:pic>
        <p:nvPicPr>
          <p:cNvPr id="1663" name="giphy.gif" descr="giphy.gif"/>
          <p:cNvPicPr>
            <a:picLocks noChangeAspect="0"/>
          </p:cNvPicPr>
          <p:nvPr/>
        </p:nvPicPr>
        <p:blipFill>
          <a:blip r:embed="rId6">
            <a:extLst/>
          </a:blip>
          <a:stretch>
            <a:fillRect/>
          </a:stretch>
        </p:blipFill>
        <p:spPr>
          <a:xfrm>
            <a:off x="5456239" y="2459741"/>
            <a:ext cx="3135478" cy="1776772"/>
          </a:xfrm>
          <a:prstGeom prst="rect">
            <a:avLst/>
          </a:prstGeom>
        </p:spPr>
      </p:pic>
      <p:sp>
        <p:nvSpPr>
          <p:cNvPr id="1664" name="Line"/>
          <p:cNvSpPr/>
          <p:nvPr/>
        </p:nvSpPr>
        <p:spPr>
          <a:xfrm flipV="1">
            <a:off x="2333840" y="2459730"/>
            <a:ext cx="1" cy="3255437"/>
          </a:xfrm>
          <a:prstGeom prst="line">
            <a:avLst/>
          </a:prstGeom>
          <a:ln w="25400" cap="rnd">
            <a:solidFill>
              <a:schemeClr val="accent1"/>
            </a:solidFill>
            <a:custDash>
              <a:ds d="100000" sp="200000"/>
            </a:custDash>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665" name="Line"/>
          <p:cNvSpPr/>
          <p:nvPr/>
        </p:nvSpPr>
        <p:spPr>
          <a:xfrm flipV="1">
            <a:off x="8854194" y="2459730"/>
            <a:ext cx="1" cy="1938540"/>
          </a:xfrm>
          <a:prstGeom prst="line">
            <a:avLst/>
          </a:prstGeom>
          <a:ln w="25400" cap="rnd">
            <a:solidFill>
              <a:schemeClr val="accent1"/>
            </a:solidFill>
            <a:custDash>
              <a:ds d="100000" sp="200000"/>
            </a:custDash>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666" name="Line"/>
          <p:cNvSpPr/>
          <p:nvPr/>
        </p:nvSpPr>
        <p:spPr>
          <a:xfrm>
            <a:off x="5201700" y="4447145"/>
            <a:ext cx="3644555" cy="1"/>
          </a:xfrm>
          <a:prstGeom prst="line">
            <a:avLst/>
          </a:prstGeom>
          <a:ln w="25400" cap="rnd">
            <a:solidFill>
              <a:schemeClr val="accent1"/>
            </a:solidFill>
            <a:custDash>
              <a:ds d="100000" sp="200000"/>
            </a:custDash>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667" name="Line"/>
          <p:cNvSpPr/>
          <p:nvPr/>
        </p:nvSpPr>
        <p:spPr>
          <a:xfrm flipV="1">
            <a:off x="5193760" y="4532674"/>
            <a:ext cx="1" cy="1938539"/>
          </a:xfrm>
          <a:prstGeom prst="line">
            <a:avLst/>
          </a:prstGeom>
          <a:ln w="25400" cap="rnd">
            <a:solidFill>
              <a:schemeClr val="accent1"/>
            </a:solidFill>
            <a:custDash>
              <a:ds d="100000" sp="200000"/>
            </a:custDash>
          </a:ln>
          <a:effectLst>
            <a:outerShdw sx="100000" sy="100000" kx="0" ky="0" algn="b" rotWithShape="0" blurRad="38100" dist="23000" dir="5400000">
              <a:srgbClr val="000000">
                <a:alpha val="35000"/>
              </a:srgbClr>
            </a:outerShdw>
          </a:effectLst>
        </p:spPr>
        <p:txBody>
          <a:bodyPr lIns="45718" tIns="45718" rIns="45718" bIns="45718"/>
          <a:lstStyle/>
          <a:p>
            <a:pPr/>
          </a:p>
        </p:txBody>
      </p:sp>
      <p:grpSp>
        <p:nvGrpSpPr>
          <p:cNvPr id="1693" name="Group"/>
          <p:cNvGrpSpPr/>
          <p:nvPr/>
        </p:nvGrpSpPr>
        <p:grpSpPr>
          <a:xfrm>
            <a:off x="199656" y="4606107"/>
            <a:ext cx="1565173" cy="1743715"/>
            <a:chOff x="0" y="0"/>
            <a:chExt cx="1565172" cy="1743713"/>
          </a:xfrm>
        </p:grpSpPr>
        <p:sp>
          <p:nvSpPr>
            <p:cNvPr id="1668" name="Circle"/>
            <p:cNvSpPr/>
            <p:nvPr/>
          </p:nvSpPr>
          <p:spPr>
            <a:xfrm>
              <a:off x="0" y="0"/>
              <a:ext cx="150717"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69" name="Circle"/>
            <p:cNvSpPr/>
            <p:nvPr/>
          </p:nvSpPr>
          <p:spPr>
            <a:xfrm>
              <a:off x="0" y="281359"/>
              <a:ext cx="150717" cy="1582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0" name="Circle"/>
            <p:cNvSpPr/>
            <p:nvPr/>
          </p:nvSpPr>
          <p:spPr>
            <a:xfrm>
              <a:off x="0" y="562720"/>
              <a:ext cx="150717"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1" name="Circle"/>
            <p:cNvSpPr/>
            <p:nvPr/>
          </p:nvSpPr>
          <p:spPr>
            <a:xfrm>
              <a:off x="0" y="844080"/>
              <a:ext cx="150717"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2" name="Circle"/>
            <p:cNvSpPr/>
            <p:nvPr/>
          </p:nvSpPr>
          <p:spPr>
            <a:xfrm>
              <a:off x="281360" y="0"/>
              <a:ext cx="150717"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3" name="Circle"/>
            <p:cNvSpPr/>
            <p:nvPr/>
          </p:nvSpPr>
          <p:spPr>
            <a:xfrm>
              <a:off x="281360" y="281359"/>
              <a:ext cx="150717" cy="1582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4" name="Circle"/>
            <p:cNvSpPr/>
            <p:nvPr/>
          </p:nvSpPr>
          <p:spPr>
            <a:xfrm>
              <a:off x="281360" y="540514"/>
              <a:ext cx="150717" cy="1582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5" name="Circle"/>
            <p:cNvSpPr/>
            <p:nvPr/>
          </p:nvSpPr>
          <p:spPr>
            <a:xfrm>
              <a:off x="281360" y="844080"/>
              <a:ext cx="150717"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6" name="Circle"/>
            <p:cNvSpPr/>
            <p:nvPr/>
          </p:nvSpPr>
          <p:spPr>
            <a:xfrm>
              <a:off x="562720" y="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7" name="Circle"/>
            <p:cNvSpPr/>
            <p:nvPr/>
          </p:nvSpPr>
          <p:spPr>
            <a:xfrm>
              <a:off x="562720" y="281359"/>
              <a:ext cx="150718" cy="1582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8" name="Circle"/>
            <p:cNvSpPr/>
            <p:nvPr/>
          </p:nvSpPr>
          <p:spPr>
            <a:xfrm>
              <a:off x="562720" y="56272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79" name="Circle"/>
            <p:cNvSpPr/>
            <p:nvPr/>
          </p:nvSpPr>
          <p:spPr>
            <a:xfrm>
              <a:off x="562720" y="84408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0" name="Circle"/>
            <p:cNvSpPr/>
            <p:nvPr/>
          </p:nvSpPr>
          <p:spPr>
            <a:xfrm>
              <a:off x="844080" y="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1" name="Circle"/>
            <p:cNvSpPr/>
            <p:nvPr/>
          </p:nvSpPr>
          <p:spPr>
            <a:xfrm>
              <a:off x="844080" y="281359"/>
              <a:ext cx="150718" cy="1582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2" name="Circle"/>
            <p:cNvSpPr/>
            <p:nvPr/>
          </p:nvSpPr>
          <p:spPr>
            <a:xfrm>
              <a:off x="844080" y="540514"/>
              <a:ext cx="150718" cy="1582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3" name="Circle"/>
            <p:cNvSpPr/>
            <p:nvPr/>
          </p:nvSpPr>
          <p:spPr>
            <a:xfrm>
              <a:off x="844080" y="84408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4" name="Circle"/>
            <p:cNvSpPr/>
            <p:nvPr/>
          </p:nvSpPr>
          <p:spPr>
            <a:xfrm>
              <a:off x="1133095" y="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5" name="Circle"/>
            <p:cNvSpPr/>
            <p:nvPr/>
          </p:nvSpPr>
          <p:spPr>
            <a:xfrm>
              <a:off x="1133095" y="281359"/>
              <a:ext cx="150718" cy="1582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6" name="Circle"/>
            <p:cNvSpPr/>
            <p:nvPr/>
          </p:nvSpPr>
          <p:spPr>
            <a:xfrm>
              <a:off x="1133095" y="56272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7" name="Circle"/>
            <p:cNvSpPr/>
            <p:nvPr/>
          </p:nvSpPr>
          <p:spPr>
            <a:xfrm>
              <a:off x="1133095" y="84408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8" name="Circle"/>
            <p:cNvSpPr/>
            <p:nvPr/>
          </p:nvSpPr>
          <p:spPr>
            <a:xfrm>
              <a:off x="1414455" y="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9" name="Circle"/>
            <p:cNvSpPr/>
            <p:nvPr/>
          </p:nvSpPr>
          <p:spPr>
            <a:xfrm>
              <a:off x="1414455" y="281359"/>
              <a:ext cx="150718" cy="1582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0" name="Circle"/>
            <p:cNvSpPr/>
            <p:nvPr/>
          </p:nvSpPr>
          <p:spPr>
            <a:xfrm>
              <a:off x="1414455" y="540514"/>
              <a:ext cx="150718" cy="1582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1" name="Circle"/>
            <p:cNvSpPr/>
            <p:nvPr/>
          </p:nvSpPr>
          <p:spPr>
            <a:xfrm>
              <a:off x="1414455" y="844080"/>
              <a:ext cx="150718" cy="1582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2" name="Title 1"/>
            <p:cNvSpPr txBox="1"/>
            <p:nvPr/>
          </p:nvSpPr>
          <p:spPr>
            <a:xfrm>
              <a:off x="281865" y="975160"/>
              <a:ext cx="956265" cy="768554"/>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gn="ctr">
                <a:defRPr b="1" sz="1700">
                  <a:solidFill>
                    <a:srgbClr val="FFFFFF"/>
                  </a:solidFill>
                  <a:latin typeface="Arial"/>
                  <a:ea typeface="Arial"/>
                  <a:cs typeface="Arial"/>
                  <a:sym typeface="Arial"/>
                </a:defRPr>
              </a:lvl1pPr>
            </a:lstStyle>
            <a:p>
              <a:pPr/>
              <a:r>
                <a:t>Inputs</a:t>
              </a:r>
            </a:p>
          </p:txBody>
        </p:sp>
      </p:grpSp>
      <p:grpSp>
        <p:nvGrpSpPr>
          <p:cNvPr id="1703" name="Group"/>
          <p:cNvGrpSpPr/>
          <p:nvPr/>
        </p:nvGrpSpPr>
        <p:grpSpPr>
          <a:xfrm>
            <a:off x="1949778" y="4612943"/>
            <a:ext cx="3105611" cy="2236555"/>
            <a:chOff x="0" y="0"/>
            <a:chExt cx="3105610" cy="2236554"/>
          </a:xfrm>
        </p:grpSpPr>
        <p:sp>
          <p:nvSpPr>
            <p:cNvPr id="1694" name="Square"/>
            <p:cNvSpPr/>
            <p:nvPr/>
          </p:nvSpPr>
          <p:spPr>
            <a:xfrm>
              <a:off x="1179022" y="0"/>
              <a:ext cx="1270001" cy="1270000"/>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5" name="Square"/>
            <p:cNvSpPr/>
            <p:nvPr/>
          </p:nvSpPr>
          <p:spPr>
            <a:xfrm>
              <a:off x="1306022" y="127000"/>
              <a:ext cx="1270001" cy="1270000"/>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6" name="Square"/>
            <p:cNvSpPr/>
            <p:nvPr/>
          </p:nvSpPr>
          <p:spPr>
            <a:xfrm>
              <a:off x="1433022" y="254000"/>
              <a:ext cx="1270001" cy="1270000"/>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7" name="Square"/>
            <p:cNvSpPr/>
            <p:nvPr/>
          </p:nvSpPr>
          <p:spPr>
            <a:xfrm>
              <a:off x="1560022" y="381000"/>
              <a:ext cx="1270001" cy="1270000"/>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8" name="Line"/>
            <p:cNvSpPr/>
            <p:nvPr/>
          </p:nvSpPr>
          <p:spPr>
            <a:xfrm>
              <a:off x="0" y="43634"/>
              <a:ext cx="7681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99" name="Line"/>
            <p:cNvSpPr/>
            <p:nvPr/>
          </p:nvSpPr>
          <p:spPr>
            <a:xfrm>
              <a:off x="0" y="353639"/>
              <a:ext cx="7681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00" name="Line"/>
            <p:cNvSpPr/>
            <p:nvPr/>
          </p:nvSpPr>
          <p:spPr>
            <a:xfrm>
              <a:off x="0" y="635000"/>
              <a:ext cx="768125" cy="0"/>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01" name="Line"/>
            <p:cNvSpPr/>
            <p:nvPr/>
          </p:nvSpPr>
          <p:spPr>
            <a:xfrm>
              <a:off x="0" y="916359"/>
              <a:ext cx="7681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02" name="Title 1"/>
            <p:cNvSpPr txBox="1"/>
            <p:nvPr/>
          </p:nvSpPr>
          <p:spPr>
            <a:xfrm>
              <a:off x="734474" y="1468001"/>
              <a:ext cx="2371137" cy="768554"/>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gn="ctr">
                <a:defRPr b="1" sz="1700">
                  <a:solidFill>
                    <a:srgbClr val="FFFFFF"/>
                  </a:solidFill>
                  <a:latin typeface="Arial"/>
                  <a:ea typeface="Arial"/>
                  <a:cs typeface="Arial"/>
                  <a:sym typeface="Arial"/>
                </a:defRPr>
              </a:lvl1pPr>
            </a:lstStyle>
            <a:p>
              <a:pPr/>
              <a:r>
                <a:t>Convolution</a:t>
              </a:r>
            </a:p>
          </p:txBody>
        </p:sp>
      </p:grpSp>
      <p:sp>
        <p:nvSpPr>
          <p:cNvPr id="1704" name="Line"/>
          <p:cNvSpPr/>
          <p:nvPr/>
        </p:nvSpPr>
        <p:spPr>
          <a:xfrm flipV="1">
            <a:off x="6619769" y="4560034"/>
            <a:ext cx="1" cy="1938539"/>
          </a:xfrm>
          <a:prstGeom prst="line">
            <a:avLst/>
          </a:prstGeom>
          <a:ln w="25400" cap="rnd">
            <a:solidFill>
              <a:schemeClr val="accent1"/>
            </a:solidFill>
            <a:custDash>
              <a:ds d="100000" sp="200000"/>
            </a:custDash>
          </a:ln>
          <a:effectLst>
            <a:outerShdw sx="100000" sy="100000" kx="0" ky="0" algn="b" rotWithShape="0" blurRad="38100" dist="23000" dir="5400000">
              <a:srgbClr val="000000">
                <a:alpha val="35000"/>
              </a:srgbClr>
            </a:outerShdw>
          </a:effectLst>
        </p:spPr>
        <p:txBody>
          <a:bodyPr lIns="45718" tIns="45718" rIns="45718" bIns="45718"/>
          <a:lstStyle/>
          <a:p>
            <a:pPr/>
          </a:p>
        </p:txBody>
      </p:sp>
      <p:grpSp>
        <p:nvGrpSpPr>
          <p:cNvPr id="1715" name="Group"/>
          <p:cNvGrpSpPr/>
          <p:nvPr/>
        </p:nvGrpSpPr>
        <p:grpSpPr>
          <a:xfrm>
            <a:off x="4633528" y="5145475"/>
            <a:ext cx="2371136" cy="1704023"/>
            <a:chOff x="0" y="0"/>
            <a:chExt cx="2371135" cy="1704022"/>
          </a:xfrm>
        </p:grpSpPr>
        <p:grpSp>
          <p:nvGrpSpPr>
            <p:cNvPr id="1709" name="Group"/>
            <p:cNvGrpSpPr/>
            <p:nvPr/>
          </p:nvGrpSpPr>
          <p:grpSpPr>
            <a:xfrm>
              <a:off x="796271" y="0"/>
              <a:ext cx="778593" cy="767657"/>
              <a:chOff x="0" y="0"/>
              <a:chExt cx="778591" cy="767656"/>
            </a:xfrm>
          </p:grpSpPr>
          <p:sp>
            <p:nvSpPr>
              <p:cNvPr id="1705" name="Rectangle"/>
              <p:cNvSpPr/>
              <p:nvPr/>
            </p:nvSpPr>
            <p:spPr>
              <a:xfrm>
                <a:off x="0" y="0"/>
                <a:ext cx="590866" cy="586154"/>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706" name="Rectangle"/>
              <p:cNvSpPr/>
              <p:nvPr/>
            </p:nvSpPr>
            <p:spPr>
              <a:xfrm>
                <a:off x="59086" y="58615"/>
                <a:ext cx="590866" cy="586155"/>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707" name="Rectangle"/>
              <p:cNvSpPr/>
              <p:nvPr/>
            </p:nvSpPr>
            <p:spPr>
              <a:xfrm>
                <a:off x="118173" y="117230"/>
                <a:ext cx="590866" cy="586155"/>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708" name="Rectangle"/>
              <p:cNvSpPr/>
              <p:nvPr/>
            </p:nvSpPr>
            <p:spPr>
              <a:xfrm>
                <a:off x="187726" y="181502"/>
                <a:ext cx="590866" cy="586155"/>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
          <p:nvSpPr>
            <p:cNvPr id="1710" name="Title 1"/>
            <p:cNvSpPr txBox="1"/>
            <p:nvPr/>
          </p:nvSpPr>
          <p:spPr>
            <a:xfrm>
              <a:off x="0" y="935469"/>
              <a:ext cx="2371136" cy="768554"/>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gn="ctr">
                <a:defRPr b="1" sz="1700">
                  <a:solidFill>
                    <a:srgbClr val="FFFFFF"/>
                  </a:solidFill>
                  <a:latin typeface="Arial"/>
                  <a:ea typeface="Arial"/>
                  <a:cs typeface="Arial"/>
                  <a:sym typeface="Arial"/>
                </a:defRPr>
              </a:lvl1pPr>
            </a:lstStyle>
            <a:p>
              <a:pPr/>
              <a:r>
                <a:t>Pooling</a:t>
              </a:r>
            </a:p>
          </p:txBody>
        </p:sp>
        <p:sp>
          <p:nvSpPr>
            <p:cNvPr id="1711" name="Line"/>
            <p:cNvSpPr/>
            <p:nvPr/>
          </p:nvSpPr>
          <p:spPr>
            <a:xfrm>
              <a:off x="300435" y="47105"/>
              <a:ext cx="4506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12" name="Line"/>
            <p:cNvSpPr/>
            <p:nvPr/>
          </p:nvSpPr>
          <p:spPr>
            <a:xfrm>
              <a:off x="300435" y="357110"/>
              <a:ext cx="4506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13" name="Line"/>
            <p:cNvSpPr/>
            <p:nvPr/>
          </p:nvSpPr>
          <p:spPr>
            <a:xfrm>
              <a:off x="300435" y="638471"/>
              <a:ext cx="4506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14" name="Line"/>
            <p:cNvSpPr/>
            <p:nvPr/>
          </p:nvSpPr>
          <p:spPr>
            <a:xfrm>
              <a:off x="300435" y="919831"/>
              <a:ext cx="4506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nvGrpSpPr>
          <p:cNvPr id="1722" name="Group"/>
          <p:cNvGrpSpPr/>
          <p:nvPr/>
        </p:nvGrpSpPr>
        <p:grpSpPr>
          <a:xfrm>
            <a:off x="6426471" y="4942746"/>
            <a:ext cx="2674099" cy="1906752"/>
            <a:chOff x="0" y="0"/>
            <a:chExt cx="2674098" cy="1906751"/>
          </a:xfrm>
        </p:grpSpPr>
        <p:pic>
          <p:nvPicPr>
            <p:cNvPr id="1716" name="MLP.png" descr="MLP.png"/>
            <p:cNvPicPr>
              <a:picLocks noChangeAspect="1"/>
            </p:cNvPicPr>
            <p:nvPr/>
          </p:nvPicPr>
          <p:blipFill>
            <a:blip r:embed="rId7">
              <a:extLst/>
            </a:blip>
            <a:srcRect l="10082" t="0" r="0" b="0"/>
            <a:stretch>
              <a:fillRect/>
            </a:stretch>
          </p:blipFill>
          <p:spPr>
            <a:xfrm>
              <a:off x="366962" y="0"/>
              <a:ext cx="2243095" cy="1372429"/>
            </a:xfrm>
            <a:prstGeom prst="rect">
              <a:avLst/>
            </a:prstGeom>
            <a:ln w="12700" cap="flat">
              <a:noFill/>
              <a:miter lim="400000"/>
            </a:ln>
            <a:effectLst/>
          </p:spPr>
        </p:pic>
        <p:sp>
          <p:nvSpPr>
            <p:cNvPr id="1717" name="Title 1"/>
            <p:cNvSpPr txBox="1"/>
            <p:nvPr/>
          </p:nvSpPr>
          <p:spPr>
            <a:xfrm>
              <a:off x="302962" y="1138197"/>
              <a:ext cx="2371137" cy="768555"/>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gn="ctr">
                <a:defRPr b="1" sz="1700">
                  <a:solidFill>
                    <a:srgbClr val="FFFFFF"/>
                  </a:solidFill>
                  <a:latin typeface="Arial"/>
                  <a:ea typeface="Arial"/>
                  <a:cs typeface="Arial"/>
                  <a:sym typeface="Arial"/>
                </a:defRPr>
              </a:lvl1pPr>
            </a:lstStyle>
            <a:p>
              <a:pPr/>
              <a:r>
                <a:t>Training / Predictions</a:t>
              </a:r>
            </a:p>
          </p:txBody>
        </p:sp>
        <p:sp>
          <p:nvSpPr>
            <p:cNvPr id="1718" name="Line"/>
            <p:cNvSpPr/>
            <p:nvPr/>
          </p:nvSpPr>
          <p:spPr>
            <a:xfrm>
              <a:off x="0" y="369480"/>
              <a:ext cx="3744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19" name="Line"/>
            <p:cNvSpPr/>
            <p:nvPr/>
          </p:nvSpPr>
          <p:spPr>
            <a:xfrm>
              <a:off x="0" y="624656"/>
              <a:ext cx="3744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20" name="Line"/>
            <p:cNvSpPr/>
            <p:nvPr/>
          </p:nvSpPr>
          <p:spPr>
            <a:xfrm>
              <a:off x="0" y="884482"/>
              <a:ext cx="3744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21" name="Line"/>
            <p:cNvSpPr/>
            <p:nvPr/>
          </p:nvSpPr>
          <p:spPr>
            <a:xfrm>
              <a:off x="0" y="1122559"/>
              <a:ext cx="374425" cy="1"/>
            </a:xfrm>
            <a:prstGeom prst="line">
              <a:avLst/>
            </a:prstGeom>
            <a:noFill/>
            <a:ln w="25400" cap="flat">
              <a:solidFill>
                <a:srgbClr val="000000"/>
              </a:solidFill>
              <a:prstDash val="solid"/>
              <a:miter lim="400000"/>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69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0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7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17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5" grpId="3"/>
      <p:bldP build="whole" bldLvl="1" animBg="1" rev="0" advAuto="0" spid="1693" grpId="1"/>
      <p:bldP build="whole" bldLvl="1" animBg="1" rev="0" advAuto="0" spid="1703" grpId="2"/>
      <p:bldP build="whole" bldLvl="1" animBg="1" rev="0" advAuto="0" spid="1722" grpId="4"/>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6"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727"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“Deep” Neural Networks</a:t>
            </a:r>
          </a:p>
        </p:txBody>
      </p:sp>
      <p:pic>
        <p:nvPicPr>
          <p:cNvPr id="1728" name="GAN_Progress.png" descr="GAN_Progress.png"/>
          <p:cNvPicPr>
            <a:picLocks noChangeAspect="1"/>
          </p:cNvPicPr>
          <p:nvPr/>
        </p:nvPicPr>
        <p:blipFill>
          <a:blip r:embed="rId4">
            <a:extLst/>
          </a:blip>
          <a:stretch>
            <a:fillRect/>
          </a:stretch>
        </p:blipFill>
        <p:spPr>
          <a:xfrm>
            <a:off x="795334" y="2654882"/>
            <a:ext cx="7553332" cy="2884996"/>
          </a:xfrm>
          <a:prstGeom prst="rect">
            <a:avLst/>
          </a:prstGeom>
          <a:ln w="12700">
            <a:miter lim="400000"/>
          </a:ln>
        </p:spPr>
      </p:pic>
      <p:sp>
        <p:nvSpPr>
          <p:cNvPr id="1729" name="2014"/>
          <p:cNvSpPr txBox="1"/>
          <p:nvPr/>
        </p:nvSpPr>
        <p:spPr>
          <a:xfrm>
            <a:off x="1072554" y="4628448"/>
            <a:ext cx="566342" cy="32355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1600">
                <a:solidFill>
                  <a:srgbClr val="FFFFFF"/>
                </a:solidFill>
                <a:latin typeface="Arial"/>
                <a:ea typeface="Arial"/>
                <a:cs typeface="Arial"/>
                <a:sym typeface="Arial"/>
              </a:defRPr>
            </a:lvl1pPr>
          </a:lstStyle>
          <a:p>
            <a:pPr/>
            <a:r>
              <a:t>2014</a:t>
            </a:r>
          </a:p>
        </p:txBody>
      </p:sp>
      <p:sp>
        <p:nvSpPr>
          <p:cNvPr id="1730" name="2015"/>
          <p:cNvSpPr txBox="1"/>
          <p:nvPr/>
        </p:nvSpPr>
        <p:spPr>
          <a:xfrm>
            <a:off x="2321772" y="4628448"/>
            <a:ext cx="566342" cy="32355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1600">
                <a:solidFill>
                  <a:srgbClr val="FFFFFF"/>
                </a:solidFill>
                <a:latin typeface="Arial"/>
                <a:ea typeface="Arial"/>
                <a:cs typeface="Arial"/>
                <a:sym typeface="Arial"/>
              </a:defRPr>
            </a:lvl1pPr>
          </a:lstStyle>
          <a:p>
            <a:pPr/>
            <a:r>
              <a:t>2015</a:t>
            </a:r>
          </a:p>
        </p:txBody>
      </p:sp>
      <p:sp>
        <p:nvSpPr>
          <p:cNvPr id="1731" name="2016"/>
          <p:cNvSpPr txBox="1"/>
          <p:nvPr/>
        </p:nvSpPr>
        <p:spPr>
          <a:xfrm>
            <a:off x="3681827" y="4628448"/>
            <a:ext cx="566342" cy="32355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1600">
                <a:solidFill>
                  <a:srgbClr val="FFFFFF"/>
                </a:solidFill>
                <a:latin typeface="Arial"/>
                <a:ea typeface="Arial"/>
                <a:cs typeface="Arial"/>
                <a:sym typeface="Arial"/>
              </a:defRPr>
            </a:lvl1pPr>
          </a:lstStyle>
          <a:p>
            <a:pPr/>
            <a:r>
              <a:t>2016</a:t>
            </a:r>
          </a:p>
        </p:txBody>
      </p:sp>
      <p:sp>
        <p:nvSpPr>
          <p:cNvPr id="1732" name="2017"/>
          <p:cNvSpPr txBox="1"/>
          <p:nvPr/>
        </p:nvSpPr>
        <p:spPr>
          <a:xfrm>
            <a:off x="5249700" y="4949412"/>
            <a:ext cx="566342" cy="32355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1600">
                <a:solidFill>
                  <a:srgbClr val="FFFFFF"/>
                </a:solidFill>
                <a:latin typeface="Arial"/>
                <a:ea typeface="Arial"/>
                <a:cs typeface="Arial"/>
                <a:sym typeface="Arial"/>
              </a:defRPr>
            </a:lvl1pPr>
          </a:lstStyle>
          <a:p>
            <a:pPr/>
            <a:r>
              <a:t>2017</a:t>
            </a:r>
          </a:p>
        </p:txBody>
      </p:sp>
      <p:sp>
        <p:nvSpPr>
          <p:cNvPr id="1733" name="2018"/>
          <p:cNvSpPr txBox="1"/>
          <p:nvPr/>
        </p:nvSpPr>
        <p:spPr>
          <a:xfrm>
            <a:off x="7133918" y="5531303"/>
            <a:ext cx="566342" cy="32355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1600">
                <a:solidFill>
                  <a:srgbClr val="FFFFFF"/>
                </a:solidFill>
                <a:latin typeface="Arial"/>
                <a:ea typeface="Arial"/>
                <a:cs typeface="Arial"/>
                <a:sym typeface="Arial"/>
              </a:defRPr>
            </a:lvl1pPr>
          </a:lstStyle>
          <a:p>
            <a:pPr/>
            <a:r>
              <a:t>2018</a:t>
            </a:r>
          </a:p>
        </p:txBody>
      </p:sp>
      <p:sp>
        <p:nvSpPr>
          <p:cNvPr id="1734" name="Credit: @goodfellow_ian"/>
          <p:cNvSpPr txBox="1"/>
          <p:nvPr/>
        </p:nvSpPr>
        <p:spPr>
          <a:xfrm>
            <a:off x="756646" y="2823246"/>
            <a:ext cx="3696594" cy="44723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500"/>
              </a:spcBef>
              <a:defRPr b="1" sz="2400">
                <a:solidFill>
                  <a:srgbClr val="FFFFFF"/>
                </a:solidFill>
                <a:latin typeface="Arial"/>
                <a:ea typeface="Arial"/>
                <a:cs typeface="Arial"/>
                <a:sym typeface="Arial"/>
              </a:defRPr>
            </a:pPr>
            <a:r>
              <a:t>Credit: @</a:t>
            </a:r>
            <a:r>
              <a:rPr>
                <a:uFill>
                  <a:solidFill>
                    <a:srgbClr val="0000FF"/>
                  </a:solidFill>
                </a:uFill>
                <a:hlinkClick r:id="rId5" invalidUrl="" action="" tgtFrame="" tooltip="" history="1" highlightClick="0" endSnd="0"/>
              </a:rPr>
              <a:t>goodfellow_ian</a:t>
            </a:r>
          </a:p>
        </p:txBody>
      </p:sp>
      <p:sp>
        <p:nvSpPr>
          <p:cNvPr id="1735" name="https://arxiv.org/pdf/1812.04948.pdf"/>
          <p:cNvSpPr txBox="1"/>
          <p:nvPr/>
        </p:nvSpPr>
        <p:spPr>
          <a:xfrm>
            <a:off x="2610149" y="6212491"/>
            <a:ext cx="3923702" cy="35066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https://arxiv.org/pdf/1812.04948.pdf</a:t>
            </a:r>
          </a:p>
        </p:txBody>
      </p:sp>
      <p:sp>
        <p:nvSpPr>
          <p:cNvPr id="1736" name="Line"/>
          <p:cNvSpPr/>
          <p:nvPr/>
        </p:nvSpPr>
        <p:spPr>
          <a:xfrm rot="8100000">
            <a:off x="5283018" y="5291327"/>
            <a:ext cx="1603748" cy="346090"/>
          </a:xfrm>
          <a:custGeom>
            <a:avLst/>
            <a:gdLst/>
            <a:ahLst/>
            <a:cxnLst>
              <a:cxn ang="0">
                <a:pos x="wd2" y="hd2"/>
              </a:cxn>
              <a:cxn ang="5400000">
                <a:pos x="wd2" y="hd2"/>
              </a:cxn>
              <a:cxn ang="10800000">
                <a:pos x="wd2" y="hd2"/>
              </a:cxn>
              <a:cxn ang="16200000">
                <a:pos x="wd2" y="hd2"/>
              </a:cxn>
            </a:cxnLst>
            <a:rect l="0" t="0" r="r" b="b"/>
            <a:pathLst>
              <a:path w="21600" h="18669" fill="norm" stroke="1" extrusionOk="0">
                <a:moveTo>
                  <a:pt x="0" y="0"/>
                </a:moveTo>
                <a:cubicBezTo>
                  <a:pt x="3556" y="15004"/>
                  <a:pt x="8792" y="21600"/>
                  <a:pt x="13852" y="17450"/>
                </a:cubicBezTo>
                <a:cubicBezTo>
                  <a:pt x="16826" y="15010"/>
                  <a:pt x="19535" y="8909"/>
                  <a:pt x="21600" y="0"/>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7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7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7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9" grpId="1"/>
      <p:bldP build="whole" bldLvl="1" animBg="1" rev="0" advAuto="0" spid="1733" grpId="5"/>
      <p:bldP build="whole" bldLvl="1" animBg="1" rev="0" advAuto="0" spid="1730" grpId="2"/>
      <p:bldP build="whole" bldLvl="1" animBg="1" rev="0" advAuto="0" spid="1734" grpId="6"/>
      <p:bldP build="whole" bldLvl="1" animBg="1" rev="0" advAuto="0" spid="1731" grpId="3"/>
      <p:bldP build="whole" bldLvl="1" animBg="1" rev="0" advAuto="0" spid="1732" grpId="4"/>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0" name="fog-1209205_1920.jpg" descr="fog-1209205_1920.jpg"/>
          <p:cNvPicPr>
            <a:picLocks noChangeAspect="1"/>
          </p:cNvPicPr>
          <p:nvPr/>
        </p:nvPicPr>
        <p:blipFill>
          <a:blip r:embed="rId2">
            <a:extLst/>
          </a:blip>
          <a:srcRect l="0" t="0" r="34272" b="24821"/>
          <a:stretch>
            <a:fillRect/>
          </a:stretch>
        </p:blipFill>
        <p:spPr>
          <a:xfrm>
            <a:off x="-1" y="-32743"/>
            <a:ext cx="9144001" cy="6923486"/>
          </a:xfrm>
          <a:prstGeom prst="rect">
            <a:avLst/>
          </a:prstGeom>
          <a:ln w="12700">
            <a:miter lim="400000"/>
          </a:ln>
        </p:spPr>
      </p:pic>
      <p:sp>
        <p:nvSpPr>
          <p:cNvPr id="1741"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“Deep” Neural Networks</a:t>
            </a:r>
          </a:p>
        </p:txBody>
      </p:sp>
      <p:pic>
        <p:nvPicPr>
          <p:cNvPr id="1742" name="NvidiaGAN.mp4" descr="NvidiaGAN.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886415" y="2409891"/>
            <a:ext cx="7371170" cy="4146284"/>
          </a:xfrm>
          <a:prstGeom prst="rect">
            <a:avLst/>
          </a:prstGeom>
        </p:spPr>
      </p:pic>
      <p:sp>
        <p:nvSpPr>
          <p:cNvPr id="1743" name="Credit: Nvidia"/>
          <p:cNvSpPr txBox="1"/>
          <p:nvPr/>
        </p:nvSpPr>
        <p:spPr>
          <a:xfrm>
            <a:off x="6847997" y="1888144"/>
            <a:ext cx="1590262" cy="350661"/>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Credit: Nvidia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7022998" fill="hold"/>
                                        <p:tgtEl>
                                          <p:spTgt spid="174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42"/>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5"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pic>
        <p:nvPicPr>
          <p:cNvPr id="1746" name="DecisionBoundariesSciKit_Transparent.png" descr="DecisionBoundariesSciKit_Transparent.png"/>
          <p:cNvPicPr>
            <a:picLocks noChangeAspect="1"/>
          </p:cNvPicPr>
          <p:nvPr/>
        </p:nvPicPr>
        <p:blipFill>
          <a:blip r:embed="rId4">
            <a:extLst/>
          </a:blip>
          <a:stretch>
            <a:fillRect/>
          </a:stretch>
        </p:blipFill>
        <p:spPr>
          <a:xfrm>
            <a:off x="0" y="2332181"/>
            <a:ext cx="9144000" cy="3048001"/>
          </a:xfrm>
          <a:prstGeom prst="rect">
            <a:avLst/>
          </a:prstGeom>
          <a:ln w="12700">
            <a:miter lim="400000"/>
          </a:ln>
        </p:spPr>
      </p:pic>
      <p:sp>
        <p:nvSpPr>
          <p:cNvPr id="1747"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Decision Boundaries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219" name="Title 1"/>
          <p:cNvSpPr txBox="1"/>
          <p:nvPr>
            <p:ph type="title"/>
          </p:nvPr>
        </p:nvSpPr>
        <p:spPr>
          <a:xfrm>
            <a:off x="405879" y="1268758"/>
            <a:ext cx="623648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Human Decision Making</a:t>
            </a:r>
          </a:p>
        </p:txBody>
      </p:sp>
      <p:pic>
        <p:nvPicPr>
          <p:cNvPr id="220" name="Brain.png" descr="Brain.png"/>
          <p:cNvPicPr>
            <a:picLocks noChangeAspect="1"/>
          </p:cNvPicPr>
          <p:nvPr/>
        </p:nvPicPr>
        <p:blipFill>
          <a:blip r:embed="rId4">
            <a:extLst/>
          </a:blip>
          <a:stretch>
            <a:fillRect/>
          </a:stretch>
        </p:blipFill>
        <p:spPr>
          <a:xfrm>
            <a:off x="5390701" y="3872774"/>
            <a:ext cx="1585466" cy="1140380"/>
          </a:xfrm>
          <a:prstGeom prst="rect">
            <a:avLst/>
          </a:prstGeom>
          <a:ln w="12700">
            <a:miter lim="400000"/>
          </a:ln>
        </p:spPr>
      </p:pic>
      <p:pic>
        <p:nvPicPr>
          <p:cNvPr id="221" name="Expereince_Advanced.png" descr="Expereince_Advanced.png"/>
          <p:cNvPicPr>
            <a:picLocks noChangeAspect="1"/>
          </p:cNvPicPr>
          <p:nvPr/>
        </p:nvPicPr>
        <p:blipFill>
          <a:blip r:embed="rId5">
            <a:extLst/>
          </a:blip>
          <a:stretch>
            <a:fillRect/>
          </a:stretch>
        </p:blipFill>
        <p:spPr>
          <a:xfrm>
            <a:off x="876465" y="5697688"/>
            <a:ext cx="7391070" cy="525768"/>
          </a:xfrm>
          <a:prstGeom prst="rect">
            <a:avLst/>
          </a:prstGeom>
          <a:ln w="12700">
            <a:miter lim="400000"/>
          </a:ln>
        </p:spPr>
      </p:pic>
      <p:grpSp>
        <p:nvGrpSpPr>
          <p:cNvPr id="232" name="Group"/>
          <p:cNvGrpSpPr/>
          <p:nvPr/>
        </p:nvGrpSpPr>
        <p:grpSpPr>
          <a:xfrm>
            <a:off x="6392470" y="2072396"/>
            <a:ext cx="2370442" cy="1920033"/>
            <a:chOff x="0" y="0"/>
            <a:chExt cx="2370440" cy="1920031"/>
          </a:xfrm>
        </p:grpSpPr>
        <p:sp>
          <p:nvSpPr>
            <p:cNvPr id="244" name="Connection Line"/>
            <p:cNvSpPr/>
            <p:nvPr/>
          </p:nvSpPr>
          <p:spPr>
            <a:xfrm>
              <a:off x="0" y="1066075"/>
              <a:ext cx="668140" cy="668141"/>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sp>
          <p:nvSpPr>
            <p:cNvPr id="223" name="Rabbit"/>
            <p:cNvSpPr/>
            <p:nvPr/>
          </p:nvSpPr>
          <p:spPr>
            <a:xfrm>
              <a:off x="1365186" y="1019754"/>
              <a:ext cx="149386" cy="157161"/>
            </a:xfrm>
            <a:custGeom>
              <a:avLst/>
              <a:gdLst/>
              <a:ahLst/>
              <a:cxnLst>
                <a:cxn ang="0">
                  <a:pos x="wd2" y="hd2"/>
                </a:cxn>
                <a:cxn ang="5400000">
                  <a:pos x="wd2" y="hd2"/>
                </a:cxn>
                <a:cxn ang="10800000">
                  <a:pos x="wd2" y="hd2"/>
                </a:cxn>
                <a:cxn ang="16200000">
                  <a:pos x="wd2" y="hd2"/>
                </a:cxn>
              </a:cxnLst>
              <a:rect l="0" t="0" r="r" b="b"/>
              <a:pathLst>
                <a:path w="20915" h="21208" fill="norm" stroke="1"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24" name="Goose"/>
            <p:cNvSpPr/>
            <p:nvPr/>
          </p:nvSpPr>
          <p:spPr>
            <a:xfrm>
              <a:off x="1589238" y="1479470"/>
              <a:ext cx="337212" cy="308897"/>
            </a:xfrm>
            <a:custGeom>
              <a:avLst/>
              <a:gdLst/>
              <a:ahLst/>
              <a:cxnLst>
                <a:cxn ang="0">
                  <a:pos x="wd2" y="hd2"/>
                </a:cxn>
                <a:cxn ang="5400000">
                  <a:pos x="wd2" y="hd2"/>
                </a:cxn>
                <a:cxn ang="10800000">
                  <a:pos x="wd2" y="hd2"/>
                </a:cxn>
                <a:cxn ang="16200000">
                  <a:pos x="wd2" y="hd2"/>
                </a:cxn>
              </a:cxnLst>
              <a:rect l="0" t="0" r="r" b="b"/>
              <a:pathLst>
                <a:path w="21412" h="21598" fill="norm" stroke="1"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25" name="Cow"/>
            <p:cNvSpPr/>
            <p:nvPr/>
          </p:nvSpPr>
          <p:spPr>
            <a:xfrm>
              <a:off x="983325" y="201500"/>
              <a:ext cx="913446" cy="554201"/>
            </a:xfrm>
            <a:custGeom>
              <a:avLst/>
              <a:gdLst/>
              <a:ahLst/>
              <a:cxnLst>
                <a:cxn ang="0">
                  <a:pos x="wd2" y="hd2"/>
                </a:cxn>
                <a:cxn ang="5400000">
                  <a:pos x="wd2" y="hd2"/>
                </a:cxn>
                <a:cxn ang="10800000">
                  <a:pos x="wd2" y="hd2"/>
                </a:cxn>
                <a:cxn ang="16200000">
                  <a:pos x="wd2" y="hd2"/>
                </a:cxn>
              </a:cxnLst>
              <a:rect l="0" t="0" r="r" b="b"/>
              <a:pathLst>
                <a:path w="21427" h="21545" fill="norm" stroke="1"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26" name="Owl"/>
            <p:cNvSpPr/>
            <p:nvPr/>
          </p:nvSpPr>
          <p:spPr>
            <a:xfrm>
              <a:off x="1960422" y="1388731"/>
              <a:ext cx="304011" cy="357813"/>
            </a:xfrm>
            <a:custGeom>
              <a:avLst/>
              <a:gdLst/>
              <a:ahLst/>
              <a:cxnLst>
                <a:cxn ang="0">
                  <a:pos x="wd2" y="hd2"/>
                </a:cxn>
                <a:cxn ang="5400000">
                  <a:pos x="wd2" y="hd2"/>
                </a:cxn>
                <a:cxn ang="10800000">
                  <a:pos x="wd2" y="hd2"/>
                </a:cxn>
                <a:cxn ang="16200000">
                  <a:pos x="wd2" y="hd2"/>
                </a:cxn>
              </a:cxnLst>
              <a:rect l="0" t="0" r="r" b="b"/>
              <a:pathLst>
                <a:path w="21205" h="21591" fill="norm" stroke="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27" name="Blue Jay"/>
            <p:cNvSpPr/>
            <p:nvPr/>
          </p:nvSpPr>
          <p:spPr>
            <a:xfrm>
              <a:off x="1809962" y="1259250"/>
              <a:ext cx="240290" cy="157136"/>
            </a:xfrm>
            <a:custGeom>
              <a:avLst/>
              <a:gdLst/>
              <a:ahLst/>
              <a:cxnLst>
                <a:cxn ang="0">
                  <a:pos x="wd2" y="hd2"/>
                </a:cxn>
                <a:cxn ang="5400000">
                  <a:pos x="wd2" y="hd2"/>
                </a:cxn>
                <a:cxn ang="10800000">
                  <a:pos x="wd2" y="hd2"/>
                </a:cxn>
                <a:cxn ang="16200000">
                  <a:pos x="wd2" y="hd2"/>
                </a:cxn>
              </a:cxnLst>
              <a:rect l="0" t="0" r="r" b="b"/>
              <a:pathLst>
                <a:path w="21573" h="21597" fill="norm" stroke="1"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28" name="Cat"/>
            <p:cNvSpPr/>
            <p:nvPr/>
          </p:nvSpPr>
          <p:spPr>
            <a:xfrm>
              <a:off x="867984" y="799144"/>
              <a:ext cx="347173" cy="261061"/>
            </a:xfrm>
            <a:custGeom>
              <a:avLst/>
              <a:gdLst/>
              <a:ahLst/>
              <a:cxnLst>
                <a:cxn ang="0">
                  <a:pos x="wd2" y="hd2"/>
                </a:cxn>
                <a:cxn ang="5400000">
                  <a:pos x="wd2" y="hd2"/>
                </a:cxn>
                <a:cxn ang="10800000">
                  <a:pos x="wd2" y="hd2"/>
                </a:cxn>
                <a:cxn ang="16200000">
                  <a:pos x="wd2" y="hd2"/>
                </a:cxn>
              </a:cxnLst>
              <a:rect l="0" t="0" r="r" b="b"/>
              <a:pathLst>
                <a:path w="20166" h="21161" fill="norm" stroke="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4"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29" name="Oval"/>
            <p:cNvSpPr/>
            <p:nvPr/>
          </p:nvSpPr>
          <p:spPr>
            <a:xfrm>
              <a:off x="621911" y="0"/>
              <a:ext cx="1441547" cy="1294566"/>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30" name="Rat"/>
            <p:cNvSpPr/>
            <p:nvPr/>
          </p:nvSpPr>
          <p:spPr>
            <a:xfrm>
              <a:off x="1620189" y="876418"/>
              <a:ext cx="240385" cy="71415"/>
            </a:xfrm>
            <a:custGeom>
              <a:avLst/>
              <a:gdLst/>
              <a:ahLst/>
              <a:cxnLst>
                <a:cxn ang="0">
                  <a:pos x="wd2" y="hd2"/>
                </a:cxn>
                <a:cxn ang="5400000">
                  <a:pos x="wd2" y="hd2"/>
                </a:cxn>
                <a:cxn ang="10800000">
                  <a:pos x="wd2" y="hd2"/>
                </a:cxn>
                <a:cxn ang="16200000">
                  <a:pos x="wd2" y="hd2"/>
                </a:cxn>
              </a:cxnLst>
              <a:rect l="0" t="0" r="r" b="b"/>
              <a:pathLst>
                <a:path w="21467" h="21600" fill="norm" stroke="1"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9"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31" name="Oval"/>
            <p:cNvSpPr/>
            <p:nvPr/>
          </p:nvSpPr>
          <p:spPr>
            <a:xfrm>
              <a:off x="1515663" y="1215242"/>
              <a:ext cx="854778" cy="704790"/>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grpSp>
        <p:nvGrpSpPr>
          <p:cNvPr id="237" name="Group"/>
          <p:cNvGrpSpPr/>
          <p:nvPr/>
        </p:nvGrpSpPr>
        <p:grpSpPr>
          <a:xfrm>
            <a:off x="7055906" y="4087363"/>
            <a:ext cx="1291226" cy="711201"/>
            <a:chOff x="0" y="0"/>
            <a:chExt cx="1291224" cy="711199"/>
          </a:xfrm>
        </p:grpSpPr>
        <p:sp>
          <p:nvSpPr>
            <p:cNvPr id="233" name="Sun"/>
            <p:cNvSpPr/>
            <p:nvPr/>
          </p:nvSpPr>
          <p:spPr>
            <a:xfrm>
              <a:off x="696502" y="273779"/>
              <a:ext cx="235882" cy="235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34" name="Cloud"/>
            <p:cNvSpPr/>
            <p:nvPr/>
          </p:nvSpPr>
          <p:spPr>
            <a:xfrm>
              <a:off x="981416" y="405129"/>
              <a:ext cx="309809" cy="186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35" name="Wind"/>
            <p:cNvSpPr/>
            <p:nvPr/>
          </p:nvSpPr>
          <p:spPr>
            <a:xfrm>
              <a:off x="288353" y="405133"/>
              <a:ext cx="366870" cy="306067"/>
            </a:xfrm>
            <a:custGeom>
              <a:avLst/>
              <a:gdLst/>
              <a:ahLst/>
              <a:cxnLst>
                <a:cxn ang="0">
                  <a:pos x="wd2" y="hd2"/>
                </a:cxn>
                <a:cxn ang="5400000">
                  <a:pos x="wd2" y="hd2"/>
                </a:cxn>
                <a:cxn ang="10800000">
                  <a:pos x="wd2" y="hd2"/>
                </a:cxn>
                <a:cxn ang="16200000">
                  <a:pos x="wd2" y="hd2"/>
                </a:cxn>
              </a:cxnLst>
              <a:rect l="0" t="0" r="r" b="b"/>
              <a:pathLst>
                <a:path w="21598" h="21586" fill="norm" stroke="1"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36" name="Line"/>
            <p:cNvSpPr/>
            <p:nvPr/>
          </p:nvSpPr>
          <p:spPr>
            <a:xfrm>
              <a:off x="0" y="-1"/>
              <a:ext cx="750472" cy="231189"/>
            </a:xfrm>
            <a:custGeom>
              <a:avLst/>
              <a:gdLst/>
              <a:ahLst/>
              <a:cxnLst>
                <a:cxn ang="0">
                  <a:pos x="wd2" y="hd2"/>
                </a:cxn>
                <a:cxn ang="5400000">
                  <a:pos x="wd2" y="hd2"/>
                </a:cxn>
                <a:cxn ang="10800000">
                  <a:pos x="wd2" y="hd2"/>
                </a:cxn>
                <a:cxn ang="16200000">
                  <a:pos x="wd2" y="hd2"/>
                </a:cxn>
              </a:cxnLst>
              <a:rect l="0" t="0" r="r" b="b"/>
              <a:pathLst>
                <a:path w="21600" h="20870" fill="norm" stroke="1" extrusionOk="0">
                  <a:moveTo>
                    <a:pt x="0" y="20870"/>
                  </a:moveTo>
                  <a:cubicBezTo>
                    <a:pt x="2530" y="8319"/>
                    <a:pt x="6223" y="762"/>
                    <a:pt x="10171" y="55"/>
                  </a:cubicBezTo>
                  <a:cubicBezTo>
                    <a:pt x="14556" y="-730"/>
                    <a:pt x="18780" y="6963"/>
                    <a:pt x="21600" y="20870"/>
                  </a:cubicBezTo>
                </a:path>
              </a:pathLst>
            </a:cu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pic>
        <p:nvPicPr>
          <p:cNvPr id="238" name="Features_Human.png" descr="Features_Human.png"/>
          <p:cNvPicPr>
            <a:picLocks noChangeAspect="1"/>
          </p:cNvPicPr>
          <p:nvPr/>
        </p:nvPicPr>
        <p:blipFill>
          <a:blip r:embed="rId6">
            <a:extLst/>
          </a:blip>
          <a:stretch>
            <a:fillRect/>
          </a:stretch>
        </p:blipFill>
        <p:spPr>
          <a:xfrm>
            <a:off x="157817" y="3266783"/>
            <a:ext cx="4789808" cy="383335"/>
          </a:xfrm>
          <a:prstGeom prst="rect">
            <a:avLst/>
          </a:prstGeom>
          <a:ln w="12700">
            <a:miter lim="400000"/>
          </a:ln>
        </p:spPr>
      </p:pic>
      <p:pic>
        <p:nvPicPr>
          <p:cNvPr id="239" name="Labels_Human.png" descr="Labels_Human.png"/>
          <p:cNvPicPr>
            <a:picLocks noChangeAspect="1"/>
          </p:cNvPicPr>
          <p:nvPr/>
        </p:nvPicPr>
        <p:blipFill>
          <a:blip r:embed="rId7">
            <a:extLst/>
          </a:blip>
          <a:stretch>
            <a:fillRect/>
          </a:stretch>
        </p:blipFill>
        <p:spPr>
          <a:xfrm>
            <a:off x="513238" y="4603451"/>
            <a:ext cx="4078966" cy="383334"/>
          </a:xfrm>
          <a:prstGeom prst="rect">
            <a:avLst/>
          </a:prstGeom>
          <a:ln w="12700">
            <a:miter lim="400000"/>
          </a:ln>
        </p:spPr>
      </p:pic>
      <p:sp>
        <p:nvSpPr>
          <p:cNvPr id="240" name="Features"/>
          <p:cNvSpPr txBox="1"/>
          <p:nvPr/>
        </p:nvSpPr>
        <p:spPr>
          <a:xfrm>
            <a:off x="1971257" y="2815350"/>
            <a:ext cx="1162928" cy="37523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Features</a:t>
            </a:r>
          </a:p>
        </p:txBody>
      </p:sp>
      <p:sp>
        <p:nvSpPr>
          <p:cNvPr id="241" name="Labels ( Feedback )"/>
          <p:cNvSpPr txBox="1"/>
          <p:nvPr/>
        </p:nvSpPr>
        <p:spPr>
          <a:xfrm>
            <a:off x="1321995" y="4106681"/>
            <a:ext cx="2461452"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Labels ( Feedback )</a:t>
            </a:r>
          </a:p>
        </p:txBody>
      </p:sp>
      <p:sp>
        <p:nvSpPr>
          <p:cNvPr id="242" name="Line"/>
          <p:cNvSpPr/>
          <p:nvPr/>
        </p:nvSpPr>
        <p:spPr>
          <a:xfrm flipV="1">
            <a:off x="5115005" y="2459730"/>
            <a:ext cx="1" cy="2943250"/>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43" name="Humans innately good feature extractors!!"/>
          <p:cNvSpPr txBox="1"/>
          <p:nvPr/>
        </p:nvSpPr>
        <p:spPr>
          <a:xfrm>
            <a:off x="1965296" y="6399657"/>
            <a:ext cx="5213408"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Humans innately good feature extractors!!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1"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752" name="Circle"/>
          <p:cNvSpPr/>
          <p:nvPr/>
        </p:nvSpPr>
        <p:spPr>
          <a:xfrm>
            <a:off x="5478756" y="3886119"/>
            <a:ext cx="1782366" cy="1778001"/>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753" name="Circle"/>
          <p:cNvSpPr/>
          <p:nvPr/>
        </p:nvSpPr>
        <p:spPr>
          <a:xfrm>
            <a:off x="6201524" y="3886119"/>
            <a:ext cx="1782367" cy="1778001"/>
          </a:xfrm>
          <a:prstGeom prst="ellipse">
            <a:avLst/>
          </a:prstGeom>
          <a:ln w="254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754" name="+"/>
          <p:cNvSpPr txBox="1"/>
          <p:nvPr/>
        </p:nvSpPr>
        <p:spPr>
          <a:xfrm>
            <a:off x="5837516" y="3903196"/>
            <a:ext cx="381299" cy="62004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3600">
                <a:solidFill>
                  <a:srgbClr val="FFFFFF"/>
                </a:solidFill>
                <a:latin typeface="Arial"/>
                <a:ea typeface="Arial"/>
                <a:cs typeface="Arial"/>
                <a:sym typeface="Arial"/>
              </a:defRPr>
            </a:lvl1pPr>
          </a:lstStyle>
          <a:p>
            <a:pPr/>
            <a:r>
              <a:t>+</a:t>
            </a:r>
          </a:p>
        </p:txBody>
      </p:sp>
      <p:sp>
        <p:nvSpPr>
          <p:cNvPr id="1755" name="-"/>
          <p:cNvSpPr txBox="1"/>
          <p:nvPr/>
        </p:nvSpPr>
        <p:spPr>
          <a:xfrm>
            <a:off x="7301981" y="3903196"/>
            <a:ext cx="266552" cy="62004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3600">
                <a:solidFill>
                  <a:srgbClr val="FFFFFF"/>
                </a:solidFill>
                <a:latin typeface="Arial"/>
                <a:ea typeface="Arial"/>
                <a:cs typeface="Arial"/>
                <a:sym typeface="Arial"/>
              </a:defRPr>
            </a:lvl1pPr>
          </a:lstStyle>
          <a:p>
            <a:pPr/>
            <a:r>
              <a:t>-</a:t>
            </a:r>
          </a:p>
        </p:txBody>
      </p:sp>
      <p:sp>
        <p:nvSpPr>
          <p:cNvPr id="1756" name="+ = items relevant…"/>
          <p:cNvSpPr txBox="1"/>
          <p:nvPr/>
        </p:nvSpPr>
        <p:spPr>
          <a:xfrm>
            <a:off x="5719808" y="2426782"/>
            <a:ext cx="1972173" cy="55215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84200">
              <a:defRPr b="1" sz="1600">
                <a:solidFill>
                  <a:srgbClr val="FFFFFF"/>
                </a:solidFill>
                <a:latin typeface="Arial"/>
                <a:ea typeface="Arial"/>
                <a:cs typeface="Arial"/>
                <a:sym typeface="Arial"/>
              </a:defRPr>
            </a:pPr>
            <a:r>
              <a:t>+ = items relevant</a:t>
            </a:r>
          </a:p>
          <a:p>
            <a:pPr algn="ctr" defTabSz="584200">
              <a:defRPr b="1" sz="1600">
                <a:solidFill>
                  <a:srgbClr val="FFFFFF"/>
                </a:solidFill>
                <a:latin typeface="Arial"/>
                <a:ea typeface="Arial"/>
                <a:cs typeface="Arial"/>
                <a:sym typeface="Arial"/>
              </a:defRPr>
            </a:pPr>
            <a:r>
              <a:t>  - = items retrieved</a:t>
            </a:r>
          </a:p>
        </p:txBody>
      </p:sp>
      <p:sp>
        <p:nvSpPr>
          <p:cNvPr id="1757" name="Line"/>
          <p:cNvSpPr/>
          <p:nvPr/>
        </p:nvSpPr>
        <p:spPr>
          <a:xfrm rot="7706852">
            <a:off x="4995541" y="4861839"/>
            <a:ext cx="1093212" cy="259216"/>
          </a:xfrm>
          <a:custGeom>
            <a:avLst/>
            <a:gdLst/>
            <a:ahLst/>
            <a:cxnLst>
              <a:cxn ang="0">
                <a:pos x="wd2" y="hd2"/>
              </a:cxn>
              <a:cxn ang="5400000">
                <a:pos x="wd2" y="hd2"/>
              </a:cxn>
              <a:cxn ang="10800000">
                <a:pos x="wd2" y="hd2"/>
              </a:cxn>
              <a:cxn ang="16200000">
                <a:pos x="wd2" y="hd2"/>
              </a:cxn>
            </a:cxnLst>
            <a:rect l="0" t="0" r="r" b="b"/>
            <a:pathLst>
              <a:path w="21600" h="19855" fill="norm" stroke="1" extrusionOk="0">
                <a:moveTo>
                  <a:pt x="0" y="0"/>
                </a:moveTo>
                <a:cubicBezTo>
                  <a:pt x="3024" y="14258"/>
                  <a:pt x="7707" y="21600"/>
                  <a:pt x="12438" y="19502"/>
                </a:cubicBezTo>
                <a:cubicBezTo>
                  <a:pt x="16033" y="17907"/>
                  <a:pt x="19323" y="10904"/>
                  <a:pt x="21600" y="0"/>
                </a:cubicBezTo>
              </a:path>
            </a:pathLst>
          </a:custGeom>
          <a:ln w="254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758" name="Irrelevant items…"/>
          <p:cNvSpPr txBox="1"/>
          <p:nvPr/>
        </p:nvSpPr>
        <p:spPr>
          <a:xfrm>
            <a:off x="7309059" y="5447500"/>
            <a:ext cx="1672928" cy="55215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84200">
              <a:defRPr b="1" sz="1600">
                <a:solidFill>
                  <a:srgbClr val="FFFFFF"/>
                </a:solidFill>
                <a:latin typeface="Arial"/>
                <a:ea typeface="Arial"/>
                <a:cs typeface="Arial"/>
                <a:sym typeface="Arial"/>
              </a:defRPr>
            </a:pPr>
            <a:r>
              <a:t>Irrelevant items</a:t>
            </a:r>
          </a:p>
          <a:p>
            <a:pPr algn="ctr" defTabSz="584200">
              <a:defRPr b="1" sz="1600">
                <a:solidFill>
                  <a:srgbClr val="FFFFFF"/>
                </a:solidFill>
                <a:latin typeface="Arial"/>
                <a:ea typeface="Arial"/>
                <a:cs typeface="Arial"/>
                <a:sym typeface="Arial"/>
              </a:defRPr>
            </a:pPr>
            <a:r>
              <a:t>retrieved (FP)</a:t>
            </a:r>
          </a:p>
        </p:txBody>
      </p:sp>
      <p:sp>
        <p:nvSpPr>
          <p:cNvPr id="1759" name="Relevant items…"/>
          <p:cNvSpPr txBox="1"/>
          <p:nvPr/>
        </p:nvSpPr>
        <p:spPr>
          <a:xfrm>
            <a:off x="5966011" y="6047624"/>
            <a:ext cx="1605062" cy="55215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84200">
              <a:defRPr b="1" sz="1600">
                <a:solidFill>
                  <a:srgbClr val="FFFFFF"/>
                </a:solidFill>
                <a:latin typeface="Arial"/>
                <a:ea typeface="Arial"/>
                <a:cs typeface="Arial"/>
                <a:sym typeface="Arial"/>
              </a:defRPr>
            </a:pPr>
            <a:r>
              <a:t>Relevant items</a:t>
            </a:r>
          </a:p>
          <a:p>
            <a:pPr algn="ctr" defTabSz="584200">
              <a:defRPr b="1" sz="1600">
                <a:solidFill>
                  <a:srgbClr val="FFFFFF"/>
                </a:solidFill>
                <a:latin typeface="Arial"/>
                <a:ea typeface="Arial"/>
                <a:cs typeface="Arial"/>
                <a:sym typeface="Arial"/>
              </a:defRPr>
            </a:pPr>
            <a:r>
              <a:t>retrieved (TP)</a:t>
            </a:r>
          </a:p>
        </p:txBody>
      </p:sp>
      <p:sp>
        <p:nvSpPr>
          <p:cNvPr id="1760" name="Line"/>
          <p:cNvSpPr/>
          <p:nvPr/>
        </p:nvSpPr>
        <p:spPr>
          <a:xfrm>
            <a:off x="6768541" y="4571840"/>
            <a:ext cx="1" cy="1422401"/>
          </a:xfrm>
          <a:prstGeom prst="line">
            <a:avLst/>
          </a:prstGeom>
          <a:ln w="254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761" name="Line"/>
          <p:cNvSpPr/>
          <p:nvPr/>
        </p:nvSpPr>
        <p:spPr>
          <a:xfrm rot="3385362">
            <a:off x="7468673" y="4934056"/>
            <a:ext cx="1028277" cy="177273"/>
          </a:xfrm>
          <a:custGeom>
            <a:avLst/>
            <a:gdLst/>
            <a:ahLst/>
            <a:cxnLst>
              <a:cxn ang="0">
                <a:pos x="wd2" y="hd2"/>
              </a:cxn>
              <a:cxn ang="5400000">
                <a:pos x="wd2" y="hd2"/>
              </a:cxn>
              <a:cxn ang="10800000">
                <a:pos x="wd2" y="hd2"/>
              </a:cxn>
              <a:cxn ang="16200000">
                <a:pos x="wd2" y="hd2"/>
              </a:cxn>
            </a:cxnLst>
            <a:rect l="0" t="0" r="r" b="b"/>
            <a:pathLst>
              <a:path w="21600" h="21206" fill="norm" stroke="1" extrusionOk="0">
                <a:moveTo>
                  <a:pt x="0" y="21206"/>
                </a:moveTo>
                <a:cubicBezTo>
                  <a:pt x="2996" y="7842"/>
                  <a:pt x="6676" y="403"/>
                  <a:pt x="10481" y="16"/>
                </a:cubicBezTo>
                <a:cubicBezTo>
                  <a:pt x="14504" y="-394"/>
                  <a:pt x="18430" y="7088"/>
                  <a:pt x="21600" y="21206"/>
                </a:cubicBezTo>
              </a:path>
            </a:pathLst>
          </a:custGeom>
          <a:ln w="25400">
            <a:solidFill>
              <a:srgbClr val="000000"/>
            </a:solidFill>
            <a:miter lim="400000"/>
            <a:tailEnd type="triangle"/>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762" name="Relevant items…"/>
          <p:cNvSpPr txBox="1"/>
          <p:nvPr/>
        </p:nvSpPr>
        <p:spPr>
          <a:xfrm>
            <a:off x="4312886" y="5447500"/>
            <a:ext cx="1807766" cy="552154"/>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84200">
              <a:defRPr b="1" sz="1600">
                <a:solidFill>
                  <a:srgbClr val="FFFFFF"/>
                </a:solidFill>
                <a:latin typeface="Arial"/>
                <a:ea typeface="Arial"/>
                <a:cs typeface="Arial"/>
                <a:sym typeface="Arial"/>
              </a:defRPr>
            </a:pPr>
            <a:r>
              <a:t>Relevant items</a:t>
            </a:r>
          </a:p>
          <a:p>
            <a:pPr algn="ctr" defTabSz="584200">
              <a:defRPr b="1" sz="1600">
                <a:solidFill>
                  <a:srgbClr val="FFFFFF"/>
                </a:solidFill>
                <a:latin typeface="Arial"/>
                <a:ea typeface="Arial"/>
                <a:cs typeface="Arial"/>
                <a:sym typeface="Arial"/>
              </a:defRPr>
            </a:pPr>
            <a:r>
              <a:t>not retrieved (FN)</a:t>
            </a:r>
          </a:p>
        </p:txBody>
      </p:sp>
      <p:sp>
        <p:nvSpPr>
          <p:cNvPr id="1763" name="Rounded Rectangle"/>
          <p:cNvSpPr/>
          <p:nvPr/>
        </p:nvSpPr>
        <p:spPr>
          <a:xfrm>
            <a:off x="4263055" y="3202212"/>
            <a:ext cx="4770766" cy="3525280"/>
          </a:xfrm>
          <a:prstGeom prst="roundRect">
            <a:avLst>
              <a:gd name="adj" fmla="val 12004"/>
            </a:avLst>
          </a:prstGeom>
          <a:ln w="508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p>
        </p:txBody>
      </p:sp>
      <p:sp>
        <p:nvSpPr>
          <p:cNvPr id="1764" name="Irrelevant items…"/>
          <p:cNvSpPr txBox="1"/>
          <p:nvPr/>
        </p:nvSpPr>
        <p:spPr>
          <a:xfrm>
            <a:off x="5802011" y="3236272"/>
            <a:ext cx="1807767" cy="55215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84200">
              <a:defRPr b="1" sz="1600">
                <a:solidFill>
                  <a:srgbClr val="FFFFFF"/>
                </a:solidFill>
                <a:latin typeface="Arial"/>
                <a:ea typeface="Arial"/>
                <a:cs typeface="Arial"/>
                <a:sym typeface="Arial"/>
              </a:defRPr>
            </a:pPr>
            <a:r>
              <a:t>Irrelevant items</a:t>
            </a:r>
          </a:p>
          <a:p>
            <a:pPr algn="ctr" defTabSz="584200">
              <a:defRPr b="1" sz="1600">
                <a:solidFill>
                  <a:srgbClr val="FFFFFF"/>
                </a:solidFill>
                <a:latin typeface="Arial"/>
                <a:ea typeface="Arial"/>
                <a:cs typeface="Arial"/>
                <a:sym typeface="Arial"/>
              </a:defRPr>
            </a:pPr>
            <a:r>
              <a:t>not retrieved (TN)</a:t>
            </a:r>
          </a:p>
        </p:txBody>
      </p:sp>
      <p:sp>
        <p:nvSpPr>
          <p:cNvPr id="1765" name="Title 1"/>
          <p:cNvSpPr txBox="1"/>
          <p:nvPr>
            <p:ph type="title"/>
          </p:nvPr>
        </p:nvSpPr>
        <p:spPr>
          <a:xfrm>
            <a:off x="405879" y="1268758"/>
            <a:ext cx="2817199"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Evaluation</a:t>
            </a:r>
          </a:p>
        </p:txBody>
      </p:sp>
      <p:pic>
        <p:nvPicPr>
          <p:cNvPr id="1766" name="Accuracy.png" descr="Accuracy.png"/>
          <p:cNvPicPr>
            <a:picLocks noChangeAspect="1"/>
          </p:cNvPicPr>
          <p:nvPr/>
        </p:nvPicPr>
        <p:blipFill>
          <a:blip r:embed="rId4">
            <a:extLst/>
          </a:blip>
          <a:stretch>
            <a:fillRect/>
          </a:stretch>
        </p:blipFill>
        <p:spPr>
          <a:xfrm>
            <a:off x="315605" y="3167145"/>
            <a:ext cx="3498109" cy="523710"/>
          </a:xfrm>
          <a:prstGeom prst="rect">
            <a:avLst/>
          </a:prstGeom>
          <a:ln w="12700">
            <a:miter lim="400000"/>
          </a:ln>
        </p:spPr>
      </p:pic>
      <p:pic>
        <p:nvPicPr>
          <p:cNvPr id="1767" name="Recall.png" descr="Recall.png"/>
          <p:cNvPicPr>
            <a:picLocks noChangeAspect="1"/>
          </p:cNvPicPr>
          <p:nvPr/>
        </p:nvPicPr>
        <p:blipFill>
          <a:blip r:embed="rId5">
            <a:extLst/>
          </a:blip>
          <a:stretch>
            <a:fillRect/>
          </a:stretch>
        </p:blipFill>
        <p:spPr>
          <a:xfrm>
            <a:off x="507144" y="3923869"/>
            <a:ext cx="2154533" cy="546115"/>
          </a:xfrm>
          <a:prstGeom prst="rect">
            <a:avLst/>
          </a:prstGeom>
          <a:ln w="12700">
            <a:miter lim="400000"/>
          </a:ln>
        </p:spPr>
      </p:pic>
      <p:pic>
        <p:nvPicPr>
          <p:cNvPr id="1768" name="Precision.png" descr="Precision.png"/>
          <p:cNvPicPr>
            <a:picLocks noChangeAspect="1"/>
          </p:cNvPicPr>
          <p:nvPr/>
        </p:nvPicPr>
        <p:blipFill>
          <a:blip r:embed="rId6">
            <a:extLst/>
          </a:blip>
          <a:stretch>
            <a:fillRect/>
          </a:stretch>
        </p:blipFill>
        <p:spPr>
          <a:xfrm>
            <a:off x="150476" y="4702997"/>
            <a:ext cx="2410498" cy="523710"/>
          </a:xfrm>
          <a:prstGeom prst="rect">
            <a:avLst/>
          </a:prstGeom>
          <a:ln w="12700">
            <a:miter lim="400000"/>
          </a:ln>
        </p:spPr>
      </p:pic>
      <p:sp>
        <p:nvSpPr>
          <p:cNvPr id="1769" name="Many, many more metrics!"/>
          <p:cNvSpPr txBox="1"/>
          <p:nvPr/>
        </p:nvSpPr>
        <p:spPr>
          <a:xfrm>
            <a:off x="621296" y="5459721"/>
            <a:ext cx="2662735" cy="323553"/>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1600">
                <a:solidFill>
                  <a:srgbClr val="FFFFFF"/>
                </a:solidFill>
                <a:latin typeface="Arial"/>
                <a:ea typeface="Arial"/>
                <a:cs typeface="Arial"/>
                <a:sym typeface="Arial"/>
              </a:defRPr>
            </a:lvl1pPr>
          </a:lstStyle>
          <a:p>
            <a:pPr/>
            <a:r>
              <a:t>Many, many more metrics!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9"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3"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774"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Over/under fitting</a:t>
            </a:r>
          </a:p>
        </p:txBody>
      </p:sp>
      <p:sp>
        <p:nvSpPr>
          <p:cNvPr id="1775" name="Oval"/>
          <p:cNvSpPr/>
          <p:nvPr/>
        </p:nvSpPr>
        <p:spPr>
          <a:xfrm>
            <a:off x="2346826" y="2688132"/>
            <a:ext cx="4005346" cy="3207997"/>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1779" name="Group"/>
          <p:cNvGrpSpPr/>
          <p:nvPr/>
        </p:nvGrpSpPr>
        <p:grpSpPr>
          <a:xfrm>
            <a:off x="3243986" y="1531579"/>
            <a:ext cx="4176963" cy="2412462"/>
            <a:chOff x="0" y="0"/>
            <a:chExt cx="4176962" cy="2412460"/>
          </a:xfrm>
        </p:grpSpPr>
        <p:sp>
          <p:nvSpPr>
            <p:cNvPr id="1776" name="New unseen data:…"/>
            <p:cNvSpPr txBox="1"/>
            <p:nvPr/>
          </p:nvSpPr>
          <p:spPr>
            <a:xfrm>
              <a:off x="2027814" y="0"/>
              <a:ext cx="2149149" cy="61736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t>New unseen data:</a:t>
              </a:r>
            </a:p>
            <a:p>
              <a:pPr>
                <a:defRPr b="1">
                  <a:solidFill>
                    <a:srgbClr val="FFFFFF"/>
                  </a:solidFill>
                  <a:latin typeface="Arial"/>
                  <a:ea typeface="Arial"/>
                  <a:cs typeface="Arial"/>
                  <a:sym typeface="Arial"/>
                </a:defRPr>
              </a:pPr>
              <a:r>
                <a:t>Good performance</a:t>
              </a:r>
            </a:p>
          </p:txBody>
        </p:sp>
        <p:sp>
          <p:nvSpPr>
            <p:cNvPr id="1777" name="Oval"/>
            <p:cNvSpPr/>
            <p:nvPr/>
          </p:nvSpPr>
          <p:spPr>
            <a:xfrm>
              <a:off x="0" y="1382379"/>
              <a:ext cx="1065357" cy="1030082"/>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778" name="Line"/>
            <p:cNvSpPr/>
            <p:nvPr/>
          </p:nvSpPr>
          <p:spPr>
            <a:xfrm rot="18900000">
              <a:off x="314197" y="699802"/>
              <a:ext cx="1796052" cy="314805"/>
            </a:xfrm>
            <a:custGeom>
              <a:avLst/>
              <a:gdLst/>
              <a:ahLst/>
              <a:cxnLst>
                <a:cxn ang="0">
                  <a:pos x="wd2" y="hd2"/>
                </a:cxn>
                <a:cxn ang="5400000">
                  <a:pos x="wd2" y="hd2"/>
                </a:cxn>
                <a:cxn ang="10800000">
                  <a:pos x="wd2" y="hd2"/>
                </a:cxn>
                <a:cxn ang="16200000">
                  <a:pos x="wd2" y="hd2"/>
                </a:cxn>
              </a:cxnLst>
              <a:rect l="0" t="0" r="r" b="b"/>
              <a:pathLst>
                <a:path w="21600" h="20267" fill="norm" stroke="1" extrusionOk="0">
                  <a:moveTo>
                    <a:pt x="0" y="20267"/>
                  </a:moveTo>
                  <a:cubicBezTo>
                    <a:pt x="2751" y="8461"/>
                    <a:pt x="6112" y="1459"/>
                    <a:pt x="9629" y="206"/>
                  </a:cubicBezTo>
                  <a:cubicBezTo>
                    <a:pt x="13947" y="-1333"/>
                    <a:pt x="18217" y="5822"/>
                    <a:pt x="21600" y="20267"/>
                  </a:cubicBezTo>
                </a:path>
              </a:pathLst>
            </a:custGeom>
            <a:noFill/>
            <a:ln w="25400" cap="flat">
              <a:solidFill>
                <a:srgbClr val="000000"/>
              </a:solidFill>
              <a:prstDash val="solid"/>
              <a:round/>
              <a:head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nvGrpSpPr>
          <p:cNvPr id="1783" name="Group"/>
          <p:cNvGrpSpPr/>
          <p:nvPr/>
        </p:nvGrpSpPr>
        <p:grpSpPr>
          <a:xfrm>
            <a:off x="1063380" y="2697023"/>
            <a:ext cx="3006312" cy="1122111"/>
            <a:chOff x="0" y="0"/>
            <a:chExt cx="3006311" cy="1122110"/>
          </a:xfrm>
        </p:grpSpPr>
        <p:sp>
          <p:nvSpPr>
            <p:cNvPr id="1780" name="Circle"/>
            <p:cNvSpPr/>
            <p:nvPr/>
          </p:nvSpPr>
          <p:spPr>
            <a:xfrm>
              <a:off x="2445657" y="569347"/>
              <a:ext cx="560655" cy="552764"/>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781" name="Training data"/>
            <p:cNvSpPr txBox="1"/>
            <p:nvPr/>
          </p:nvSpPr>
          <p:spPr>
            <a:xfrm>
              <a:off x="0" y="39629"/>
              <a:ext cx="1526749" cy="350661"/>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FFFFFF"/>
                  </a:solidFill>
                  <a:latin typeface="Arial"/>
                  <a:ea typeface="Arial"/>
                  <a:cs typeface="Arial"/>
                  <a:sym typeface="Arial"/>
                </a:defRPr>
              </a:lvl1pPr>
            </a:lstStyle>
            <a:p>
              <a:pPr/>
              <a:r>
                <a:t>Training data</a:t>
              </a:r>
            </a:p>
          </p:txBody>
        </p:sp>
        <p:sp>
          <p:nvSpPr>
            <p:cNvPr id="1782" name="Line"/>
            <p:cNvSpPr/>
            <p:nvPr/>
          </p:nvSpPr>
          <p:spPr>
            <a:xfrm rot="1956324">
              <a:off x="1518697" y="323742"/>
              <a:ext cx="1279369" cy="265880"/>
            </a:xfrm>
            <a:custGeom>
              <a:avLst/>
              <a:gdLst/>
              <a:ahLst/>
              <a:cxnLst>
                <a:cxn ang="0">
                  <a:pos x="wd2" y="hd2"/>
                </a:cxn>
                <a:cxn ang="5400000">
                  <a:pos x="wd2" y="hd2"/>
                </a:cxn>
                <a:cxn ang="10800000">
                  <a:pos x="wd2" y="hd2"/>
                </a:cxn>
                <a:cxn ang="16200000">
                  <a:pos x="wd2" y="hd2"/>
                </a:cxn>
              </a:cxnLst>
              <a:rect l="0" t="0" r="r" b="b"/>
              <a:pathLst>
                <a:path w="21600" h="19500" fill="norm" stroke="1" extrusionOk="0">
                  <a:moveTo>
                    <a:pt x="0" y="19500"/>
                  </a:moveTo>
                  <a:cubicBezTo>
                    <a:pt x="2363" y="9098"/>
                    <a:pt x="5458" y="2428"/>
                    <a:pt x="8794" y="551"/>
                  </a:cubicBezTo>
                  <a:cubicBezTo>
                    <a:pt x="13508" y="-2100"/>
                    <a:pt x="18239" y="4900"/>
                    <a:pt x="21600" y="19500"/>
                  </a:cubicBezTo>
                </a:path>
              </a:pathLst>
            </a:custGeom>
            <a:noFill/>
            <a:ln w="25400" cap="flat">
              <a:solidFill>
                <a:srgbClr val="000000"/>
              </a:solidFill>
              <a:prstDash val="solid"/>
              <a:round/>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nvGrpSpPr>
          <p:cNvPr id="1788" name="Group"/>
          <p:cNvGrpSpPr/>
          <p:nvPr/>
        </p:nvGrpSpPr>
        <p:grpSpPr>
          <a:xfrm>
            <a:off x="3221953" y="4067388"/>
            <a:ext cx="2579842" cy="2366324"/>
            <a:chOff x="0" y="0"/>
            <a:chExt cx="2579840" cy="2366323"/>
          </a:xfrm>
        </p:grpSpPr>
        <p:sp>
          <p:nvSpPr>
            <p:cNvPr id="1784" name="Circle"/>
            <p:cNvSpPr/>
            <p:nvPr/>
          </p:nvSpPr>
          <p:spPr>
            <a:xfrm>
              <a:off x="0" y="0"/>
              <a:ext cx="1501349" cy="1495785"/>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nvGrpSpPr>
            <p:cNvPr id="1787" name="Group"/>
            <p:cNvGrpSpPr/>
            <p:nvPr/>
          </p:nvGrpSpPr>
          <p:grpSpPr>
            <a:xfrm>
              <a:off x="903655" y="620721"/>
              <a:ext cx="1676186" cy="1745603"/>
              <a:chOff x="0" y="0"/>
              <a:chExt cx="1676185" cy="1745602"/>
            </a:xfrm>
          </p:grpSpPr>
          <p:sp>
            <p:nvSpPr>
              <p:cNvPr id="1785" name="Test data"/>
              <p:cNvSpPr txBox="1"/>
              <p:nvPr/>
            </p:nvSpPr>
            <p:spPr>
              <a:xfrm>
                <a:off x="585428" y="1394942"/>
                <a:ext cx="1090758" cy="350661"/>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FFFFFF"/>
                    </a:solidFill>
                    <a:latin typeface="Arial"/>
                    <a:ea typeface="Arial"/>
                    <a:cs typeface="Arial"/>
                    <a:sym typeface="Arial"/>
                  </a:defRPr>
                </a:lvl1pPr>
              </a:lstStyle>
              <a:p>
                <a:pPr/>
                <a:r>
                  <a:t>Test data</a:t>
                </a:r>
              </a:p>
            </p:txBody>
          </p:sp>
          <p:sp>
            <p:nvSpPr>
              <p:cNvPr id="1786" name="Line"/>
              <p:cNvSpPr/>
              <p:nvPr/>
            </p:nvSpPr>
            <p:spPr>
              <a:xfrm rot="13500000">
                <a:off x="-129212" y="523247"/>
                <a:ext cx="1603749" cy="298831"/>
              </a:xfrm>
              <a:custGeom>
                <a:avLst/>
                <a:gdLst/>
                <a:ahLst/>
                <a:cxnLst>
                  <a:cxn ang="0">
                    <a:pos x="wd2" y="hd2"/>
                  </a:cxn>
                  <a:cxn ang="5400000">
                    <a:pos x="wd2" y="hd2"/>
                  </a:cxn>
                  <a:cxn ang="10800000">
                    <a:pos x="wd2" y="hd2"/>
                  </a:cxn>
                  <a:cxn ang="16200000">
                    <a:pos x="wd2" y="hd2"/>
                  </a:cxn>
                </a:cxnLst>
                <a:rect l="0" t="0" r="r" b="b"/>
                <a:pathLst>
                  <a:path w="21600" h="20902" fill="norm" stroke="1" extrusionOk="0">
                    <a:moveTo>
                      <a:pt x="0" y="0"/>
                    </a:moveTo>
                    <a:cubicBezTo>
                      <a:pt x="3153" y="14153"/>
                      <a:pt x="7219" y="21600"/>
                      <a:pt x="11384" y="20850"/>
                    </a:cubicBezTo>
                    <a:cubicBezTo>
                      <a:pt x="15148" y="20172"/>
                      <a:pt x="18754" y="12813"/>
                      <a:pt x="21600" y="0"/>
                    </a:cubicBezTo>
                  </a:path>
                </a:pathLst>
              </a:custGeom>
              <a:noFill/>
              <a:ln w="25400" cap="flat">
                <a:solidFill>
                  <a:srgbClr val="000000"/>
                </a:solidFill>
                <a:prstDash val="solid"/>
                <a:round/>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grpSp>
        <p:nvGrpSpPr>
          <p:cNvPr id="1792" name="Group"/>
          <p:cNvGrpSpPr/>
          <p:nvPr/>
        </p:nvGrpSpPr>
        <p:grpSpPr>
          <a:xfrm>
            <a:off x="4806953" y="3094064"/>
            <a:ext cx="3901116" cy="1293627"/>
            <a:chOff x="0" y="0"/>
            <a:chExt cx="3901115" cy="1293625"/>
          </a:xfrm>
        </p:grpSpPr>
        <p:sp>
          <p:nvSpPr>
            <p:cNvPr id="1789" name="Oval"/>
            <p:cNvSpPr/>
            <p:nvPr/>
          </p:nvSpPr>
          <p:spPr>
            <a:xfrm>
              <a:off x="0" y="263543"/>
              <a:ext cx="1065357" cy="1030083"/>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790" name="New unseen data:…"/>
            <p:cNvSpPr txBox="1"/>
            <p:nvPr/>
          </p:nvSpPr>
          <p:spPr>
            <a:xfrm>
              <a:off x="1789918" y="0"/>
              <a:ext cx="2111198" cy="61736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t>New unseen data:</a:t>
              </a:r>
            </a:p>
            <a:p>
              <a:pPr>
                <a:defRPr b="1">
                  <a:solidFill>
                    <a:srgbClr val="FFFFFF"/>
                  </a:solidFill>
                  <a:latin typeface="Arial"/>
                  <a:ea typeface="Arial"/>
                  <a:cs typeface="Arial"/>
                  <a:sym typeface="Arial"/>
                </a:defRPr>
              </a:pPr>
              <a:r>
                <a:t>Poor performance</a:t>
              </a:r>
            </a:p>
          </p:txBody>
        </p:sp>
        <p:sp>
          <p:nvSpPr>
            <p:cNvPr id="1791" name="Line"/>
            <p:cNvSpPr/>
            <p:nvPr/>
          </p:nvSpPr>
          <p:spPr>
            <a:xfrm rot="9323858">
              <a:off x="437318" y="526979"/>
              <a:ext cx="1194100" cy="120943"/>
            </a:xfrm>
            <a:custGeom>
              <a:avLst/>
              <a:gdLst/>
              <a:ahLst/>
              <a:cxnLst>
                <a:cxn ang="0">
                  <a:pos x="wd2" y="hd2"/>
                </a:cxn>
                <a:cxn ang="5400000">
                  <a:pos x="wd2" y="hd2"/>
                </a:cxn>
                <a:cxn ang="10800000">
                  <a:pos x="wd2" y="hd2"/>
                </a:cxn>
                <a:cxn ang="16200000">
                  <a:pos x="wd2" y="hd2"/>
                </a:cxn>
              </a:cxnLst>
              <a:rect l="0" t="0" r="r" b="b"/>
              <a:pathLst>
                <a:path w="21600" h="21094" fill="norm" stroke="1" extrusionOk="0">
                  <a:moveTo>
                    <a:pt x="0" y="0"/>
                  </a:moveTo>
                  <a:cubicBezTo>
                    <a:pt x="3542" y="14426"/>
                    <a:pt x="7357" y="21600"/>
                    <a:pt x="11202" y="21067"/>
                  </a:cubicBezTo>
                  <a:cubicBezTo>
                    <a:pt x="14776" y="20571"/>
                    <a:pt x="18307" y="13417"/>
                    <a:pt x="21600" y="0"/>
                  </a:cubicBezTo>
                </a:path>
              </a:pathLst>
            </a:custGeom>
            <a:noFill/>
            <a:ln w="25400" cap="flat">
              <a:solidFill>
                <a:srgbClr val="000000"/>
              </a:solidFill>
              <a:prstDash val="solid"/>
              <a:round/>
              <a:tailEnd type="stealth"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nvGrpSpPr>
          <p:cNvPr id="1795" name="Group"/>
          <p:cNvGrpSpPr/>
          <p:nvPr/>
        </p:nvGrpSpPr>
        <p:grpSpPr>
          <a:xfrm>
            <a:off x="311605" y="5176978"/>
            <a:ext cx="2146016" cy="350660"/>
            <a:chOff x="0" y="0"/>
            <a:chExt cx="2146015" cy="350659"/>
          </a:xfrm>
        </p:grpSpPr>
        <p:sp>
          <p:nvSpPr>
            <p:cNvPr id="1793" name="Data describing"/>
            <p:cNvSpPr txBox="1"/>
            <p:nvPr/>
          </p:nvSpPr>
          <p:spPr>
            <a:xfrm>
              <a:off x="0" y="0"/>
              <a:ext cx="1819085" cy="35066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FFFFFF"/>
                  </a:solidFill>
                  <a:latin typeface="Arial"/>
                  <a:ea typeface="Arial"/>
                  <a:cs typeface="Arial"/>
                  <a:sym typeface="Arial"/>
                </a:defRPr>
              </a:lvl1pPr>
            </a:lstStyle>
            <a:p>
              <a:pPr/>
              <a:r>
                <a:t>Data describing</a:t>
              </a:r>
            </a:p>
          </p:txBody>
        </p:sp>
        <p:pic>
          <p:nvPicPr>
            <p:cNvPr id="1794" name="x Formula.png" descr="x Formula.png"/>
            <p:cNvPicPr>
              <a:picLocks noChangeAspect="1"/>
            </p:cNvPicPr>
            <p:nvPr/>
          </p:nvPicPr>
          <p:blipFill>
            <a:blip r:embed="rId4">
              <a:extLst/>
            </a:blip>
            <a:stretch>
              <a:fillRect/>
            </a:stretch>
          </p:blipFill>
          <p:spPr>
            <a:xfrm>
              <a:off x="1819177" y="27623"/>
              <a:ext cx="326839" cy="295413"/>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7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9" grpId="3"/>
      <p:bldP build="whole" bldLvl="1" animBg="1" rev="0" advAuto="0" spid="1792" grpId="4"/>
      <p:bldP build="whole" bldLvl="1" animBg="1" rev="0" advAuto="0" spid="1783" grpId="1"/>
      <p:bldP build="whole" bldLvl="1" animBg="1" rev="0" advAuto="0" spid="1788" grpId="2"/>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9"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800"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Over/under fitting</a:t>
            </a:r>
          </a:p>
        </p:txBody>
      </p:sp>
      <p:sp>
        <p:nvSpPr>
          <p:cNvPr id="1801" name="Content Placeholder 2"/>
          <p:cNvSpPr txBox="1"/>
          <p:nvPr>
            <p:ph type="body" sz="quarter" idx="1"/>
          </p:nvPr>
        </p:nvSpPr>
        <p:spPr>
          <a:xfrm>
            <a:off x="77565" y="2126933"/>
            <a:ext cx="3779343" cy="1032116"/>
          </a:xfrm>
          <a:prstGeom prst="rect">
            <a:avLst/>
          </a:prstGeom>
          <a:effectLst>
            <a:outerShdw sx="100000" sy="100000" kx="0" ky="0" algn="b" rotWithShape="0" blurRad="38100" dist="23000" dir="5400000">
              <a:srgbClr val="000000">
                <a:alpha val="79983"/>
              </a:srgbClr>
            </a:outerShdw>
          </a:effectLst>
        </p:spPr>
        <p:txBody>
          <a:bodyPr lIns="45718" tIns="45718" rIns="45718" bIns="45718"/>
          <a:lstStyle>
            <a:lvl1pPr>
              <a:lnSpc>
                <a:spcPct val="90000"/>
              </a:lnSpc>
              <a:defRPr b="1" sz="2000">
                <a:solidFill>
                  <a:srgbClr val="FFFFFF"/>
                </a:solidFill>
                <a:effectLst>
                  <a:outerShdw sx="100000" sy="100000" kx="0" ky="0" algn="b" rotWithShape="0" blurRad="50800" dist="38100" dir="5400000">
                    <a:srgbClr val="000000">
                      <a:alpha val="40000"/>
                    </a:srgbClr>
                  </a:outerShdw>
                </a:effectLst>
              </a:defRPr>
            </a:lvl1pPr>
          </a:lstStyle>
          <a:p>
            <a:pPr/>
            <a:r>
              <a:t>Happens when we optimise too much on training/test data.</a:t>
            </a:r>
          </a:p>
        </p:txBody>
      </p:sp>
      <p:grpSp>
        <p:nvGrpSpPr>
          <p:cNvPr id="1814" name="Group"/>
          <p:cNvGrpSpPr/>
          <p:nvPr/>
        </p:nvGrpSpPr>
        <p:grpSpPr>
          <a:xfrm>
            <a:off x="297770" y="3328159"/>
            <a:ext cx="3338933" cy="2415382"/>
            <a:chOff x="0" y="0"/>
            <a:chExt cx="3338931" cy="2415381"/>
          </a:xfrm>
        </p:grpSpPr>
        <p:grpSp>
          <p:nvGrpSpPr>
            <p:cNvPr id="1805" name="Group"/>
            <p:cNvGrpSpPr/>
            <p:nvPr/>
          </p:nvGrpSpPr>
          <p:grpSpPr>
            <a:xfrm>
              <a:off x="-1" y="360817"/>
              <a:ext cx="1326302" cy="1621144"/>
              <a:chOff x="0" y="0"/>
              <a:chExt cx="1326300" cy="1621143"/>
            </a:xfrm>
          </p:grpSpPr>
          <p:sp>
            <p:nvSpPr>
              <p:cNvPr id="1802" name="Line"/>
              <p:cNvSpPr/>
              <p:nvPr/>
            </p:nvSpPr>
            <p:spPr>
              <a:xfrm>
                <a:off x="0" y="1304447"/>
                <a:ext cx="1326301" cy="1"/>
              </a:xfrm>
              <a:prstGeom prst="line">
                <a:avLst/>
              </a:pr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803" name="Line"/>
              <p:cNvSpPr/>
              <p:nvPr/>
            </p:nvSpPr>
            <p:spPr>
              <a:xfrm flipV="1">
                <a:off x="274590" y="0"/>
                <a:ext cx="1" cy="1621144"/>
              </a:xfrm>
              <a:prstGeom prst="line">
                <a:avLst/>
              </a:pr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823" name="Connection Line"/>
              <p:cNvSpPr/>
              <p:nvPr/>
            </p:nvSpPr>
            <p:spPr>
              <a:xfrm>
                <a:off x="432120" y="374690"/>
                <a:ext cx="612382" cy="748516"/>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0"/>
                    </a:moveTo>
                    <a:cubicBezTo>
                      <a:pt x="-1181" y="14850"/>
                      <a:pt x="5569" y="21600"/>
                      <a:pt x="20419" y="20250"/>
                    </a:cubicBezTo>
                  </a:path>
                </a:pathLst>
              </a:custGeom>
              <a:no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a:lstStyle/>
              <a:p>
                <a:pPr/>
              </a:p>
            </p:txBody>
          </p:sp>
        </p:grpSp>
        <p:grpSp>
          <p:nvGrpSpPr>
            <p:cNvPr id="1809" name="Group"/>
            <p:cNvGrpSpPr/>
            <p:nvPr/>
          </p:nvGrpSpPr>
          <p:grpSpPr>
            <a:xfrm>
              <a:off x="1803899" y="360817"/>
              <a:ext cx="1326301" cy="1621144"/>
              <a:chOff x="0" y="0"/>
              <a:chExt cx="1326300" cy="1621143"/>
            </a:xfrm>
          </p:grpSpPr>
          <p:sp>
            <p:nvSpPr>
              <p:cNvPr id="1806" name="Line"/>
              <p:cNvSpPr/>
              <p:nvPr/>
            </p:nvSpPr>
            <p:spPr>
              <a:xfrm>
                <a:off x="0" y="1304447"/>
                <a:ext cx="1326301" cy="1"/>
              </a:xfrm>
              <a:prstGeom prst="line">
                <a:avLst/>
              </a:pr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807" name="Line"/>
              <p:cNvSpPr/>
              <p:nvPr/>
            </p:nvSpPr>
            <p:spPr>
              <a:xfrm flipV="1">
                <a:off x="274590" y="0"/>
                <a:ext cx="1" cy="1621144"/>
              </a:xfrm>
              <a:prstGeom prst="line">
                <a:avLst/>
              </a:prstGeom>
              <a:noFill/>
              <a:ln w="25400" cap="flat">
                <a:solidFill>
                  <a:schemeClr val="accent1"/>
                </a:solidFill>
                <a:prstDash val="solid"/>
                <a:round/>
                <a:tailEnd type="triangle" w="med" len="me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824" name="Connection Line"/>
              <p:cNvSpPr/>
              <p:nvPr/>
            </p:nvSpPr>
            <p:spPr>
              <a:xfrm>
                <a:off x="427059" y="374690"/>
                <a:ext cx="612382" cy="748516"/>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20250" y="0"/>
                    </a:moveTo>
                    <a:cubicBezTo>
                      <a:pt x="21600" y="14850"/>
                      <a:pt x="14850" y="21600"/>
                      <a:pt x="0" y="20250"/>
                    </a:cubicBezTo>
                  </a:path>
                </a:pathLst>
              </a:custGeom>
              <a:noFill/>
              <a:ln w="25400" cap="flat">
                <a:solidFill>
                  <a:srgbClr val="000000"/>
                </a:solidFill>
                <a:prstDash val="solid"/>
                <a:round/>
              </a:ln>
              <a:effectLst>
                <a:outerShdw sx="100000" sy="100000" kx="0" ky="0" algn="b" rotWithShape="0" blurRad="38100" dist="23000" dir="5400000">
                  <a:srgbClr val="000000">
                    <a:alpha val="35000"/>
                  </a:srgbClr>
                </a:outerShdw>
              </a:effectLst>
            </p:spPr>
            <p:txBody>
              <a:bodyPr/>
              <a:lstStyle/>
              <a:p>
                <a:pPr/>
              </a:p>
            </p:txBody>
          </p:sp>
        </p:grpSp>
        <p:pic>
          <p:nvPicPr>
            <p:cNvPr id="1810" name="z Formula.png" descr="z Formula.png"/>
            <p:cNvPicPr>
              <a:picLocks noChangeAspect="1"/>
            </p:cNvPicPr>
            <p:nvPr/>
          </p:nvPicPr>
          <p:blipFill>
            <a:blip r:embed="rId4">
              <a:extLst/>
            </a:blip>
            <a:stretch>
              <a:fillRect/>
            </a:stretch>
          </p:blipFill>
          <p:spPr>
            <a:xfrm>
              <a:off x="128683" y="0"/>
              <a:ext cx="265301" cy="283388"/>
            </a:xfrm>
            <a:prstGeom prst="rect">
              <a:avLst/>
            </a:prstGeom>
            <a:ln w="12700" cap="flat">
              <a:noFill/>
              <a:miter lim="400000"/>
            </a:ln>
            <a:effectLst/>
          </p:spPr>
        </p:pic>
        <p:pic>
          <p:nvPicPr>
            <p:cNvPr id="1811" name="z Formula.png" descr="z Formula.png"/>
            <p:cNvPicPr>
              <a:picLocks noChangeAspect="1"/>
            </p:cNvPicPr>
            <p:nvPr/>
          </p:nvPicPr>
          <p:blipFill>
            <a:blip r:embed="rId4">
              <a:extLst/>
            </a:blip>
            <a:stretch>
              <a:fillRect/>
            </a:stretch>
          </p:blipFill>
          <p:spPr>
            <a:xfrm>
              <a:off x="1969653" y="0"/>
              <a:ext cx="265300" cy="283388"/>
            </a:xfrm>
            <a:prstGeom prst="rect">
              <a:avLst/>
            </a:prstGeom>
            <a:ln w="12700" cap="flat">
              <a:noFill/>
              <a:miter lim="400000"/>
            </a:ln>
            <a:effectLst/>
          </p:spPr>
        </p:pic>
        <p:sp>
          <p:nvSpPr>
            <p:cNvPr id="1812" name="Title 1"/>
            <p:cNvSpPr txBox="1"/>
            <p:nvPr/>
          </p:nvSpPr>
          <p:spPr>
            <a:xfrm>
              <a:off x="127781" y="1934132"/>
              <a:ext cx="1070739" cy="411157"/>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defTabSz="795527">
                <a:defRPr b="1" sz="1740">
                  <a:solidFill>
                    <a:srgbClr val="FFFFFF"/>
                  </a:solidFill>
                  <a:latin typeface="Arial"/>
                  <a:ea typeface="Arial"/>
                  <a:cs typeface="Arial"/>
                  <a:sym typeface="Arial"/>
                </a:defRPr>
              </a:lvl1pPr>
            </a:lstStyle>
            <a:p>
              <a:pPr/>
              <a:r>
                <a:t>Test Data</a:t>
              </a:r>
            </a:p>
          </p:txBody>
        </p:sp>
        <p:sp>
          <p:nvSpPr>
            <p:cNvPr id="1813" name="Title 1"/>
            <p:cNvSpPr txBox="1"/>
            <p:nvPr/>
          </p:nvSpPr>
          <p:spPr>
            <a:xfrm>
              <a:off x="1595167" y="1864039"/>
              <a:ext cx="1743765" cy="551343"/>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defTabSz="786384">
                <a:defRPr b="1" sz="1720">
                  <a:solidFill>
                    <a:srgbClr val="FFFFFF"/>
                  </a:solidFill>
                  <a:latin typeface="Arial"/>
                  <a:ea typeface="Arial"/>
                  <a:cs typeface="Arial"/>
                  <a:sym typeface="Arial"/>
                </a:defRPr>
              </a:lvl1pPr>
            </a:lstStyle>
            <a:p>
              <a:pPr/>
              <a:r>
                <a:t>Real-world Data</a:t>
              </a:r>
            </a:p>
          </p:txBody>
        </p:sp>
      </p:grpSp>
      <p:pic>
        <p:nvPicPr>
          <p:cNvPr id="1815" name="DecisionBoundariesMaster_NoBoundaries.png" descr="DecisionBoundariesMaster_NoBoundaries.png"/>
          <p:cNvPicPr>
            <a:picLocks noChangeAspect="1"/>
          </p:cNvPicPr>
          <p:nvPr/>
        </p:nvPicPr>
        <p:blipFill>
          <a:blip r:embed="rId5">
            <a:extLst/>
          </a:blip>
          <a:srcRect l="12546" t="0" r="0" b="0"/>
          <a:stretch>
            <a:fillRect/>
          </a:stretch>
        </p:blipFill>
        <p:spPr>
          <a:xfrm>
            <a:off x="4853266" y="-432079"/>
            <a:ext cx="3425582" cy="3898787"/>
          </a:xfrm>
          <a:prstGeom prst="rect">
            <a:avLst/>
          </a:prstGeom>
          <a:ln w="12700">
            <a:miter lim="400000"/>
          </a:ln>
        </p:spPr>
      </p:pic>
      <p:pic>
        <p:nvPicPr>
          <p:cNvPr id="1816" name="DecisionBoundariesMaster_UnderfitBoundary.png" descr="DecisionBoundariesMaster_UnderfitBoundary.png"/>
          <p:cNvPicPr>
            <a:picLocks noChangeAspect="1"/>
          </p:cNvPicPr>
          <p:nvPr/>
        </p:nvPicPr>
        <p:blipFill>
          <a:blip r:embed="rId6">
            <a:extLst/>
          </a:blip>
          <a:srcRect l="12982" t="17527" r="0" b="0"/>
          <a:stretch>
            <a:fillRect/>
          </a:stretch>
        </p:blipFill>
        <p:spPr>
          <a:xfrm>
            <a:off x="3868177" y="4107237"/>
            <a:ext cx="2528853" cy="2401556"/>
          </a:xfrm>
          <a:prstGeom prst="rect">
            <a:avLst/>
          </a:prstGeom>
          <a:ln w="12700">
            <a:miter lim="400000"/>
          </a:ln>
        </p:spPr>
      </p:pic>
      <p:pic>
        <p:nvPicPr>
          <p:cNvPr id="1817" name="DecisionBoundariesMaster_OverfitBoundary.png" descr="DecisionBoundariesMaster_OverfitBoundary.png"/>
          <p:cNvPicPr>
            <a:picLocks noChangeAspect="1"/>
          </p:cNvPicPr>
          <p:nvPr/>
        </p:nvPicPr>
        <p:blipFill>
          <a:blip r:embed="rId7">
            <a:extLst/>
          </a:blip>
          <a:srcRect l="12891" t="17506" r="0" b="0"/>
          <a:stretch>
            <a:fillRect/>
          </a:stretch>
        </p:blipFill>
        <p:spPr>
          <a:xfrm>
            <a:off x="6468557" y="4107237"/>
            <a:ext cx="2530650" cy="2401369"/>
          </a:xfrm>
          <a:prstGeom prst="rect">
            <a:avLst/>
          </a:prstGeom>
          <a:ln w="12700">
            <a:miter lim="400000"/>
          </a:ln>
        </p:spPr>
      </p:pic>
      <p:sp>
        <p:nvSpPr>
          <p:cNvPr id="1818" name="Under-fit"/>
          <p:cNvSpPr txBox="1"/>
          <p:nvPr/>
        </p:nvSpPr>
        <p:spPr>
          <a:xfrm>
            <a:off x="4642439" y="6491697"/>
            <a:ext cx="1056490" cy="35066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Under-fit</a:t>
            </a:r>
          </a:p>
        </p:txBody>
      </p:sp>
      <p:sp>
        <p:nvSpPr>
          <p:cNvPr id="1819" name="Over-fit"/>
          <p:cNvSpPr txBox="1"/>
          <p:nvPr/>
        </p:nvSpPr>
        <p:spPr>
          <a:xfrm>
            <a:off x="7243612" y="6491697"/>
            <a:ext cx="917076" cy="35066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Over-fit</a:t>
            </a:r>
          </a:p>
        </p:txBody>
      </p:sp>
      <p:sp>
        <p:nvSpPr>
          <p:cNvPr id="1820" name="Optimal “Generalisation”"/>
          <p:cNvSpPr txBox="1"/>
          <p:nvPr/>
        </p:nvSpPr>
        <p:spPr>
          <a:xfrm>
            <a:off x="5148339" y="3523414"/>
            <a:ext cx="2835284" cy="350660"/>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Optimal “Generalisation”</a:t>
            </a:r>
          </a:p>
        </p:txBody>
      </p:sp>
      <p:pic>
        <p:nvPicPr>
          <p:cNvPr id="1821" name="DecisionBoundariesMaster_OptimalBoundary.png" descr="DecisionBoundariesMaster_OptimalBoundary.png"/>
          <p:cNvPicPr>
            <a:picLocks noChangeAspect="1"/>
          </p:cNvPicPr>
          <p:nvPr/>
        </p:nvPicPr>
        <p:blipFill>
          <a:blip r:embed="rId8">
            <a:extLst/>
          </a:blip>
          <a:srcRect l="12864" t="16971" r="0" b="0"/>
          <a:stretch>
            <a:fillRect/>
          </a:stretch>
        </p:blipFill>
        <p:spPr>
          <a:xfrm>
            <a:off x="4853266" y="215850"/>
            <a:ext cx="3425469" cy="3248781"/>
          </a:xfrm>
          <a:prstGeom prst="rect">
            <a:avLst/>
          </a:prstGeom>
          <a:ln w="12700">
            <a:miter lim="400000"/>
          </a:ln>
        </p:spPr>
      </p:pic>
      <p:pic>
        <p:nvPicPr>
          <p:cNvPr id="1822" name="DecisionBoundaryKey.png" descr="DecisionBoundaryKey.png"/>
          <p:cNvPicPr>
            <a:picLocks noChangeAspect="1"/>
          </p:cNvPicPr>
          <p:nvPr/>
        </p:nvPicPr>
        <p:blipFill>
          <a:blip r:embed="rId9">
            <a:extLst/>
          </a:blip>
          <a:stretch>
            <a:fillRect/>
          </a:stretch>
        </p:blipFill>
        <p:spPr>
          <a:xfrm>
            <a:off x="3559847" y="280563"/>
            <a:ext cx="1140172" cy="67234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0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1816"/>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3" fill="hold">
                                  <p:stCondLst>
                                    <p:cond delay="0"/>
                                  </p:stCondLst>
                                  <p:iterate type="el" backwards="0">
                                    <p:tmAbs val="0"/>
                                  </p:iterate>
                                  <p:childTnLst>
                                    <p:set>
                                      <p:cBhvr>
                                        <p:cTn id="15" fill="hold"/>
                                        <p:tgtEl>
                                          <p:spTgt spid="18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4" fill="hold">
                                  <p:stCondLst>
                                    <p:cond delay="0"/>
                                  </p:stCondLst>
                                  <p:iterate type="el" backwards="0">
                                    <p:tmAbs val="0"/>
                                  </p:iterate>
                                  <p:childTnLst>
                                    <p:set>
                                      <p:cBhvr>
                                        <p:cTn id="19" fill="hold"/>
                                        <p:tgtEl>
                                          <p:spTgt spid="1817"/>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5" fill="hold">
                                  <p:stCondLst>
                                    <p:cond delay="0"/>
                                  </p:stCondLst>
                                  <p:iterate type="el" backwards="0">
                                    <p:tmAbs val="0"/>
                                  </p:iterate>
                                  <p:childTnLst>
                                    <p:set>
                                      <p:cBhvr>
                                        <p:cTn id="22" fill="hold"/>
                                        <p:tgtEl>
                                          <p:spTgt spid="18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821"/>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7" fill="hold">
                                  <p:stCondLst>
                                    <p:cond delay="0"/>
                                  </p:stCondLst>
                                  <p:iterate type="el" backwards="0">
                                    <p:tmAbs val="0"/>
                                  </p:iterate>
                                  <p:childTnLst>
                                    <p:set>
                                      <p:cBhvr>
                                        <p:cTn id="29" fill="hold"/>
                                        <p:tgtEl>
                                          <p:spTgt spid="1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9" grpId="5"/>
      <p:bldP build="whole" bldLvl="1" animBg="1" rev="0" advAuto="0" spid="1820" grpId="7"/>
      <p:bldP build="whole" bldLvl="1" animBg="1" rev="0" advAuto="0" spid="1821" grpId="6"/>
      <p:bldP build="whole" bldLvl="1" animBg="1" rev="0" advAuto="0" spid="1816" grpId="2"/>
      <p:bldP build="p" bldLvl="1" animBg="1" rev="0" advAuto="0" spid="1801" grpId="1"/>
      <p:bldP build="whole" bldLvl="1" animBg="1" rev="0" advAuto="0" spid="1818" grpId="3"/>
      <p:bldP build="whole" bldLvl="1" animBg="1" rev="0" advAuto="0" spid="1817" grpId="4"/>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8"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829" name="Rounded Rectangle"/>
          <p:cNvSpPr/>
          <p:nvPr/>
        </p:nvSpPr>
        <p:spPr>
          <a:xfrm>
            <a:off x="1583298" y="3611833"/>
            <a:ext cx="1072264" cy="892970"/>
          </a:xfrm>
          <a:prstGeom prst="roundRect">
            <a:avLst>
              <a:gd name="adj" fmla="val 15000"/>
            </a:avLst>
          </a:prstGeom>
          <a:solidFill>
            <a:srgbClr val="F5D328"/>
          </a:solidFill>
          <a:ln w="3175">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b="1" sz="1600">
                <a:solidFill>
                  <a:srgbClr val="FFFFFF"/>
                </a:solidFill>
              </a:defRPr>
            </a:pPr>
          </a:p>
        </p:txBody>
      </p:sp>
      <p:sp>
        <p:nvSpPr>
          <p:cNvPr id="1830" name="Rounded Rectangle"/>
          <p:cNvSpPr/>
          <p:nvPr/>
        </p:nvSpPr>
        <p:spPr>
          <a:xfrm>
            <a:off x="388134" y="3611833"/>
            <a:ext cx="1072264" cy="892970"/>
          </a:xfrm>
          <a:prstGeom prst="roundRect">
            <a:avLst>
              <a:gd name="adj" fmla="val 15000"/>
            </a:avLst>
          </a:prstGeom>
          <a:solidFill>
            <a:srgbClr val="70BF41"/>
          </a:solidFill>
          <a:ln w="3175">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b="1" sz="1600">
                <a:solidFill>
                  <a:srgbClr val="FFFFFF"/>
                </a:solidFill>
              </a:defRPr>
            </a:pPr>
          </a:p>
        </p:txBody>
      </p:sp>
      <p:sp>
        <p:nvSpPr>
          <p:cNvPr id="1831" name="Rounded Rectangle"/>
          <p:cNvSpPr/>
          <p:nvPr/>
        </p:nvSpPr>
        <p:spPr>
          <a:xfrm>
            <a:off x="216767" y="2716496"/>
            <a:ext cx="2583457" cy="3574072"/>
          </a:xfrm>
          <a:prstGeom prst="roundRect">
            <a:avLst>
              <a:gd name="adj" fmla="val 15000"/>
            </a:avLst>
          </a:prstGeom>
          <a:ln w="25400">
            <a:solidFill>
              <a:srgbClr val="85888D"/>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32" name="Rounded Rectangle"/>
          <p:cNvSpPr/>
          <p:nvPr/>
        </p:nvSpPr>
        <p:spPr>
          <a:xfrm>
            <a:off x="3085823" y="2716496"/>
            <a:ext cx="2583457" cy="3574072"/>
          </a:xfrm>
          <a:prstGeom prst="roundRect">
            <a:avLst>
              <a:gd name="adj" fmla="val 15000"/>
            </a:avLst>
          </a:prstGeom>
          <a:ln w="25400">
            <a:solidFill>
              <a:srgbClr val="85888D"/>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33" name="Rounded Rectangle"/>
          <p:cNvSpPr/>
          <p:nvPr/>
        </p:nvSpPr>
        <p:spPr>
          <a:xfrm>
            <a:off x="6010927" y="2716496"/>
            <a:ext cx="2583457" cy="3574072"/>
          </a:xfrm>
          <a:prstGeom prst="roundRect">
            <a:avLst>
              <a:gd name="adj" fmla="val 15000"/>
            </a:avLst>
          </a:prstGeom>
          <a:ln w="25400">
            <a:solidFill>
              <a:srgbClr val="85888D"/>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34" name="Collect Data"/>
          <p:cNvSpPr txBox="1"/>
          <p:nvPr/>
        </p:nvSpPr>
        <p:spPr>
          <a:xfrm>
            <a:off x="585661" y="6388471"/>
            <a:ext cx="1845668" cy="4397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2400">
                <a:solidFill>
                  <a:srgbClr val="FFFFFF"/>
                </a:solidFill>
              </a:defRPr>
            </a:lvl1pPr>
          </a:lstStyle>
          <a:p>
            <a:pPr/>
            <a:r>
              <a:t>Collect Data</a:t>
            </a:r>
          </a:p>
        </p:txBody>
      </p:sp>
      <p:sp>
        <p:nvSpPr>
          <p:cNvPr id="1835" name="Design / Extract"/>
          <p:cNvSpPr txBox="1"/>
          <p:nvPr/>
        </p:nvSpPr>
        <p:spPr>
          <a:xfrm>
            <a:off x="3183627" y="6388471"/>
            <a:ext cx="2387849" cy="4397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2400">
                <a:solidFill>
                  <a:srgbClr val="FFFFFF"/>
                </a:solidFill>
              </a:defRPr>
            </a:lvl1pPr>
          </a:lstStyle>
          <a:p>
            <a:pPr/>
            <a:r>
              <a:t>Design / Extract</a:t>
            </a:r>
          </a:p>
        </p:txBody>
      </p:sp>
      <p:sp>
        <p:nvSpPr>
          <p:cNvPr id="1836" name="Evaluate"/>
          <p:cNvSpPr txBox="1"/>
          <p:nvPr/>
        </p:nvSpPr>
        <p:spPr>
          <a:xfrm>
            <a:off x="6633722" y="6388471"/>
            <a:ext cx="1337866" cy="4397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2400">
                <a:solidFill>
                  <a:srgbClr val="FFFFFF"/>
                </a:solidFill>
              </a:defRPr>
            </a:lvl1pPr>
          </a:lstStyle>
          <a:p>
            <a:pPr/>
            <a:r>
              <a:t>Evaluate</a:t>
            </a:r>
          </a:p>
        </p:txBody>
      </p:sp>
      <p:sp>
        <p:nvSpPr>
          <p:cNvPr id="1837" name="Line"/>
          <p:cNvSpPr/>
          <p:nvPr/>
        </p:nvSpPr>
        <p:spPr>
          <a:xfrm>
            <a:off x="2803861" y="4503532"/>
            <a:ext cx="275326" cy="1"/>
          </a:xfrm>
          <a:prstGeom prst="line">
            <a:avLst/>
          </a:prstGeom>
          <a:ln w="25400">
            <a:solidFill>
              <a:srgbClr val="000000"/>
            </a:solidFill>
            <a:miter lim="400000"/>
            <a:tailEnd type="triangle"/>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38" name="Line"/>
          <p:cNvSpPr/>
          <p:nvPr/>
        </p:nvSpPr>
        <p:spPr>
          <a:xfrm>
            <a:off x="5673314" y="4503532"/>
            <a:ext cx="329896" cy="1"/>
          </a:xfrm>
          <a:prstGeom prst="line">
            <a:avLst/>
          </a:prstGeom>
          <a:ln w="25400">
            <a:solidFill>
              <a:srgbClr val="000000"/>
            </a:solidFill>
            <a:miter lim="400000"/>
            <a:tailEnd type="triangle"/>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39" name="Line"/>
          <p:cNvSpPr/>
          <p:nvPr/>
        </p:nvSpPr>
        <p:spPr>
          <a:xfrm>
            <a:off x="8584638" y="4503532"/>
            <a:ext cx="355295" cy="1"/>
          </a:xfrm>
          <a:prstGeom prst="line">
            <a:avLst/>
          </a:prstGeom>
          <a:ln w="25400">
            <a:solidFill>
              <a:srgbClr val="000000"/>
            </a:solidFill>
            <a:miter lim="400000"/>
            <a:tailEnd type="triangle"/>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40" name="Title 1"/>
          <p:cNvSpPr txBox="1"/>
          <p:nvPr>
            <p:ph type="title"/>
          </p:nvPr>
        </p:nvSpPr>
        <p:spPr>
          <a:xfrm>
            <a:off x="405879" y="1268758"/>
            <a:ext cx="4190311"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Process Phases (1)</a:t>
            </a:r>
          </a:p>
        </p:txBody>
      </p:sp>
      <p:pic>
        <p:nvPicPr>
          <p:cNvPr id="1841" name="fog-1209205_1920.jpg" descr="fog-1209205_1920.jpg"/>
          <p:cNvPicPr>
            <a:picLocks noChangeAspect="1"/>
          </p:cNvPicPr>
          <p:nvPr/>
        </p:nvPicPr>
        <p:blipFill>
          <a:blip r:embed="rId3">
            <a:extLst/>
          </a:blip>
          <a:srcRect l="49129" t="47453" r="44709" b="49448"/>
          <a:stretch>
            <a:fillRect/>
          </a:stretch>
        </p:blipFill>
        <p:spPr>
          <a:xfrm>
            <a:off x="6834848" y="4337446"/>
            <a:ext cx="857185" cy="285355"/>
          </a:xfrm>
          <a:prstGeom prst="rect">
            <a:avLst/>
          </a:prstGeom>
          <a:ln w="12700">
            <a:miter lim="400000"/>
          </a:ln>
        </p:spPr>
      </p:pic>
      <p:pic>
        <p:nvPicPr>
          <p:cNvPr id="1842" name="fog-1209205_1920.jpg" descr="fog-1209205_1920.jpg"/>
          <p:cNvPicPr>
            <a:picLocks noChangeAspect="1"/>
          </p:cNvPicPr>
          <p:nvPr/>
        </p:nvPicPr>
        <p:blipFill>
          <a:blip r:embed="rId3">
            <a:extLst/>
          </a:blip>
          <a:srcRect l="49129" t="47453" r="44709" b="49448"/>
          <a:stretch>
            <a:fillRect/>
          </a:stretch>
        </p:blipFill>
        <p:spPr>
          <a:xfrm>
            <a:off x="3976950" y="4337446"/>
            <a:ext cx="857184" cy="285355"/>
          </a:xfrm>
          <a:prstGeom prst="rect">
            <a:avLst/>
          </a:prstGeom>
          <a:ln w="12700">
            <a:miter lim="400000"/>
          </a:ln>
        </p:spPr>
      </p:pic>
      <p:sp>
        <p:nvSpPr>
          <p:cNvPr id="1843" name="Training"/>
          <p:cNvSpPr txBox="1"/>
          <p:nvPr/>
        </p:nvSpPr>
        <p:spPr>
          <a:xfrm>
            <a:off x="451367" y="3895599"/>
            <a:ext cx="923914" cy="3254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700">
                <a:solidFill>
                  <a:srgbClr val="FFFFFF"/>
                </a:solidFill>
              </a:defRPr>
            </a:lvl1pPr>
          </a:lstStyle>
          <a:p>
            <a:pPr/>
            <a:r>
              <a:t>Training</a:t>
            </a:r>
          </a:p>
        </p:txBody>
      </p:sp>
      <p:sp>
        <p:nvSpPr>
          <p:cNvPr id="1844" name="Validation"/>
          <p:cNvSpPr txBox="1"/>
          <p:nvPr/>
        </p:nvSpPr>
        <p:spPr>
          <a:xfrm>
            <a:off x="1567444" y="3909574"/>
            <a:ext cx="1103971" cy="3254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700">
                <a:solidFill>
                  <a:srgbClr val="FFFFFF"/>
                </a:solidFill>
              </a:defRPr>
            </a:lvl1pPr>
          </a:lstStyle>
          <a:p>
            <a:pPr/>
            <a:r>
              <a:t>Validation</a:t>
            </a:r>
          </a:p>
        </p:txBody>
      </p:sp>
      <p:pic>
        <p:nvPicPr>
          <p:cNvPr id="1845" name="Feature_Separation_Explained.png" descr="Feature_Separation_Explained.png"/>
          <p:cNvPicPr>
            <a:picLocks noChangeAspect="1"/>
          </p:cNvPicPr>
          <p:nvPr/>
        </p:nvPicPr>
        <p:blipFill>
          <a:blip r:embed="rId4">
            <a:extLst/>
          </a:blip>
          <a:srcRect l="52770" t="19440" r="0" b="0"/>
          <a:stretch>
            <a:fillRect/>
          </a:stretch>
        </p:blipFill>
        <p:spPr>
          <a:xfrm>
            <a:off x="6175530" y="3812777"/>
            <a:ext cx="2254247" cy="1334609"/>
          </a:xfrm>
          <a:prstGeom prst="rect">
            <a:avLst/>
          </a:prstGeom>
          <a:ln w="12700">
            <a:miter lim="400000"/>
          </a:ln>
        </p:spPr>
      </p:pic>
      <p:sp>
        <p:nvSpPr>
          <p:cNvPr id="1846" name="Rounded Rectangle"/>
          <p:cNvSpPr/>
          <p:nvPr/>
        </p:nvSpPr>
        <p:spPr>
          <a:xfrm>
            <a:off x="972363" y="4617327"/>
            <a:ext cx="1072264" cy="892969"/>
          </a:xfrm>
          <a:prstGeom prst="roundRect">
            <a:avLst>
              <a:gd name="adj" fmla="val 15000"/>
            </a:avLst>
          </a:prstGeom>
          <a:solidFill>
            <a:srgbClr val="C82506"/>
          </a:solidFill>
          <a:ln w="3175">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b="1" sz="1600">
                <a:solidFill>
                  <a:srgbClr val="FFFFFF"/>
                </a:solidFill>
              </a:defRPr>
            </a:pPr>
          </a:p>
        </p:txBody>
      </p:sp>
      <p:sp>
        <p:nvSpPr>
          <p:cNvPr id="1847" name="Test Data"/>
          <p:cNvSpPr txBox="1"/>
          <p:nvPr/>
        </p:nvSpPr>
        <p:spPr>
          <a:xfrm>
            <a:off x="988452" y="4900780"/>
            <a:ext cx="1040087" cy="3254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700">
                <a:solidFill>
                  <a:srgbClr val="FFFFFF"/>
                </a:solidFill>
              </a:defRPr>
            </a:lvl1pPr>
          </a:lstStyle>
          <a:p>
            <a:pPr/>
            <a:r>
              <a:t>Test Data</a:t>
            </a:r>
          </a:p>
        </p:txBody>
      </p:sp>
      <p:grpSp>
        <p:nvGrpSpPr>
          <p:cNvPr id="1850" name="Group"/>
          <p:cNvGrpSpPr/>
          <p:nvPr/>
        </p:nvGrpSpPr>
        <p:grpSpPr>
          <a:xfrm>
            <a:off x="3243673" y="3166946"/>
            <a:ext cx="2270931" cy="2607702"/>
            <a:chOff x="1048346" y="0"/>
            <a:chExt cx="2270929" cy="2607701"/>
          </a:xfrm>
        </p:grpSpPr>
        <p:graphicFrame>
          <p:nvGraphicFramePr>
            <p:cNvPr id="1848" name="Table"/>
            <p:cNvGraphicFramePr/>
            <p:nvPr/>
          </p:nvGraphicFramePr>
          <p:xfrm>
            <a:off x="1048346" y="518154"/>
            <a:ext cx="2270930" cy="2089548"/>
          </p:xfrm>
          <a:graphic xmlns:a="http://schemas.openxmlformats.org/drawingml/2006/main">
            <a:graphicData uri="http://schemas.openxmlformats.org/drawingml/2006/table">
              <a:tbl>
                <a:tblPr firstCol="1" firstRow="1" lastCol="0" lastRow="0" bandCol="0" bandRow="0" rtl="0">
                  <a:tableStyleId>{CF821DB8-F4EB-4A41-A1BA-3FCAFE7338EE}</a:tableStyleId>
                </a:tblPr>
                <a:tblGrid>
                  <a:gridCol w="883771"/>
                  <a:gridCol w="691991"/>
                  <a:gridCol w="691991"/>
                </a:tblGrid>
                <a:tr h="347728">
                  <a:tc>
                    <a:txBody>
                      <a:bodyPr/>
                      <a:lstStyle/>
                      <a:p>
                        <a:pPr algn="ctr">
                          <a:defRPr b="0">
                            <a:solidFill>
                              <a:srgbClr val="000000"/>
                            </a:solidFill>
                          </a:defRPr>
                        </a:pPr>
                        <a:r>
                          <a:rPr b="1" sz="1400">
                            <a:solidFill>
                              <a:srgbClr val="FFFFFF"/>
                            </a:solidFill>
                          </a:rPr>
                          <a:t>Example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defRPr sz="1400"/>
                        </a:pPr>
                        <a:r>
                          <a:t>x</a:t>
                        </a:r>
                        <a:r>
                          <a:rPr baseline="31999"/>
                          <a:t>1</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defRPr sz="1400"/>
                        </a:pPr>
                        <a:r>
                          <a:t>x</a:t>
                        </a:r>
                        <a:r>
                          <a:rPr baseline="31999"/>
                          <a:t>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r>
                <a:tr h="347728">
                  <a:tc>
                    <a:txBody>
                      <a:bodyPr/>
                      <a:lstStyle/>
                      <a:p>
                        <a:pPr algn="ctr">
                          <a:defRPr b="0">
                            <a:solidFill>
                              <a:srgbClr val="000000"/>
                            </a:solidFill>
                          </a:defRPr>
                        </a:pPr>
                        <a:r>
                          <a:rPr b="1" sz="1400">
                            <a:solidFill>
                              <a:srgbClr val="FFFFFF"/>
                            </a:solidFill>
                          </a:rPr>
                          <a:t>1</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latin typeface="Helvetica Light"/>
                            <a:ea typeface="Helvetica Light"/>
                            <a:cs typeface="Helvetica Light"/>
                            <a:sym typeface="Helvetica Light"/>
                          </a:rPr>
                          <a:t>7.4</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latin typeface="Helvetica Light"/>
                            <a:ea typeface="Helvetica Light"/>
                            <a:cs typeface="Helvetica Light"/>
                            <a:sym typeface="Helvetica Light"/>
                          </a:rPr>
                          <a:t>29</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b="0">
                            <a:solidFill>
                              <a:srgbClr val="000000"/>
                            </a:solidFill>
                          </a:defRPr>
                        </a:pPr>
                        <a:r>
                          <a:rPr b="1" sz="1400">
                            <a:solidFill>
                              <a:srgbClr val="FFFFFF"/>
                            </a:solidFill>
                          </a:rPr>
                          <a:t>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latin typeface="Helvetica Light"/>
                            <a:ea typeface="Helvetica Light"/>
                            <a:cs typeface="Helvetica Light"/>
                            <a:sym typeface="Helvetica Light"/>
                          </a:rPr>
                          <a:t>6.6</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latin typeface="Helvetica Light"/>
                            <a:ea typeface="Helvetica Light"/>
                            <a:cs typeface="Helvetica Light"/>
                            <a:sym typeface="Helvetica Light"/>
                          </a:rPr>
                          <a:t>24</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b="0">
                            <a:solidFill>
                              <a:srgbClr val="000000"/>
                            </a:solidFill>
                          </a:defRPr>
                        </a:pPr>
                        <a:r>
                          <a:rPr b="1" sz="1400">
                            <a:solidFill>
                              <a:srgbClr val="FFFFFF"/>
                            </a:solidFill>
                          </a:rPr>
                          <a:t>3</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latin typeface="Helvetica Light"/>
                            <a:ea typeface="Helvetica Light"/>
                            <a:cs typeface="Helvetica Light"/>
                            <a:sym typeface="Helvetica Light"/>
                          </a:rPr>
                          <a:t>3.1</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latin typeface="Helvetica Light"/>
                            <a:ea typeface="Helvetica Light"/>
                            <a:cs typeface="Helvetica Light"/>
                            <a:sym typeface="Helvetica Light"/>
                          </a:rPr>
                          <a:t>11</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b="0">
                            <a:solidFill>
                              <a:srgbClr val="000000"/>
                            </a:solidFill>
                          </a:defRPr>
                        </a:pPr>
                        <a:r>
                          <a:rPr b="1" sz="1400">
                            <a:solidFill>
                              <a:srgbClr val="FFFFFF"/>
                            </a:solidFill>
                          </a:rPr>
                          <a:t>…</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latin typeface="Helvetica Light"/>
                            <a:ea typeface="Helvetica Light"/>
                            <a:cs typeface="Helvetica Light"/>
                            <a:sym typeface="Helvetica Light"/>
                          </a:rPr>
                          <a:t>…</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latin typeface="Helvetica Light"/>
                            <a:ea typeface="Helvetica Light"/>
                            <a:cs typeface="Helvetica Light"/>
                            <a:sym typeface="Helvetica Light"/>
                          </a:rPr>
                          <a:t>…</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r h="347728">
                  <a:tc>
                    <a:txBody>
                      <a:bodyPr/>
                      <a:lstStyle/>
                      <a:p>
                        <a:pPr algn="ctr">
                          <a:defRPr b="0">
                            <a:solidFill>
                              <a:srgbClr val="000000"/>
                            </a:solidFill>
                          </a:defRPr>
                        </a:pPr>
                        <a:r>
                          <a:rPr b="1" sz="1400">
                            <a:solidFill>
                              <a:srgbClr val="FFFFFF"/>
                            </a:solidFill>
                          </a:rPr>
                          <a:t>n</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latin typeface="Helvetica Light"/>
                            <a:ea typeface="Helvetica Light"/>
                            <a:cs typeface="Helvetica Light"/>
                            <a:sym typeface="Helvetica Light"/>
                          </a:rPr>
                          <a:t>0.5</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latin typeface="Helvetica Light"/>
                            <a:ea typeface="Helvetica Light"/>
                            <a:cs typeface="Helvetica Light"/>
                            <a:sym typeface="Helvetica Light"/>
                          </a:rPr>
                          <a:t>2</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r>
              </a:tbl>
            </a:graphicData>
          </a:graphic>
        </p:graphicFrame>
        <p:sp>
          <p:nvSpPr>
            <p:cNvPr id="1849" name="Features"/>
            <p:cNvSpPr txBox="1"/>
            <p:nvPr/>
          </p:nvSpPr>
          <p:spPr>
            <a:xfrm>
              <a:off x="1663700" y="-1"/>
              <a:ext cx="1037047" cy="350839"/>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35718" tIns="35718" rIns="35718" bIns="35718" numCol="1" anchor="ctr">
              <a:spAutoFit/>
            </a:bodyPr>
            <a:lstStyle>
              <a:lvl1pPr algn="ctr" defTabSz="410765">
                <a:defRPr b="1">
                  <a:solidFill>
                    <a:srgbClr val="FFFFFF"/>
                  </a:solidFill>
                </a:defRPr>
              </a:lvl1pPr>
            </a:lstStyle>
            <a:p>
              <a:pPr/>
              <a:r>
                <a:t>Features</a:t>
              </a:r>
            </a:p>
          </p:txBody>
        </p:sp>
      </p:grpSp>
      <p:sp>
        <p:nvSpPr>
          <p:cNvPr id="1851" name="Line"/>
          <p:cNvSpPr/>
          <p:nvPr/>
        </p:nvSpPr>
        <p:spPr>
          <a:xfrm rot="10800000">
            <a:off x="4294875" y="1993914"/>
            <a:ext cx="3086773" cy="719639"/>
          </a:xfrm>
          <a:custGeom>
            <a:avLst/>
            <a:gdLst/>
            <a:ahLst/>
            <a:cxnLst>
              <a:cxn ang="0">
                <a:pos x="wd2" y="hd2"/>
              </a:cxn>
              <a:cxn ang="5400000">
                <a:pos x="wd2" y="hd2"/>
              </a:cxn>
              <a:cxn ang="10800000">
                <a:pos x="wd2" y="hd2"/>
              </a:cxn>
              <a:cxn ang="16200000">
                <a:pos x="wd2" y="hd2"/>
              </a:cxn>
            </a:cxnLst>
            <a:rect l="0" t="0" r="r" b="b"/>
            <a:pathLst>
              <a:path w="21600" h="21347" fill="norm" stroke="1" extrusionOk="0">
                <a:moveTo>
                  <a:pt x="0" y="0"/>
                </a:moveTo>
                <a:cubicBezTo>
                  <a:pt x="2630" y="13301"/>
                  <a:pt x="6496" y="21090"/>
                  <a:pt x="10590" y="21341"/>
                </a:cubicBezTo>
                <a:cubicBezTo>
                  <a:pt x="14830" y="21600"/>
                  <a:pt x="18873" y="13764"/>
                  <a:pt x="21600" y="0"/>
                </a:cubicBezTo>
              </a:path>
            </a:pathLst>
          </a:custGeom>
          <a:ln w="25400">
            <a:solidFill>
              <a:srgbClr val="0000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852" name="Re-design"/>
          <p:cNvSpPr txBox="1"/>
          <p:nvPr/>
        </p:nvSpPr>
        <p:spPr>
          <a:xfrm>
            <a:off x="5059493" y="1487741"/>
            <a:ext cx="1557537" cy="4397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2400">
                <a:solidFill>
                  <a:srgbClr val="FFFFFF"/>
                </a:solidFill>
              </a:defRPr>
            </a:lvl1pPr>
          </a:lstStyle>
          <a:p>
            <a:pPr/>
            <a:r>
              <a:t>Re-design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6"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1857" name="Rounded Rectangle"/>
          <p:cNvSpPr/>
          <p:nvPr/>
        </p:nvSpPr>
        <p:spPr>
          <a:xfrm>
            <a:off x="3650173" y="2850519"/>
            <a:ext cx="1072264" cy="892970"/>
          </a:xfrm>
          <a:prstGeom prst="roundRect">
            <a:avLst>
              <a:gd name="adj" fmla="val 15000"/>
            </a:avLst>
          </a:prstGeom>
          <a:solidFill>
            <a:srgbClr val="C82506"/>
          </a:solidFill>
          <a:ln w="3175">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b="1" sz="1600">
                <a:solidFill>
                  <a:srgbClr val="FFFFFF"/>
                </a:solidFill>
              </a:defRPr>
            </a:pPr>
          </a:p>
        </p:txBody>
      </p:sp>
      <p:sp>
        <p:nvSpPr>
          <p:cNvPr id="1858" name="Rounded Rectangle"/>
          <p:cNvSpPr/>
          <p:nvPr/>
        </p:nvSpPr>
        <p:spPr>
          <a:xfrm>
            <a:off x="1690086" y="2850519"/>
            <a:ext cx="1072264" cy="892970"/>
          </a:xfrm>
          <a:prstGeom prst="roundRect">
            <a:avLst>
              <a:gd name="adj" fmla="val 15000"/>
            </a:avLst>
          </a:prstGeom>
          <a:solidFill>
            <a:srgbClr val="F5D328"/>
          </a:solidFill>
          <a:ln w="3175">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b="1" sz="1600">
                <a:solidFill>
                  <a:srgbClr val="FFFFFF"/>
                </a:solidFill>
              </a:defRPr>
            </a:pPr>
          </a:p>
        </p:txBody>
      </p:sp>
      <p:sp>
        <p:nvSpPr>
          <p:cNvPr id="1859" name="Rounded Rectangle"/>
          <p:cNvSpPr/>
          <p:nvPr/>
        </p:nvSpPr>
        <p:spPr>
          <a:xfrm>
            <a:off x="537482" y="2850519"/>
            <a:ext cx="1072263" cy="892970"/>
          </a:xfrm>
          <a:prstGeom prst="roundRect">
            <a:avLst>
              <a:gd name="adj" fmla="val 15000"/>
            </a:avLst>
          </a:prstGeom>
          <a:solidFill>
            <a:srgbClr val="70BF41"/>
          </a:solidFill>
          <a:ln w="3175">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b="1" sz="1600">
                <a:solidFill>
                  <a:srgbClr val="FFFFFF"/>
                </a:solidFill>
              </a:defRPr>
            </a:pPr>
          </a:p>
        </p:txBody>
      </p:sp>
      <p:pic>
        <p:nvPicPr>
          <p:cNvPr id="1860" name="Group" descr="Group"/>
          <p:cNvPicPr>
            <a:picLocks noChangeAspect="1"/>
          </p:cNvPicPr>
          <p:nvPr/>
        </p:nvPicPr>
        <p:blipFill>
          <a:blip r:embed="rId4">
            <a:extLst/>
          </a:blip>
          <a:srcRect l="0" t="17447" r="0" b="17447"/>
          <a:stretch>
            <a:fillRect/>
          </a:stretch>
        </p:blipFill>
        <p:spPr>
          <a:xfrm>
            <a:off x="1245642" y="3846959"/>
            <a:ext cx="1629638" cy="1051327"/>
          </a:xfrm>
          <a:prstGeom prst="rect">
            <a:avLst/>
          </a:prstGeom>
          <a:ln w="12700">
            <a:miter lim="400000"/>
          </a:ln>
        </p:spPr>
      </p:pic>
      <p:pic>
        <p:nvPicPr>
          <p:cNvPr id="1861" name="Group" descr="Group"/>
          <p:cNvPicPr>
            <a:picLocks noChangeAspect="1"/>
          </p:cNvPicPr>
          <p:nvPr/>
        </p:nvPicPr>
        <p:blipFill>
          <a:blip r:embed="rId4">
            <a:extLst/>
          </a:blip>
          <a:srcRect l="0" t="17447" r="0" b="17447"/>
          <a:stretch>
            <a:fillRect/>
          </a:stretch>
        </p:blipFill>
        <p:spPr>
          <a:xfrm>
            <a:off x="3773140" y="3845561"/>
            <a:ext cx="1629638" cy="1051327"/>
          </a:xfrm>
          <a:prstGeom prst="rect">
            <a:avLst/>
          </a:prstGeom>
          <a:ln w="12700">
            <a:miter lim="400000"/>
          </a:ln>
        </p:spPr>
      </p:pic>
      <p:sp>
        <p:nvSpPr>
          <p:cNvPr id="1862" name="Rounded Rectangle"/>
          <p:cNvSpPr/>
          <p:nvPr/>
        </p:nvSpPr>
        <p:spPr>
          <a:xfrm>
            <a:off x="4185679" y="4998959"/>
            <a:ext cx="1287731" cy="892970"/>
          </a:xfrm>
          <a:prstGeom prst="roundRect">
            <a:avLst>
              <a:gd name="adj" fmla="val 15000"/>
            </a:avLst>
          </a:prstGeom>
          <a:solidFill>
            <a:srgbClr val="C82506"/>
          </a:solidFill>
          <a:ln w="3175">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b="1" sz="1600">
                <a:solidFill>
                  <a:srgbClr val="FFFFFF"/>
                </a:solidFill>
              </a:defRPr>
            </a:pPr>
          </a:p>
        </p:txBody>
      </p:sp>
      <p:sp>
        <p:nvSpPr>
          <p:cNvPr id="1863" name="Rounded Rectangle"/>
          <p:cNvSpPr/>
          <p:nvPr/>
        </p:nvSpPr>
        <p:spPr>
          <a:xfrm>
            <a:off x="371127" y="2584188"/>
            <a:ext cx="2583457" cy="3574072"/>
          </a:xfrm>
          <a:prstGeom prst="roundRect">
            <a:avLst>
              <a:gd name="adj" fmla="val 15000"/>
            </a:avLst>
          </a:prstGeom>
          <a:ln w="25400">
            <a:solidFill>
              <a:srgbClr val="85888D"/>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64" name="Rounded Rectangle"/>
          <p:cNvSpPr/>
          <p:nvPr/>
        </p:nvSpPr>
        <p:spPr>
          <a:xfrm>
            <a:off x="3240183" y="2584188"/>
            <a:ext cx="2583457" cy="3574072"/>
          </a:xfrm>
          <a:prstGeom prst="roundRect">
            <a:avLst>
              <a:gd name="adj" fmla="val 15000"/>
            </a:avLst>
          </a:prstGeom>
          <a:ln w="25400">
            <a:solidFill>
              <a:srgbClr val="85888D"/>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65" name="Rounded Rectangle"/>
          <p:cNvSpPr/>
          <p:nvPr/>
        </p:nvSpPr>
        <p:spPr>
          <a:xfrm>
            <a:off x="6165287" y="2584188"/>
            <a:ext cx="2583457" cy="3574072"/>
          </a:xfrm>
          <a:prstGeom prst="roundRect">
            <a:avLst>
              <a:gd name="adj" fmla="val 15000"/>
            </a:avLst>
          </a:prstGeom>
          <a:ln w="25400">
            <a:solidFill>
              <a:srgbClr val="85888D"/>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66" name="Rounded Rectangle"/>
          <p:cNvSpPr/>
          <p:nvPr/>
        </p:nvSpPr>
        <p:spPr>
          <a:xfrm>
            <a:off x="6519229" y="2850519"/>
            <a:ext cx="1072264" cy="892970"/>
          </a:xfrm>
          <a:prstGeom prst="roundRect">
            <a:avLst>
              <a:gd name="adj" fmla="val 15000"/>
            </a:avLst>
          </a:prstGeom>
          <a:solidFill>
            <a:schemeClr val="accent2">
              <a:lumOff val="23627"/>
            </a:schemeClr>
          </a:solidFill>
          <a:ln w="3175">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b="1" sz="1600">
                <a:solidFill>
                  <a:srgbClr val="FFFFFF"/>
                </a:solidFill>
              </a:defRPr>
            </a:pPr>
          </a:p>
        </p:txBody>
      </p:sp>
      <p:pic>
        <p:nvPicPr>
          <p:cNvPr id="1867" name="Group" descr="Group"/>
          <p:cNvPicPr>
            <a:picLocks noChangeAspect="1"/>
          </p:cNvPicPr>
          <p:nvPr/>
        </p:nvPicPr>
        <p:blipFill>
          <a:blip r:embed="rId4">
            <a:extLst/>
          </a:blip>
          <a:srcRect l="0" t="17447" r="0" b="17447"/>
          <a:stretch>
            <a:fillRect/>
          </a:stretch>
        </p:blipFill>
        <p:spPr>
          <a:xfrm>
            <a:off x="6642196" y="3845561"/>
            <a:ext cx="1629638" cy="1051327"/>
          </a:xfrm>
          <a:prstGeom prst="rect">
            <a:avLst/>
          </a:prstGeom>
          <a:ln w="12700">
            <a:miter lim="400000"/>
          </a:ln>
        </p:spPr>
      </p:pic>
      <p:sp>
        <p:nvSpPr>
          <p:cNvPr id="1868" name="Rounded Rectangle"/>
          <p:cNvSpPr/>
          <p:nvPr/>
        </p:nvSpPr>
        <p:spPr>
          <a:xfrm>
            <a:off x="7022819" y="4998959"/>
            <a:ext cx="1287731" cy="892970"/>
          </a:xfrm>
          <a:prstGeom prst="roundRect">
            <a:avLst>
              <a:gd name="adj" fmla="val 15000"/>
            </a:avLst>
          </a:prstGeom>
          <a:solidFill>
            <a:schemeClr val="accent2">
              <a:lumOff val="23627"/>
            </a:schemeClr>
          </a:solidFill>
          <a:ln w="3175">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b="1" sz="1600">
                <a:solidFill>
                  <a:srgbClr val="FFFFFF"/>
                </a:solidFill>
              </a:defRPr>
            </a:pPr>
          </a:p>
        </p:txBody>
      </p:sp>
      <p:sp>
        <p:nvSpPr>
          <p:cNvPr id="1869" name="Build"/>
          <p:cNvSpPr txBox="1"/>
          <p:nvPr/>
        </p:nvSpPr>
        <p:spPr>
          <a:xfrm>
            <a:off x="1239861" y="6256162"/>
            <a:ext cx="845989" cy="4397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2400">
                <a:solidFill>
                  <a:srgbClr val="FFFFFF"/>
                </a:solidFill>
              </a:defRPr>
            </a:lvl1pPr>
          </a:lstStyle>
          <a:p>
            <a:pPr/>
            <a:r>
              <a:t>Build</a:t>
            </a:r>
          </a:p>
        </p:txBody>
      </p:sp>
      <p:sp>
        <p:nvSpPr>
          <p:cNvPr id="1870" name="Evaluate"/>
          <p:cNvSpPr txBox="1"/>
          <p:nvPr/>
        </p:nvSpPr>
        <p:spPr>
          <a:xfrm>
            <a:off x="3862978" y="6256162"/>
            <a:ext cx="1337867" cy="4397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2400">
                <a:solidFill>
                  <a:srgbClr val="FFFFFF"/>
                </a:solidFill>
              </a:defRPr>
            </a:lvl1pPr>
          </a:lstStyle>
          <a:p>
            <a:pPr/>
            <a:r>
              <a:t>Evaluate</a:t>
            </a:r>
          </a:p>
        </p:txBody>
      </p:sp>
      <p:sp>
        <p:nvSpPr>
          <p:cNvPr id="1871" name="Deploy"/>
          <p:cNvSpPr txBox="1"/>
          <p:nvPr/>
        </p:nvSpPr>
        <p:spPr>
          <a:xfrm>
            <a:off x="6906847" y="6256162"/>
            <a:ext cx="1100337" cy="4397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2400">
                <a:solidFill>
                  <a:srgbClr val="FFFFFF"/>
                </a:solidFill>
              </a:defRPr>
            </a:lvl1pPr>
          </a:lstStyle>
          <a:p>
            <a:pPr/>
            <a:r>
              <a:t>Deploy</a:t>
            </a:r>
          </a:p>
        </p:txBody>
      </p:sp>
      <p:sp>
        <p:nvSpPr>
          <p:cNvPr id="1872" name="Line"/>
          <p:cNvSpPr/>
          <p:nvPr/>
        </p:nvSpPr>
        <p:spPr>
          <a:xfrm>
            <a:off x="2945522" y="4371224"/>
            <a:ext cx="300725" cy="1"/>
          </a:xfrm>
          <a:prstGeom prst="line">
            <a:avLst/>
          </a:prstGeom>
          <a:ln w="25400">
            <a:solidFill>
              <a:srgbClr val="000000"/>
            </a:solidFill>
            <a:miter lim="400000"/>
            <a:tailEnd type="triangle"/>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73" name="Line"/>
          <p:cNvSpPr/>
          <p:nvPr/>
        </p:nvSpPr>
        <p:spPr>
          <a:xfrm>
            <a:off x="5827674" y="4371224"/>
            <a:ext cx="342596" cy="1"/>
          </a:xfrm>
          <a:prstGeom prst="line">
            <a:avLst/>
          </a:prstGeom>
          <a:ln w="25400">
            <a:solidFill>
              <a:srgbClr val="000000"/>
            </a:solidFill>
            <a:miter lim="400000"/>
            <a:tailEnd type="triangle"/>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74" name="Line"/>
          <p:cNvSpPr/>
          <p:nvPr/>
        </p:nvSpPr>
        <p:spPr>
          <a:xfrm>
            <a:off x="8751698" y="4371224"/>
            <a:ext cx="342595" cy="1"/>
          </a:xfrm>
          <a:prstGeom prst="line">
            <a:avLst/>
          </a:prstGeom>
          <a:ln w="25400">
            <a:solidFill>
              <a:srgbClr val="000000"/>
            </a:solidFill>
            <a:miter lim="400000"/>
            <a:tailEnd type="triangle"/>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75" name="Title 1"/>
          <p:cNvSpPr txBox="1"/>
          <p:nvPr>
            <p:ph type="title"/>
          </p:nvPr>
        </p:nvSpPr>
        <p:spPr>
          <a:xfrm>
            <a:off x="405879" y="1268758"/>
            <a:ext cx="4190311"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Process Phases (2)</a:t>
            </a:r>
          </a:p>
        </p:txBody>
      </p:sp>
      <p:pic>
        <p:nvPicPr>
          <p:cNvPr id="1876" name="fog-1209205_1920.jpg" descr="fog-1209205_1920.jpg"/>
          <p:cNvPicPr>
            <a:picLocks noChangeAspect="1"/>
          </p:cNvPicPr>
          <p:nvPr/>
        </p:nvPicPr>
        <p:blipFill>
          <a:blip r:embed="rId3">
            <a:extLst/>
          </a:blip>
          <a:srcRect l="49129" t="47453" r="44709" b="49448"/>
          <a:stretch>
            <a:fillRect/>
          </a:stretch>
        </p:blipFill>
        <p:spPr>
          <a:xfrm>
            <a:off x="6989208" y="4205138"/>
            <a:ext cx="857185" cy="285354"/>
          </a:xfrm>
          <a:prstGeom prst="rect">
            <a:avLst/>
          </a:prstGeom>
          <a:ln w="12700">
            <a:miter lim="400000"/>
          </a:ln>
        </p:spPr>
      </p:pic>
      <p:pic>
        <p:nvPicPr>
          <p:cNvPr id="1877" name="fog-1209205_1920.jpg" descr="fog-1209205_1920.jpg"/>
          <p:cNvPicPr>
            <a:picLocks noChangeAspect="1"/>
          </p:cNvPicPr>
          <p:nvPr/>
        </p:nvPicPr>
        <p:blipFill>
          <a:blip r:embed="rId3">
            <a:extLst/>
          </a:blip>
          <a:srcRect l="49129" t="47453" r="44709" b="49448"/>
          <a:stretch>
            <a:fillRect/>
          </a:stretch>
        </p:blipFill>
        <p:spPr>
          <a:xfrm>
            <a:off x="4131310" y="4205138"/>
            <a:ext cx="857185" cy="285354"/>
          </a:xfrm>
          <a:prstGeom prst="rect">
            <a:avLst/>
          </a:prstGeom>
          <a:ln w="12700">
            <a:miter lim="400000"/>
          </a:ln>
        </p:spPr>
      </p:pic>
      <p:pic>
        <p:nvPicPr>
          <p:cNvPr id="1878" name="fog-1209205_1920.jpg" descr="fog-1209205_1920.jpg"/>
          <p:cNvPicPr>
            <a:picLocks noChangeAspect="1"/>
          </p:cNvPicPr>
          <p:nvPr/>
        </p:nvPicPr>
        <p:blipFill>
          <a:blip r:embed="rId3">
            <a:extLst/>
          </a:blip>
          <a:srcRect l="10758" t="47946" r="83425" b="49309"/>
          <a:stretch>
            <a:fillRect/>
          </a:stretch>
        </p:blipFill>
        <p:spPr>
          <a:xfrm>
            <a:off x="1602954" y="4243061"/>
            <a:ext cx="857316" cy="267716"/>
          </a:xfrm>
          <a:prstGeom prst="rect">
            <a:avLst/>
          </a:prstGeom>
          <a:ln w="12700">
            <a:miter lim="400000"/>
          </a:ln>
        </p:spPr>
      </p:pic>
      <p:pic>
        <p:nvPicPr>
          <p:cNvPr id="1879" name="z Formula.png" descr="z Formula.png"/>
          <p:cNvPicPr>
            <a:picLocks noChangeAspect="1"/>
          </p:cNvPicPr>
          <p:nvPr/>
        </p:nvPicPr>
        <p:blipFill>
          <a:blip r:embed="rId5">
            <a:extLst/>
          </a:blip>
          <a:stretch>
            <a:fillRect/>
          </a:stretch>
        </p:blipFill>
        <p:spPr>
          <a:xfrm>
            <a:off x="1153933" y="4918742"/>
            <a:ext cx="151817" cy="162167"/>
          </a:xfrm>
          <a:prstGeom prst="rect">
            <a:avLst/>
          </a:prstGeom>
          <a:ln w="12700">
            <a:miter lim="400000"/>
          </a:ln>
        </p:spPr>
      </p:pic>
      <p:sp>
        <p:nvSpPr>
          <p:cNvPr id="1880" name="Line"/>
          <p:cNvSpPr/>
          <p:nvPr/>
        </p:nvSpPr>
        <p:spPr>
          <a:xfrm>
            <a:off x="1018990" y="5993767"/>
            <a:ext cx="128773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881" name="Line"/>
          <p:cNvSpPr/>
          <p:nvPr/>
        </p:nvSpPr>
        <p:spPr>
          <a:xfrm flipV="1">
            <a:off x="1229841" y="5147497"/>
            <a:ext cx="1" cy="924637"/>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891" name="Connection Line"/>
          <p:cNvSpPr/>
          <p:nvPr/>
        </p:nvSpPr>
        <p:spPr>
          <a:xfrm>
            <a:off x="1332527" y="5305223"/>
            <a:ext cx="673101" cy="597134"/>
          </a:xfrm>
          <a:custGeom>
            <a:avLst/>
            <a:gdLst/>
            <a:ahLst/>
            <a:cxnLst>
              <a:cxn ang="0">
                <a:pos x="wd2" y="hd2"/>
              </a:cxn>
              <a:cxn ang="5400000">
                <a:pos x="wd2" y="hd2"/>
              </a:cxn>
              <a:cxn ang="10800000">
                <a:pos x="wd2" y="hd2"/>
              </a:cxn>
              <a:cxn ang="16200000">
                <a:pos x="wd2" y="hd2"/>
              </a:cxn>
            </a:cxnLst>
            <a:rect l="0" t="0" r="r" b="b"/>
            <a:pathLst>
              <a:path w="21600" h="21322" fill="norm" stroke="1" extrusionOk="0">
                <a:moveTo>
                  <a:pt x="0" y="0"/>
                </a:moveTo>
                <a:cubicBezTo>
                  <a:pt x="665" y="14496"/>
                  <a:pt x="7865" y="21600"/>
                  <a:pt x="21600" y="21313"/>
                </a:cubicBezTo>
              </a:path>
            </a:pathLst>
          </a:custGeom>
          <a:ln w="25400">
            <a:solidFill>
              <a:srgbClr val="000000"/>
            </a:solidFill>
          </a:ln>
          <a:effectLst>
            <a:outerShdw sx="100000" sy="100000" kx="0" ky="0" algn="b" rotWithShape="0" blurRad="38100" dist="23000" dir="5400000">
              <a:srgbClr val="000000">
                <a:alpha val="35000"/>
              </a:srgbClr>
            </a:outerShdw>
          </a:effectLst>
        </p:spPr>
        <p:txBody>
          <a:bodyPr/>
          <a:lstStyle/>
          <a:p>
            <a:pPr/>
          </a:p>
        </p:txBody>
      </p:sp>
      <p:sp>
        <p:nvSpPr>
          <p:cNvPr id="1883" name="Circle"/>
          <p:cNvSpPr/>
          <p:nvPr/>
        </p:nvSpPr>
        <p:spPr>
          <a:xfrm>
            <a:off x="1277501" y="5271546"/>
            <a:ext cx="126417" cy="132769"/>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884" name="Training"/>
          <p:cNvSpPr txBox="1"/>
          <p:nvPr/>
        </p:nvSpPr>
        <p:spPr>
          <a:xfrm>
            <a:off x="611657" y="3133972"/>
            <a:ext cx="923913" cy="3254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700">
                <a:solidFill>
                  <a:srgbClr val="FFFFFF"/>
                </a:solidFill>
              </a:defRPr>
            </a:lvl1pPr>
          </a:lstStyle>
          <a:p>
            <a:pPr/>
            <a:r>
              <a:t>Training</a:t>
            </a:r>
          </a:p>
        </p:txBody>
      </p:sp>
      <p:sp>
        <p:nvSpPr>
          <p:cNvPr id="1885" name="Validation"/>
          <p:cNvSpPr txBox="1"/>
          <p:nvPr/>
        </p:nvSpPr>
        <p:spPr>
          <a:xfrm>
            <a:off x="1674233" y="3148260"/>
            <a:ext cx="1103971" cy="3254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700">
                <a:solidFill>
                  <a:srgbClr val="FFFFFF"/>
                </a:solidFill>
              </a:defRPr>
            </a:lvl1pPr>
          </a:lstStyle>
          <a:p>
            <a:pPr/>
            <a:r>
              <a:t>Validation</a:t>
            </a:r>
          </a:p>
        </p:txBody>
      </p:sp>
      <p:sp>
        <p:nvSpPr>
          <p:cNvPr id="1886" name="Test Data"/>
          <p:cNvSpPr txBox="1"/>
          <p:nvPr/>
        </p:nvSpPr>
        <p:spPr>
          <a:xfrm>
            <a:off x="3666262" y="3133972"/>
            <a:ext cx="1040086" cy="3254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700">
                <a:solidFill>
                  <a:srgbClr val="FFFFFF"/>
                </a:solidFill>
              </a:defRPr>
            </a:lvl1pPr>
          </a:lstStyle>
          <a:p>
            <a:pPr/>
            <a:r>
              <a:t>Test Data</a:t>
            </a:r>
          </a:p>
        </p:txBody>
      </p:sp>
      <p:sp>
        <p:nvSpPr>
          <p:cNvPr id="1887" name="Predictions"/>
          <p:cNvSpPr txBox="1"/>
          <p:nvPr/>
        </p:nvSpPr>
        <p:spPr>
          <a:xfrm>
            <a:off x="4199601" y="5280316"/>
            <a:ext cx="1259887" cy="3254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700">
                <a:solidFill>
                  <a:srgbClr val="FFFFFF"/>
                </a:solidFill>
              </a:defRPr>
            </a:lvl1pPr>
          </a:lstStyle>
          <a:p>
            <a:pPr/>
            <a:r>
              <a:t>Predictions</a:t>
            </a:r>
          </a:p>
        </p:txBody>
      </p:sp>
      <p:sp>
        <p:nvSpPr>
          <p:cNvPr id="1888" name="New Data"/>
          <p:cNvSpPr txBox="1"/>
          <p:nvPr/>
        </p:nvSpPr>
        <p:spPr>
          <a:xfrm>
            <a:off x="6527359" y="3148260"/>
            <a:ext cx="1056005" cy="3254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700">
                <a:solidFill>
                  <a:srgbClr val="FFFFFF"/>
                </a:solidFill>
              </a:defRPr>
            </a:lvl1pPr>
          </a:lstStyle>
          <a:p>
            <a:pPr/>
            <a:r>
              <a:t>New Data</a:t>
            </a:r>
          </a:p>
        </p:txBody>
      </p:sp>
      <p:sp>
        <p:nvSpPr>
          <p:cNvPr id="1889" name="Predictions"/>
          <p:cNvSpPr txBox="1"/>
          <p:nvPr/>
        </p:nvSpPr>
        <p:spPr>
          <a:xfrm>
            <a:off x="7036741" y="5282725"/>
            <a:ext cx="1259887" cy="3254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700">
                <a:solidFill>
                  <a:srgbClr val="FFFFFF"/>
                </a:solidFill>
              </a:defRPr>
            </a:lvl1pPr>
          </a:lstStyle>
          <a:p>
            <a:pPr/>
            <a:r>
              <a:t>Predictions</a:t>
            </a:r>
          </a:p>
        </p:txBody>
      </p:sp>
      <p:sp>
        <p:nvSpPr>
          <p:cNvPr id="1890" name="Line"/>
          <p:cNvSpPr/>
          <p:nvPr/>
        </p:nvSpPr>
        <p:spPr>
          <a:xfrm flipV="1">
            <a:off x="75335" y="4347814"/>
            <a:ext cx="304496" cy="1"/>
          </a:xfrm>
          <a:prstGeom prst="line">
            <a:avLst/>
          </a:prstGeom>
          <a:ln w="25400">
            <a:solidFill>
              <a:srgbClr val="000000"/>
            </a:solidFill>
            <a:miter lim="400000"/>
            <a:tailEnd type="triangle"/>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fill="hold">
                                  <p:stCondLst>
                                    <p:cond delay="0"/>
                                  </p:stCondLst>
                                  <p:childTnLst>
                                    <p:animMotion path="M 0.000000 0.000000 C -0.000646 0.028072 0.009934 0.054492 0.027790 0.069391 C 0.040899 0.080330 0.056738 0.083848 0.071799 0.079167" origin="layout" pathEditMode="relative">
                                      <p:cBhvr>
                                        <p:cTn id="6" dur="4000" fill="hold"/>
                                        <p:tgtEl>
                                          <p:spTgt spid="1883"/>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5"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pic>
        <p:nvPicPr>
          <p:cNvPr id="1896" name="Group" descr="Group"/>
          <p:cNvPicPr>
            <a:picLocks noChangeAspect="1"/>
          </p:cNvPicPr>
          <p:nvPr/>
        </p:nvPicPr>
        <p:blipFill>
          <a:blip r:embed="rId4">
            <a:extLst/>
          </a:blip>
          <a:srcRect l="0" t="17447" r="0" b="17447"/>
          <a:stretch>
            <a:fillRect/>
          </a:stretch>
        </p:blipFill>
        <p:spPr>
          <a:xfrm>
            <a:off x="1245642" y="3846959"/>
            <a:ext cx="1629638" cy="1051327"/>
          </a:xfrm>
          <a:prstGeom prst="rect">
            <a:avLst/>
          </a:prstGeom>
          <a:ln w="12700">
            <a:miter lim="400000"/>
          </a:ln>
        </p:spPr>
      </p:pic>
      <p:sp>
        <p:nvSpPr>
          <p:cNvPr id="1897" name="Rounded Rectangle"/>
          <p:cNvSpPr/>
          <p:nvPr/>
        </p:nvSpPr>
        <p:spPr>
          <a:xfrm>
            <a:off x="371127" y="2584188"/>
            <a:ext cx="2583457" cy="3574072"/>
          </a:xfrm>
          <a:prstGeom prst="roundRect">
            <a:avLst>
              <a:gd name="adj" fmla="val 15000"/>
            </a:avLst>
          </a:prstGeom>
          <a:ln w="25400">
            <a:solidFill>
              <a:srgbClr val="85888D"/>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p>
        </p:txBody>
      </p:sp>
      <p:sp>
        <p:nvSpPr>
          <p:cNvPr id="1898" name="Build"/>
          <p:cNvSpPr txBox="1"/>
          <p:nvPr/>
        </p:nvSpPr>
        <p:spPr>
          <a:xfrm>
            <a:off x="1239861" y="6256162"/>
            <a:ext cx="845989" cy="4397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2400">
                <a:solidFill>
                  <a:srgbClr val="FFFFFF"/>
                </a:solidFill>
              </a:defRPr>
            </a:lvl1pPr>
          </a:lstStyle>
          <a:p>
            <a:pPr/>
            <a:r>
              <a:t>Build</a:t>
            </a:r>
          </a:p>
        </p:txBody>
      </p:sp>
      <p:sp>
        <p:nvSpPr>
          <p:cNvPr id="1899" name="Title 1"/>
          <p:cNvSpPr txBox="1"/>
          <p:nvPr>
            <p:ph type="title"/>
          </p:nvPr>
        </p:nvSpPr>
        <p:spPr>
          <a:xfrm>
            <a:off x="405879" y="1268758"/>
            <a:ext cx="4190311"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Evaluation Example</a:t>
            </a:r>
          </a:p>
        </p:txBody>
      </p:sp>
      <p:pic>
        <p:nvPicPr>
          <p:cNvPr id="1900" name="fog-1209205_1920.jpg" descr="fog-1209205_1920.jpg"/>
          <p:cNvPicPr>
            <a:picLocks noChangeAspect="1"/>
          </p:cNvPicPr>
          <p:nvPr/>
        </p:nvPicPr>
        <p:blipFill>
          <a:blip r:embed="rId3">
            <a:extLst/>
          </a:blip>
          <a:srcRect l="10758" t="47946" r="83425" b="49309"/>
          <a:stretch>
            <a:fillRect/>
          </a:stretch>
        </p:blipFill>
        <p:spPr>
          <a:xfrm>
            <a:off x="1602954" y="4243061"/>
            <a:ext cx="857316" cy="267716"/>
          </a:xfrm>
          <a:prstGeom prst="rect">
            <a:avLst/>
          </a:prstGeom>
          <a:ln w="12700">
            <a:miter lim="400000"/>
          </a:ln>
        </p:spPr>
      </p:pic>
      <p:pic>
        <p:nvPicPr>
          <p:cNvPr id="1901" name="z Formula.png" descr="z Formula.png"/>
          <p:cNvPicPr>
            <a:picLocks noChangeAspect="1"/>
          </p:cNvPicPr>
          <p:nvPr/>
        </p:nvPicPr>
        <p:blipFill>
          <a:blip r:embed="rId5">
            <a:extLst/>
          </a:blip>
          <a:stretch>
            <a:fillRect/>
          </a:stretch>
        </p:blipFill>
        <p:spPr>
          <a:xfrm>
            <a:off x="1153933" y="4918742"/>
            <a:ext cx="151817" cy="162167"/>
          </a:xfrm>
          <a:prstGeom prst="rect">
            <a:avLst/>
          </a:prstGeom>
          <a:ln w="12700">
            <a:miter lim="400000"/>
          </a:ln>
        </p:spPr>
      </p:pic>
      <p:sp>
        <p:nvSpPr>
          <p:cNvPr id="1902" name="Line"/>
          <p:cNvSpPr/>
          <p:nvPr/>
        </p:nvSpPr>
        <p:spPr>
          <a:xfrm>
            <a:off x="1018990" y="5993767"/>
            <a:ext cx="128773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903" name="Line"/>
          <p:cNvSpPr/>
          <p:nvPr/>
        </p:nvSpPr>
        <p:spPr>
          <a:xfrm flipV="1">
            <a:off x="1229841" y="5147497"/>
            <a:ext cx="1" cy="924637"/>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28" name="Connection Line"/>
          <p:cNvSpPr/>
          <p:nvPr/>
        </p:nvSpPr>
        <p:spPr>
          <a:xfrm>
            <a:off x="1332527" y="5305223"/>
            <a:ext cx="673101" cy="597134"/>
          </a:xfrm>
          <a:custGeom>
            <a:avLst/>
            <a:gdLst/>
            <a:ahLst/>
            <a:cxnLst>
              <a:cxn ang="0">
                <a:pos x="wd2" y="hd2"/>
              </a:cxn>
              <a:cxn ang="5400000">
                <a:pos x="wd2" y="hd2"/>
              </a:cxn>
              <a:cxn ang="10800000">
                <a:pos x="wd2" y="hd2"/>
              </a:cxn>
              <a:cxn ang="16200000">
                <a:pos x="wd2" y="hd2"/>
              </a:cxn>
            </a:cxnLst>
            <a:rect l="0" t="0" r="r" b="b"/>
            <a:pathLst>
              <a:path w="21600" h="21322" fill="norm" stroke="1" extrusionOk="0">
                <a:moveTo>
                  <a:pt x="0" y="0"/>
                </a:moveTo>
                <a:cubicBezTo>
                  <a:pt x="665" y="14496"/>
                  <a:pt x="7865" y="21600"/>
                  <a:pt x="21600" y="21313"/>
                </a:cubicBezTo>
              </a:path>
            </a:pathLst>
          </a:custGeom>
          <a:ln w="25400">
            <a:solidFill>
              <a:srgbClr val="000000"/>
            </a:solidFill>
          </a:ln>
          <a:effectLst>
            <a:outerShdw sx="100000" sy="100000" kx="0" ky="0" algn="b" rotWithShape="0" blurRad="38100" dist="23000" dir="5400000">
              <a:srgbClr val="000000">
                <a:alpha val="35000"/>
              </a:srgbClr>
            </a:outerShdw>
          </a:effectLst>
        </p:spPr>
        <p:txBody>
          <a:bodyPr/>
          <a:lstStyle/>
          <a:p>
            <a:pPr/>
          </a:p>
        </p:txBody>
      </p:sp>
      <p:sp>
        <p:nvSpPr>
          <p:cNvPr id="1905" name="Circle"/>
          <p:cNvSpPr/>
          <p:nvPr/>
        </p:nvSpPr>
        <p:spPr>
          <a:xfrm>
            <a:off x="1277501" y="5271546"/>
            <a:ext cx="126417" cy="132769"/>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1908" name="Group"/>
          <p:cNvGrpSpPr/>
          <p:nvPr/>
        </p:nvGrpSpPr>
        <p:grpSpPr>
          <a:xfrm>
            <a:off x="523627" y="2816197"/>
            <a:ext cx="1072264" cy="892970"/>
            <a:chOff x="0" y="0"/>
            <a:chExt cx="1072262" cy="892968"/>
          </a:xfrm>
        </p:grpSpPr>
        <p:sp>
          <p:nvSpPr>
            <p:cNvPr id="1906" name="Rounded Rectangle"/>
            <p:cNvSpPr/>
            <p:nvPr/>
          </p:nvSpPr>
          <p:spPr>
            <a:xfrm>
              <a:off x="0" y="0"/>
              <a:ext cx="1072263" cy="892969"/>
            </a:xfrm>
            <a:prstGeom prst="roundRect">
              <a:avLst>
                <a:gd name="adj" fmla="val 15000"/>
              </a:avLst>
            </a:prstGeom>
            <a:solidFill>
              <a:srgbClr val="70BF41"/>
            </a:solidFill>
            <a:ln w="3175" cap="flat">
              <a:noFill/>
              <a:miter lim="400000"/>
            </a:ln>
            <a:effectLst>
              <a:outerShdw sx="100000" sy="100000" kx="0" ky="0" algn="b" rotWithShape="0" blurRad="25400" dist="12700" dir="5400000">
                <a:srgbClr val="000000">
                  <a:alpha val="50000"/>
                </a:srgbClr>
              </a:outerShdw>
            </a:effectLst>
          </p:spPr>
          <p:txBody>
            <a:bodyPr wrap="square" lIns="35718" tIns="35718" rIns="35718" bIns="35718" numCol="1" anchor="ctr">
              <a:noAutofit/>
            </a:bodyPr>
            <a:lstStyle/>
            <a:p>
              <a:pPr algn="ctr" defTabSz="410765">
                <a:defRPr b="1" sz="1600">
                  <a:solidFill>
                    <a:srgbClr val="FFFFFF"/>
                  </a:solidFill>
                </a:defRPr>
              </a:pPr>
            </a:p>
          </p:txBody>
        </p:sp>
        <p:sp>
          <p:nvSpPr>
            <p:cNvPr id="1907" name="Training"/>
            <p:cNvSpPr txBox="1"/>
            <p:nvPr/>
          </p:nvSpPr>
          <p:spPr>
            <a:xfrm>
              <a:off x="74174" y="283453"/>
              <a:ext cx="923914" cy="32543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numCol="1" anchor="ctr">
              <a:spAutoFit/>
            </a:bodyPr>
            <a:lstStyle>
              <a:lvl1pPr algn="ctr" defTabSz="410765">
                <a:defRPr b="1" sz="1700">
                  <a:solidFill>
                    <a:srgbClr val="FFFFFF"/>
                  </a:solidFill>
                </a:defRPr>
              </a:lvl1pPr>
            </a:lstStyle>
            <a:p>
              <a:pPr/>
              <a:r>
                <a:t>Training</a:t>
              </a:r>
            </a:p>
          </p:txBody>
        </p:sp>
      </p:grpSp>
      <p:grpSp>
        <p:nvGrpSpPr>
          <p:cNvPr id="1911" name="Group"/>
          <p:cNvGrpSpPr/>
          <p:nvPr/>
        </p:nvGrpSpPr>
        <p:grpSpPr>
          <a:xfrm>
            <a:off x="1752100" y="2816197"/>
            <a:ext cx="1072264" cy="892970"/>
            <a:chOff x="0" y="0"/>
            <a:chExt cx="1072262" cy="892968"/>
          </a:xfrm>
        </p:grpSpPr>
        <p:sp>
          <p:nvSpPr>
            <p:cNvPr id="1909" name="Rounded Rectangle"/>
            <p:cNvSpPr/>
            <p:nvPr/>
          </p:nvSpPr>
          <p:spPr>
            <a:xfrm>
              <a:off x="0" y="0"/>
              <a:ext cx="1072263" cy="892969"/>
            </a:xfrm>
            <a:prstGeom prst="roundRect">
              <a:avLst>
                <a:gd name="adj" fmla="val 15000"/>
              </a:avLst>
            </a:prstGeom>
            <a:solidFill>
              <a:srgbClr val="C82506"/>
            </a:solidFill>
            <a:ln w="3175" cap="flat">
              <a:noFill/>
              <a:miter lim="400000"/>
            </a:ln>
            <a:effectLst>
              <a:outerShdw sx="100000" sy="100000" kx="0" ky="0" algn="b" rotWithShape="0" blurRad="25400" dist="12700" dir="5400000">
                <a:srgbClr val="000000">
                  <a:alpha val="50000"/>
                </a:srgbClr>
              </a:outerShdw>
            </a:effectLst>
          </p:spPr>
          <p:txBody>
            <a:bodyPr wrap="square" lIns="35718" tIns="35718" rIns="35718" bIns="35718" numCol="1" anchor="ctr">
              <a:noAutofit/>
            </a:bodyPr>
            <a:lstStyle/>
            <a:p>
              <a:pPr algn="ctr" defTabSz="410765">
                <a:defRPr b="1" sz="1600">
                  <a:solidFill>
                    <a:srgbClr val="FFFFFF"/>
                  </a:solidFill>
                </a:defRPr>
              </a:pPr>
            </a:p>
          </p:txBody>
        </p:sp>
        <p:sp>
          <p:nvSpPr>
            <p:cNvPr id="1910" name="Test Data"/>
            <p:cNvSpPr txBox="1"/>
            <p:nvPr/>
          </p:nvSpPr>
          <p:spPr>
            <a:xfrm>
              <a:off x="16088" y="283453"/>
              <a:ext cx="1040087" cy="325438"/>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numCol="1" anchor="ctr">
              <a:spAutoFit/>
            </a:bodyPr>
            <a:lstStyle>
              <a:lvl1pPr algn="ctr" defTabSz="410765">
                <a:defRPr b="1" sz="1700">
                  <a:solidFill>
                    <a:srgbClr val="FFFFFF"/>
                  </a:solidFill>
                </a:defRPr>
              </a:lvl1pPr>
            </a:lstStyle>
            <a:p>
              <a:pPr/>
              <a:r>
                <a:t>Test Data</a:t>
              </a:r>
            </a:p>
          </p:txBody>
        </p:sp>
      </p:grpSp>
      <p:sp>
        <p:nvSpPr>
          <p:cNvPr id="1912" name="Oval"/>
          <p:cNvSpPr/>
          <p:nvPr/>
        </p:nvSpPr>
        <p:spPr>
          <a:xfrm>
            <a:off x="4681122" y="3742007"/>
            <a:ext cx="2925024" cy="2860026"/>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1937" name="Group"/>
          <p:cNvGrpSpPr/>
          <p:nvPr/>
        </p:nvGrpSpPr>
        <p:grpSpPr>
          <a:xfrm>
            <a:off x="4959326" y="4952275"/>
            <a:ext cx="1113491" cy="1118878"/>
            <a:chOff x="0" y="0"/>
            <a:chExt cx="1113489" cy="1118877"/>
          </a:xfrm>
        </p:grpSpPr>
        <p:sp>
          <p:nvSpPr>
            <p:cNvPr id="1913" name="Star"/>
            <p:cNvSpPr/>
            <p:nvPr/>
          </p:nvSpPr>
          <p:spPr>
            <a:xfrm>
              <a:off x="513768" y="0"/>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14" name="Circle"/>
            <p:cNvSpPr/>
            <p:nvPr/>
          </p:nvSpPr>
          <p:spPr>
            <a:xfrm>
              <a:off x="655533" y="104172"/>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15" name="Star"/>
            <p:cNvSpPr/>
            <p:nvPr/>
          </p:nvSpPr>
          <p:spPr>
            <a:xfrm>
              <a:off x="491394" y="778866"/>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16" name="Circle"/>
            <p:cNvSpPr/>
            <p:nvPr/>
          </p:nvSpPr>
          <p:spPr>
            <a:xfrm>
              <a:off x="301196" y="721487"/>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17" name="Star"/>
            <p:cNvSpPr/>
            <p:nvPr/>
          </p:nvSpPr>
          <p:spPr>
            <a:xfrm>
              <a:off x="845731" y="652052"/>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18" name="Circle"/>
            <p:cNvSpPr/>
            <p:nvPr/>
          </p:nvSpPr>
          <p:spPr>
            <a:xfrm>
              <a:off x="655533" y="594674"/>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19" name="Star"/>
            <p:cNvSpPr/>
            <p:nvPr/>
          </p:nvSpPr>
          <p:spPr>
            <a:xfrm>
              <a:off x="388524" y="175167"/>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0" name="Circle"/>
            <p:cNvSpPr/>
            <p:nvPr/>
          </p:nvSpPr>
          <p:spPr>
            <a:xfrm>
              <a:off x="116790" y="157830"/>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1" name="Star"/>
            <p:cNvSpPr/>
            <p:nvPr/>
          </p:nvSpPr>
          <p:spPr>
            <a:xfrm>
              <a:off x="775725" y="888995"/>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2" name="Star"/>
            <p:cNvSpPr/>
            <p:nvPr/>
          </p:nvSpPr>
          <p:spPr>
            <a:xfrm>
              <a:off x="964202" y="770524"/>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3" name="Star"/>
            <p:cNvSpPr/>
            <p:nvPr/>
          </p:nvSpPr>
          <p:spPr>
            <a:xfrm>
              <a:off x="210817"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4" name="Star"/>
            <p:cNvSpPr/>
            <p:nvPr/>
          </p:nvSpPr>
          <p:spPr>
            <a:xfrm>
              <a:off x="470061"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5" name="Star"/>
            <p:cNvSpPr/>
            <p:nvPr/>
          </p:nvSpPr>
          <p:spPr>
            <a:xfrm>
              <a:off x="929199"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6" name="Star"/>
            <p:cNvSpPr/>
            <p:nvPr/>
          </p:nvSpPr>
          <p:spPr>
            <a:xfrm>
              <a:off x="1023437"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7" name="Star"/>
            <p:cNvSpPr/>
            <p:nvPr/>
          </p:nvSpPr>
          <p:spPr>
            <a:xfrm>
              <a:off x="711104" y="283447"/>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8" name="Star"/>
            <p:cNvSpPr/>
            <p:nvPr/>
          </p:nvSpPr>
          <p:spPr>
            <a:xfrm>
              <a:off x="964202" y="366482"/>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29" name="Circle"/>
            <p:cNvSpPr/>
            <p:nvPr/>
          </p:nvSpPr>
          <p:spPr>
            <a:xfrm>
              <a:off x="208454" y="54225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30" name="Circle"/>
            <p:cNvSpPr/>
            <p:nvPr/>
          </p:nvSpPr>
          <p:spPr>
            <a:xfrm>
              <a:off x="0" y="594674"/>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31" name="Circle"/>
            <p:cNvSpPr/>
            <p:nvPr/>
          </p:nvSpPr>
          <p:spPr>
            <a:xfrm>
              <a:off x="511405" y="362760"/>
              <a:ext cx="94778" cy="94779"/>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32" name="Circle"/>
            <p:cNvSpPr/>
            <p:nvPr/>
          </p:nvSpPr>
          <p:spPr>
            <a:xfrm>
              <a:off x="58621" y="413275"/>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33" name="Circle"/>
            <p:cNvSpPr/>
            <p:nvPr/>
          </p:nvSpPr>
          <p:spPr>
            <a:xfrm>
              <a:off x="310285" y="413275"/>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34" name="Circle"/>
            <p:cNvSpPr/>
            <p:nvPr/>
          </p:nvSpPr>
          <p:spPr>
            <a:xfrm>
              <a:off x="708742" y="45527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35" name="Circle"/>
            <p:cNvSpPr/>
            <p:nvPr/>
          </p:nvSpPr>
          <p:spPr>
            <a:xfrm>
              <a:off x="445397" y="102168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36" name="Circle"/>
            <p:cNvSpPr/>
            <p:nvPr/>
          </p:nvSpPr>
          <p:spPr>
            <a:xfrm>
              <a:off x="655533" y="1024100"/>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grpSp>
        <p:nvGrpSpPr>
          <p:cNvPr id="1962" name="Group"/>
          <p:cNvGrpSpPr/>
          <p:nvPr/>
        </p:nvGrpSpPr>
        <p:grpSpPr>
          <a:xfrm>
            <a:off x="5585730" y="3817568"/>
            <a:ext cx="1113491" cy="1118878"/>
            <a:chOff x="0" y="0"/>
            <a:chExt cx="1113489" cy="1118877"/>
          </a:xfrm>
        </p:grpSpPr>
        <p:sp>
          <p:nvSpPr>
            <p:cNvPr id="1938" name="Star"/>
            <p:cNvSpPr/>
            <p:nvPr/>
          </p:nvSpPr>
          <p:spPr>
            <a:xfrm>
              <a:off x="513768" y="0"/>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39" name="Circle"/>
            <p:cNvSpPr/>
            <p:nvPr/>
          </p:nvSpPr>
          <p:spPr>
            <a:xfrm>
              <a:off x="655533" y="104172"/>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0" name="Star"/>
            <p:cNvSpPr/>
            <p:nvPr/>
          </p:nvSpPr>
          <p:spPr>
            <a:xfrm>
              <a:off x="491394" y="778866"/>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1" name="Circle"/>
            <p:cNvSpPr/>
            <p:nvPr/>
          </p:nvSpPr>
          <p:spPr>
            <a:xfrm>
              <a:off x="301196" y="721487"/>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2" name="Star"/>
            <p:cNvSpPr/>
            <p:nvPr/>
          </p:nvSpPr>
          <p:spPr>
            <a:xfrm>
              <a:off x="845731" y="652052"/>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3" name="Circle"/>
            <p:cNvSpPr/>
            <p:nvPr/>
          </p:nvSpPr>
          <p:spPr>
            <a:xfrm>
              <a:off x="655533" y="594674"/>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4" name="Star"/>
            <p:cNvSpPr/>
            <p:nvPr/>
          </p:nvSpPr>
          <p:spPr>
            <a:xfrm>
              <a:off x="388524" y="175167"/>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5" name="Circle"/>
            <p:cNvSpPr/>
            <p:nvPr/>
          </p:nvSpPr>
          <p:spPr>
            <a:xfrm>
              <a:off x="116790" y="157830"/>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6" name="Star"/>
            <p:cNvSpPr/>
            <p:nvPr/>
          </p:nvSpPr>
          <p:spPr>
            <a:xfrm>
              <a:off x="775725" y="888995"/>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7" name="Star"/>
            <p:cNvSpPr/>
            <p:nvPr/>
          </p:nvSpPr>
          <p:spPr>
            <a:xfrm>
              <a:off x="964202" y="770524"/>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8" name="Star"/>
            <p:cNvSpPr/>
            <p:nvPr/>
          </p:nvSpPr>
          <p:spPr>
            <a:xfrm>
              <a:off x="210817"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49" name="Star"/>
            <p:cNvSpPr/>
            <p:nvPr/>
          </p:nvSpPr>
          <p:spPr>
            <a:xfrm>
              <a:off x="470061"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0" name="Star"/>
            <p:cNvSpPr/>
            <p:nvPr/>
          </p:nvSpPr>
          <p:spPr>
            <a:xfrm>
              <a:off x="929199"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1" name="Star"/>
            <p:cNvSpPr/>
            <p:nvPr/>
          </p:nvSpPr>
          <p:spPr>
            <a:xfrm>
              <a:off x="1023437"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2" name="Star"/>
            <p:cNvSpPr/>
            <p:nvPr/>
          </p:nvSpPr>
          <p:spPr>
            <a:xfrm>
              <a:off x="711104" y="283447"/>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3" name="Star"/>
            <p:cNvSpPr/>
            <p:nvPr/>
          </p:nvSpPr>
          <p:spPr>
            <a:xfrm>
              <a:off x="964202" y="366482"/>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4" name="Circle"/>
            <p:cNvSpPr/>
            <p:nvPr/>
          </p:nvSpPr>
          <p:spPr>
            <a:xfrm>
              <a:off x="208454" y="54225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5" name="Circle"/>
            <p:cNvSpPr/>
            <p:nvPr/>
          </p:nvSpPr>
          <p:spPr>
            <a:xfrm>
              <a:off x="0" y="594674"/>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6" name="Circle"/>
            <p:cNvSpPr/>
            <p:nvPr/>
          </p:nvSpPr>
          <p:spPr>
            <a:xfrm>
              <a:off x="511405" y="362760"/>
              <a:ext cx="94778" cy="94779"/>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7" name="Circle"/>
            <p:cNvSpPr/>
            <p:nvPr/>
          </p:nvSpPr>
          <p:spPr>
            <a:xfrm>
              <a:off x="58621" y="413275"/>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8" name="Circle"/>
            <p:cNvSpPr/>
            <p:nvPr/>
          </p:nvSpPr>
          <p:spPr>
            <a:xfrm>
              <a:off x="310285" y="413275"/>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59" name="Circle"/>
            <p:cNvSpPr/>
            <p:nvPr/>
          </p:nvSpPr>
          <p:spPr>
            <a:xfrm>
              <a:off x="708742" y="45527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60" name="Circle"/>
            <p:cNvSpPr/>
            <p:nvPr/>
          </p:nvSpPr>
          <p:spPr>
            <a:xfrm>
              <a:off x="445397" y="102168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61" name="Circle"/>
            <p:cNvSpPr/>
            <p:nvPr/>
          </p:nvSpPr>
          <p:spPr>
            <a:xfrm>
              <a:off x="655533" y="1024100"/>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grpSp>
        <p:nvGrpSpPr>
          <p:cNvPr id="2003" name="Group"/>
          <p:cNvGrpSpPr/>
          <p:nvPr/>
        </p:nvGrpSpPr>
        <p:grpSpPr>
          <a:xfrm>
            <a:off x="4862894" y="4032749"/>
            <a:ext cx="2588596" cy="2408487"/>
            <a:chOff x="-1371049" y="-919525"/>
            <a:chExt cx="2588595" cy="2408486"/>
          </a:xfrm>
        </p:grpSpPr>
        <p:sp>
          <p:nvSpPr>
            <p:cNvPr id="1963" name="Star"/>
            <p:cNvSpPr/>
            <p:nvPr/>
          </p:nvSpPr>
          <p:spPr>
            <a:xfrm>
              <a:off x="513768" y="0"/>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64" name="Circle"/>
            <p:cNvSpPr/>
            <p:nvPr/>
          </p:nvSpPr>
          <p:spPr>
            <a:xfrm>
              <a:off x="655533" y="104172"/>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65" name="Star"/>
            <p:cNvSpPr/>
            <p:nvPr/>
          </p:nvSpPr>
          <p:spPr>
            <a:xfrm>
              <a:off x="491394" y="778866"/>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66" name="Circle"/>
            <p:cNvSpPr/>
            <p:nvPr/>
          </p:nvSpPr>
          <p:spPr>
            <a:xfrm>
              <a:off x="301196" y="721487"/>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67" name="Star"/>
            <p:cNvSpPr/>
            <p:nvPr/>
          </p:nvSpPr>
          <p:spPr>
            <a:xfrm>
              <a:off x="845731" y="652052"/>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68" name="Circle"/>
            <p:cNvSpPr/>
            <p:nvPr/>
          </p:nvSpPr>
          <p:spPr>
            <a:xfrm>
              <a:off x="655533" y="594674"/>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69" name="Star"/>
            <p:cNvSpPr/>
            <p:nvPr/>
          </p:nvSpPr>
          <p:spPr>
            <a:xfrm>
              <a:off x="388524" y="175167"/>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0" name="Circle"/>
            <p:cNvSpPr/>
            <p:nvPr/>
          </p:nvSpPr>
          <p:spPr>
            <a:xfrm>
              <a:off x="116790" y="157830"/>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1" name="Star"/>
            <p:cNvSpPr/>
            <p:nvPr/>
          </p:nvSpPr>
          <p:spPr>
            <a:xfrm>
              <a:off x="775725" y="888995"/>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2" name="Star"/>
            <p:cNvSpPr/>
            <p:nvPr/>
          </p:nvSpPr>
          <p:spPr>
            <a:xfrm>
              <a:off x="964202" y="770524"/>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3" name="Star"/>
            <p:cNvSpPr/>
            <p:nvPr/>
          </p:nvSpPr>
          <p:spPr>
            <a:xfrm>
              <a:off x="210817"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4" name="Star"/>
            <p:cNvSpPr/>
            <p:nvPr/>
          </p:nvSpPr>
          <p:spPr>
            <a:xfrm>
              <a:off x="470061"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5" name="Star"/>
            <p:cNvSpPr/>
            <p:nvPr/>
          </p:nvSpPr>
          <p:spPr>
            <a:xfrm>
              <a:off x="929199"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6" name="Star"/>
            <p:cNvSpPr/>
            <p:nvPr/>
          </p:nvSpPr>
          <p:spPr>
            <a:xfrm>
              <a:off x="1023437"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7" name="Star"/>
            <p:cNvSpPr/>
            <p:nvPr/>
          </p:nvSpPr>
          <p:spPr>
            <a:xfrm>
              <a:off x="711104" y="283447"/>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8" name="Star"/>
            <p:cNvSpPr/>
            <p:nvPr/>
          </p:nvSpPr>
          <p:spPr>
            <a:xfrm>
              <a:off x="964202" y="366482"/>
              <a:ext cx="90053" cy="87308"/>
            </a:xfrm>
            <a:prstGeom prst="star5">
              <a:avLst>
                <a:gd name="adj" fmla="val 19100"/>
                <a:gd name="hf" fmla="val 105146"/>
                <a:gd name="vf" fmla="val 110557"/>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79" name="Circle"/>
            <p:cNvSpPr/>
            <p:nvPr/>
          </p:nvSpPr>
          <p:spPr>
            <a:xfrm>
              <a:off x="208454" y="54225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0" name="Circle"/>
            <p:cNvSpPr/>
            <p:nvPr/>
          </p:nvSpPr>
          <p:spPr>
            <a:xfrm>
              <a:off x="0" y="594674"/>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1" name="Circle"/>
            <p:cNvSpPr/>
            <p:nvPr/>
          </p:nvSpPr>
          <p:spPr>
            <a:xfrm>
              <a:off x="511405" y="362760"/>
              <a:ext cx="94778" cy="94779"/>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2" name="Circle"/>
            <p:cNvSpPr/>
            <p:nvPr/>
          </p:nvSpPr>
          <p:spPr>
            <a:xfrm>
              <a:off x="58621" y="413275"/>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3" name="Circle"/>
            <p:cNvSpPr/>
            <p:nvPr/>
          </p:nvSpPr>
          <p:spPr>
            <a:xfrm>
              <a:off x="310285" y="413275"/>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4" name="Circle"/>
            <p:cNvSpPr/>
            <p:nvPr/>
          </p:nvSpPr>
          <p:spPr>
            <a:xfrm>
              <a:off x="708742" y="45527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5" name="Circle"/>
            <p:cNvSpPr/>
            <p:nvPr/>
          </p:nvSpPr>
          <p:spPr>
            <a:xfrm>
              <a:off x="445397" y="102168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6" name="Circle"/>
            <p:cNvSpPr/>
            <p:nvPr/>
          </p:nvSpPr>
          <p:spPr>
            <a:xfrm>
              <a:off x="655533" y="1024100"/>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7" name="Circle"/>
            <p:cNvSpPr/>
            <p:nvPr/>
          </p:nvSpPr>
          <p:spPr>
            <a:xfrm>
              <a:off x="1021075" y="-20370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8" name="Circle"/>
            <p:cNvSpPr/>
            <p:nvPr/>
          </p:nvSpPr>
          <p:spPr>
            <a:xfrm>
              <a:off x="843368" y="-492345"/>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89" name="Circle"/>
            <p:cNvSpPr/>
            <p:nvPr/>
          </p:nvSpPr>
          <p:spPr>
            <a:xfrm>
              <a:off x="-789159" y="-20370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0" name="Circle"/>
            <p:cNvSpPr/>
            <p:nvPr/>
          </p:nvSpPr>
          <p:spPr>
            <a:xfrm>
              <a:off x="-983123" y="-642436"/>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1" name="Circle"/>
            <p:cNvSpPr/>
            <p:nvPr/>
          </p:nvSpPr>
          <p:spPr>
            <a:xfrm>
              <a:off x="-151850" y="1394183"/>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2" name="Circle"/>
            <p:cNvSpPr/>
            <p:nvPr/>
          </p:nvSpPr>
          <p:spPr>
            <a:xfrm>
              <a:off x="-1371050" y="-10210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3" name="Circle"/>
            <p:cNvSpPr/>
            <p:nvPr/>
          </p:nvSpPr>
          <p:spPr>
            <a:xfrm>
              <a:off x="208454" y="1308851"/>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4" name="Circle"/>
            <p:cNvSpPr/>
            <p:nvPr/>
          </p:nvSpPr>
          <p:spPr>
            <a:xfrm>
              <a:off x="-442796" y="1308851"/>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5" name="Circle"/>
            <p:cNvSpPr/>
            <p:nvPr/>
          </p:nvSpPr>
          <p:spPr>
            <a:xfrm>
              <a:off x="-151850" y="102168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6" name="Circle"/>
            <p:cNvSpPr/>
            <p:nvPr/>
          </p:nvSpPr>
          <p:spPr>
            <a:xfrm>
              <a:off x="511406" y="-919526"/>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7" name="Circle"/>
            <p:cNvSpPr/>
            <p:nvPr/>
          </p:nvSpPr>
          <p:spPr>
            <a:xfrm>
              <a:off x="-156851" y="171461"/>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8" name="Circle"/>
            <p:cNvSpPr/>
            <p:nvPr/>
          </p:nvSpPr>
          <p:spPr>
            <a:xfrm>
              <a:off x="1122768" y="193809"/>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999" name="Circle"/>
            <p:cNvSpPr/>
            <p:nvPr/>
          </p:nvSpPr>
          <p:spPr>
            <a:xfrm>
              <a:off x="511406" y="-296167"/>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000" name="Circle"/>
            <p:cNvSpPr/>
            <p:nvPr/>
          </p:nvSpPr>
          <p:spPr>
            <a:xfrm>
              <a:off x="-1080105" y="-102108"/>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001" name="Circle"/>
            <p:cNvSpPr/>
            <p:nvPr/>
          </p:nvSpPr>
          <p:spPr>
            <a:xfrm>
              <a:off x="-789159" y="-919526"/>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002" name="Circle"/>
            <p:cNvSpPr/>
            <p:nvPr/>
          </p:nvSpPr>
          <p:spPr>
            <a:xfrm>
              <a:off x="-733741" y="1308851"/>
              <a:ext cx="94778" cy="94778"/>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
        <p:nvSpPr>
          <p:cNvPr id="2004" name="Star"/>
          <p:cNvSpPr/>
          <p:nvPr/>
        </p:nvSpPr>
        <p:spPr>
          <a:xfrm>
            <a:off x="7002147" y="4593647"/>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05" name="Star"/>
          <p:cNvSpPr/>
          <p:nvPr/>
        </p:nvSpPr>
        <p:spPr>
          <a:xfrm>
            <a:off x="6905166" y="4328939"/>
            <a:ext cx="90052"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06" name="Star"/>
          <p:cNvSpPr/>
          <p:nvPr/>
        </p:nvSpPr>
        <p:spPr>
          <a:xfrm>
            <a:off x="7260870" y="4956142"/>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07" name="Star"/>
          <p:cNvSpPr/>
          <p:nvPr/>
        </p:nvSpPr>
        <p:spPr>
          <a:xfrm>
            <a:off x="5092530" y="4593647"/>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08" name="Star"/>
          <p:cNvSpPr/>
          <p:nvPr/>
        </p:nvSpPr>
        <p:spPr>
          <a:xfrm>
            <a:off x="6699656" y="6189229"/>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09" name="Star"/>
          <p:cNvSpPr/>
          <p:nvPr/>
        </p:nvSpPr>
        <p:spPr>
          <a:xfrm>
            <a:off x="6112166" y="5773592"/>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10" name="Star"/>
          <p:cNvSpPr/>
          <p:nvPr/>
        </p:nvSpPr>
        <p:spPr>
          <a:xfrm>
            <a:off x="5345492" y="4593647"/>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11" name="Star"/>
          <p:cNvSpPr/>
          <p:nvPr/>
        </p:nvSpPr>
        <p:spPr>
          <a:xfrm>
            <a:off x="4839567" y="5193309"/>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12" name="Star"/>
          <p:cNvSpPr/>
          <p:nvPr/>
        </p:nvSpPr>
        <p:spPr>
          <a:xfrm>
            <a:off x="7143001" y="5128337"/>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13" name="Star"/>
          <p:cNvSpPr/>
          <p:nvPr/>
        </p:nvSpPr>
        <p:spPr>
          <a:xfrm>
            <a:off x="5826821" y="4964975"/>
            <a:ext cx="90052"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14" name="Star"/>
          <p:cNvSpPr/>
          <p:nvPr/>
        </p:nvSpPr>
        <p:spPr>
          <a:xfrm>
            <a:off x="6105089" y="5304986"/>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15" name="Star"/>
          <p:cNvSpPr/>
          <p:nvPr/>
        </p:nvSpPr>
        <p:spPr>
          <a:xfrm>
            <a:off x="6293315" y="6064538"/>
            <a:ext cx="90052"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16" name="Star"/>
          <p:cNvSpPr/>
          <p:nvPr/>
        </p:nvSpPr>
        <p:spPr>
          <a:xfrm>
            <a:off x="4963559" y="5773592"/>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17" name="Star"/>
          <p:cNvSpPr/>
          <p:nvPr/>
        </p:nvSpPr>
        <p:spPr>
          <a:xfrm>
            <a:off x="5092530" y="4443556"/>
            <a:ext cx="90053" cy="87309"/>
          </a:xfrm>
          <a:prstGeom prst="star5">
            <a:avLst>
              <a:gd name="adj" fmla="val 19100"/>
              <a:gd name="hf" fmla="val 105146"/>
              <a:gd name="vf" fmla="val 110557"/>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18" name="Circle"/>
          <p:cNvSpPr/>
          <p:nvPr/>
        </p:nvSpPr>
        <p:spPr>
          <a:xfrm>
            <a:off x="5595589" y="3848193"/>
            <a:ext cx="831851" cy="842170"/>
          </a:xfrm>
          <a:prstGeom prst="ellipse">
            <a:avLst/>
          </a:prstGeom>
          <a:ln w="25400">
            <a:solidFill>
              <a:srgbClr val="70BF41"/>
            </a:solidFill>
          </a:ln>
          <a:effectLst>
            <a:outerShdw sx="100000" sy="100000" kx="0" ky="0" algn="b" rotWithShape="0" blurRad="38100" dist="23000" dir="5400000">
              <a:srgbClr val="000000">
                <a:alpha val="79619"/>
              </a:srgbClr>
            </a:outerShdw>
          </a:effectLst>
        </p:spPr>
        <p:txBody>
          <a:bodyPr lIns="45718" tIns="45718" rIns="45718" bIns="45718" anchor="ctr"/>
          <a:lstStyle/>
          <a:p>
            <a:pPr/>
          </a:p>
        </p:txBody>
      </p:sp>
      <p:sp>
        <p:nvSpPr>
          <p:cNvPr id="2019" name="Line"/>
          <p:cNvSpPr/>
          <p:nvPr/>
        </p:nvSpPr>
        <p:spPr>
          <a:xfrm rot="11483659">
            <a:off x="1164326" y="2289852"/>
            <a:ext cx="4687308" cy="1178940"/>
          </a:xfrm>
          <a:custGeom>
            <a:avLst/>
            <a:gdLst/>
            <a:ahLst/>
            <a:cxnLst>
              <a:cxn ang="0">
                <a:pos x="wd2" y="hd2"/>
              </a:cxn>
              <a:cxn ang="5400000">
                <a:pos x="wd2" y="hd2"/>
              </a:cxn>
              <a:cxn ang="10800000">
                <a:pos x="wd2" y="hd2"/>
              </a:cxn>
              <a:cxn ang="16200000">
                <a:pos x="wd2" y="hd2"/>
              </a:cxn>
            </a:cxnLst>
            <a:rect l="0" t="0" r="r" b="b"/>
            <a:pathLst>
              <a:path w="21600" h="20447" fill="norm" stroke="1" extrusionOk="0">
                <a:moveTo>
                  <a:pt x="0" y="0"/>
                </a:moveTo>
                <a:cubicBezTo>
                  <a:pt x="3019" y="14019"/>
                  <a:pt x="7668" y="21600"/>
                  <a:pt x="12451" y="20304"/>
                </a:cubicBezTo>
                <a:cubicBezTo>
                  <a:pt x="15903" y="19369"/>
                  <a:pt x="19150" y="13791"/>
                  <a:pt x="21600" y="4589"/>
                </a:cubicBezTo>
              </a:path>
            </a:pathLst>
          </a:custGeom>
          <a:ln w="25400">
            <a:solidFill>
              <a:srgbClr val="70BF41"/>
            </a:solidFill>
            <a:tailEnd type="triangle"/>
          </a:ln>
          <a:effectLst>
            <a:outerShdw sx="100000" sy="100000" kx="0" ky="0" algn="b" rotWithShape="0" blurRad="38100" dist="23000" dir="5400000">
              <a:srgbClr val="000000">
                <a:alpha val="80132"/>
              </a:srgbClr>
            </a:outerShdw>
          </a:effectLst>
        </p:spPr>
        <p:txBody>
          <a:bodyPr lIns="45718" tIns="45718" rIns="45718" bIns="45718"/>
          <a:lstStyle/>
          <a:p>
            <a:pPr/>
          </a:p>
        </p:txBody>
      </p:sp>
      <p:sp>
        <p:nvSpPr>
          <p:cNvPr id="2020" name="Line"/>
          <p:cNvSpPr/>
          <p:nvPr/>
        </p:nvSpPr>
        <p:spPr>
          <a:xfrm rot="13084976">
            <a:off x="2822473" y="3670201"/>
            <a:ext cx="2928167" cy="601984"/>
          </a:xfrm>
          <a:custGeom>
            <a:avLst/>
            <a:gdLst/>
            <a:ahLst/>
            <a:cxnLst>
              <a:cxn ang="0">
                <a:pos x="wd2" y="hd2"/>
              </a:cxn>
              <a:cxn ang="5400000">
                <a:pos x="wd2" y="hd2"/>
              </a:cxn>
              <a:cxn ang="10800000">
                <a:pos x="wd2" y="hd2"/>
              </a:cxn>
              <a:cxn ang="16200000">
                <a:pos x="wd2" y="hd2"/>
              </a:cxn>
            </a:cxnLst>
            <a:rect l="0" t="0" r="r" b="b"/>
            <a:pathLst>
              <a:path w="21600" h="17806" fill="norm" stroke="1" extrusionOk="0">
                <a:moveTo>
                  <a:pt x="0" y="5909"/>
                </a:moveTo>
                <a:cubicBezTo>
                  <a:pt x="5139" y="19547"/>
                  <a:pt x="11668" y="21600"/>
                  <a:pt x="17275" y="11342"/>
                </a:cubicBezTo>
                <a:cubicBezTo>
                  <a:pt x="18851" y="8457"/>
                  <a:pt x="20309" y="4634"/>
                  <a:pt x="21600" y="0"/>
                </a:cubicBezTo>
              </a:path>
            </a:pathLst>
          </a:custGeom>
          <a:ln w="25400">
            <a:solidFill>
              <a:srgbClr val="C92605"/>
            </a:solidFill>
            <a:tailEnd type="triangle"/>
          </a:ln>
          <a:effectLst>
            <a:outerShdw sx="100000" sy="100000" kx="0" ky="0" algn="b" rotWithShape="0" blurRad="38100" dist="23000" dir="5400000">
              <a:srgbClr val="000000">
                <a:alpha val="80140"/>
              </a:srgbClr>
            </a:outerShdw>
          </a:effectLst>
        </p:spPr>
        <p:txBody>
          <a:bodyPr lIns="45718" tIns="45718" rIns="45718" bIns="45718"/>
          <a:lstStyle/>
          <a:p>
            <a:pPr/>
          </a:p>
        </p:txBody>
      </p:sp>
      <p:sp>
        <p:nvSpPr>
          <p:cNvPr id="2021" name="Line"/>
          <p:cNvSpPr/>
          <p:nvPr/>
        </p:nvSpPr>
        <p:spPr>
          <a:xfrm rot="11483659">
            <a:off x="1043579" y="2515395"/>
            <a:ext cx="6390190" cy="2605124"/>
          </a:xfrm>
          <a:custGeom>
            <a:avLst/>
            <a:gdLst/>
            <a:ahLst/>
            <a:cxnLst>
              <a:cxn ang="0">
                <a:pos x="wd2" y="hd2"/>
              </a:cxn>
              <a:cxn ang="5400000">
                <a:pos x="wd2" y="hd2"/>
              </a:cxn>
              <a:cxn ang="10800000">
                <a:pos x="wd2" y="hd2"/>
              </a:cxn>
              <a:cxn ang="16200000">
                <a:pos x="wd2" y="hd2"/>
              </a:cxn>
            </a:cxnLst>
            <a:rect l="0" t="0" r="r" b="b"/>
            <a:pathLst>
              <a:path w="21600" h="20873" fill="norm" stroke="1" extrusionOk="0">
                <a:moveTo>
                  <a:pt x="0" y="0"/>
                </a:moveTo>
                <a:cubicBezTo>
                  <a:pt x="2755" y="9007"/>
                  <a:pt x="6223" y="16224"/>
                  <a:pt x="10250" y="19228"/>
                </a:cubicBezTo>
                <a:cubicBezTo>
                  <a:pt x="13230" y="21450"/>
                  <a:pt x="16575" y="21600"/>
                  <a:pt x="19408" y="18572"/>
                </a:cubicBezTo>
                <a:cubicBezTo>
                  <a:pt x="20277" y="17643"/>
                  <a:pt x="21084" y="16387"/>
                  <a:pt x="21600" y="14376"/>
                </a:cubicBezTo>
              </a:path>
            </a:pathLst>
          </a:custGeom>
          <a:ln w="25400">
            <a:solidFill>
              <a:srgbClr val="70BF41"/>
            </a:solidFill>
            <a:tailEnd type="triangle"/>
          </a:ln>
          <a:effectLst>
            <a:outerShdw sx="100000" sy="100000" kx="0" ky="0" algn="b" rotWithShape="0" blurRad="38100" dist="23000" dir="5400000">
              <a:srgbClr val="000000">
                <a:alpha val="80132"/>
              </a:srgbClr>
            </a:outerShdw>
          </a:effectLst>
        </p:spPr>
        <p:txBody>
          <a:bodyPr lIns="45718" tIns="45718" rIns="45718" bIns="45718"/>
          <a:lstStyle/>
          <a:p>
            <a:pPr/>
          </a:p>
        </p:txBody>
      </p:sp>
      <p:sp>
        <p:nvSpPr>
          <p:cNvPr id="2022" name="Line"/>
          <p:cNvSpPr/>
          <p:nvPr/>
        </p:nvSpPr>
        <p:spPr>
          <a:xfrm rot="13084976">
            <a:off x="2822473" y="3656632"/>
            <a:ext cx="2928167" cy="601985"/>
          </a:xfrm>
          <a:custGeom>
            <a:avLst/>
            <a:gdLst/>
            <a:ahLst/>
            <a:cxnLst>
              <a:cxn ang="0">
                <a:pos x="wd2" y="hd2"/>
              </a:cxn>
              <a:cxn ang="5400000">
                <a:pos x="wd2" y="hd2"/>
              </a:cxn>
              <a:cxn ang="10800000">
                <a:pos x="wd2" y="hd2"/>
              </a:cxn>
              <a:cxn ang="16200000">
                <a:pos x="wd2" y="hd2"/>
              </a:cxn>
            </a:cxnLst>
            <a:rect l="0" t="0" r="r" b="b"/>
            <a:pathLst>
              <a:path w="21600" h="17806" fill="norm" stroke="1" extrusionOk="0">
                <a:moveTo>
                  <a:pt x="0" y="5909"/>
                </a:moveTo>
                <a:cubicBezTo>
                  <a:pt x="5139" y="19547"/>
                  <a:pt x="11668" y="21600"/>
                  <a:pt x="17275" y="11342"/>
                </a:cubicBezTo>
                <a:cubicBezTo>
                  <a:pt x="18851" y="8457"/>
                  <a:pt x="20309" y="4634"/>
                  <a:pt x="21600" y="0"/>
                </a:cubicBezTo>
              </a:path>
            </a:pathLst>
          </a:custGeom>
          <a:ln w="25400">
            <a:solidFill>
              <a:srgbClr val="C92605"/>
            </a:solidFill>
            <a:tailEnd type="triangle"/>
          </a:ln>
          <a:effectLst>
            <a:outerShdw sx="100000" sy="100000" kx="0" ky="0" algn="b" rotWithShape="0" blurRad="38100" dist="23000" dir="5400000">
              <a:srgbClr val="000000">
                <a:alpha val="80140"/>
              </a:srgbClr>
            </a:outerShdw>
          </a:effectLst>
        </p:spPr>
        <p:txBody>
          <a:bodyPr lIns="45718" tIns="45718" rIns="45718" bIns="45718"/>
          <a:lstStyle/>
          <a:p>
            <a:pPr/>
          </a:p>
        </p:txBody>
      </p:sp>
      <p:sp>
        <p:nvSpPr>
          <p:cNvPr id="2023" name="Circle"/>
          <p:cNvSpPr/>
          <p:nvPr/>
        </p:nvSpPr>
        <p:spPr>
          <a:xfrm>
            <a:off x="1277501" y="5282285"/>
            <a:ext cx="126417" cy="132769"/>
          </a:xfrm>
          <a:prstGeom prst="ellipse">
            <a:avLst/>
          </a:prstGeom>
          <a:solidFill>
            <a:schemeClr val="accent2">
              <a:satOff val="-4966"/>
              <a:lumOff val="-10549"/>
            </a:schemeClr>
          </a:solidFill>
          <a:ln w="25400">
            <a:solidFill>
              <a:srgbClr val="000000"/>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024" name="1. Randomly sample n times"/>
          <p:cNvSpPr txBox="1"/>
          <p:nvPr/>
        </p:nvSpPr>
        <p:spPr>
          <a:xfrm>
            <a:off x="5324930" y="2055889"/>
            <a:ext cx="3326725" cy="380505"/>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p>
            <a:pPr algn="ctr" defTabSz="410765">
              <a:defRPr b="1" sz="1900">
                <a:solidFill>
                  <a:srgbClr val="FFFFFF"/>
                </a:solidFill>
              </a:defRPr>
            </a:pPr>
            <a:r>
              <a:t>1. Randomly sample </a:t>
            </a:r>
            <a:r>
              <a:rPr i="1">
                <a:latin typeface="Courier New"/>
                <a:ea typeface="Courier New"/>
                <a:cs typeface="Courier New"/>
                <a:sym typeface="Courier New"/>
              </a:rPr>
              <a:t>n</a:t>
            </a:r>
            <a:r>
              <a:t> times</a:t>
            </a:r>
          </a:p>
        </p:txBody>
      </p:sp>
      <p:sp>
        <p:nvSpPr>
          <p:cNvPr id="2025" name="2. Record results after each test"/>
          <p:cNvSpPr txBox="1"/>
          <p:nvPr/>
        </p:nvSpPr>
        <p:spPr>
          <a:xfrm>
            <a:off x="5328985" y="2414125"/>
            <a:ext cx="3745348" cy="3635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b="1" sz="1900">
                <a:solidFill>
                  <a:srgbClr val="FFFFFF"/>
                </a:solidFill>
              </a:defRPr>
            </a:lvl1pPr>
          </a:lstStyle>
          <a:p>
            <a:pPr/>
            <a:r>
              <a:t>2. Record results after each test</a:t>
            </a:r>
          </a:p>
        </p:txBody>
      </p:sp>
      <p:sp>
        <p:nvSpPr>
          <p:cNvPr id="2026" name="3. Aggregate results indicate…"/>
          <p:cNvSpPr txBox="1"/>
          <p:nvPr/>
        </p:nvSpPr>
        <p:spPr>
          <a:xfrm>
            <a:off x="5303585" y="2735651"/>
            <a:ext cx="3441131" cy="6556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p>
            <a:pPr algn="ctr" defTabSz="410765">
              <a:defRPr b="1" sz="1900">
                <a:solidFill>
                  <a:srgbClr val="FFFFFF"/>
                </a:solidFill>
              </a:defRPr>
            </a:pPr>
            <a:r>
              <a:t>3. Aggregate results indicate</a:t>
            </a:r>
          </a:p>
          <a:p>
            <a:pPr algn="ctr" defTabSz="410765">
              <a:defRPr b="1" sz="1900">
                <a:solidFill>
                  <a:srgbClr val="FFFFFF"/>
                </a:solidFill>
              </a:defRPr>
            </a:pPr>
            <a:r>
              <a:t>performance.</a:t>
            </a:r>
          </a:p>
        </p:txBody>
      </p:sp>
      <p:sp>
        <p:nvSpPr>
          <p:cNvPr id="2027" name="N-fold Stratified…"/>
          <p:cNvSpPr txBox="1"/>
          <p:nvPr/>
        </p:nvSpPr>
        <p:spPr>
          <a:xfrm>
            <a:off x="7083780" y="6176529"/>
            <a:ext cx="1974950" cy="6556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35718" tIns="35718" rIns="35718" bIns="35718" anchor="ctr">
            <a:spAutoFit/>
          </a:bodyPr>
          <a:lstStyle/>
          <a:p>
            <a:pPr algn="ctr" defTabSz="410765">
              <a:defRPr b="1" sz="1900">
                <a:solidFill>
                  <a:srgbClr val="FFFFFF"/>
                </a:solidFill>
              </a:defRPr>
            </a:pPr>
            <a:r>
              <a:t>N-fold Stratified</a:t>
            </a:r>
          </a:p>
          <a:p>
            <a:pPr algn="ctr" defTabSz="410765">
              <a:defRPr b="1" sz="1900">
                <a:solidFill>
                  <a:srgbClr val="FFFFFF"/>
                </a:solidFill>
              </a:defRPr>
            </a:pPr>
            <a:r>
              <a:t>Cross Validation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0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019"/>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020"/>
                                        </p:tgtEl>
                                        <p:attrNameLst>
                                          <p:attrName>style.visibility</p:attrName>
                                        </p:attrNameLst>
                                      </p:cBhvr>
                                      <p:to>
                                        <p:strVal val="visible"/>
                                      </p:to>
                                    </p:set>
                                  </p:childTnLst>
                                </p:cTn>
                              </p:par>
                            </p:childTnLst>
                          </p:cTn>
                        </p:par>
                        <p:par>
                          <p:cTn id="17" fill="hold">
                            <p:stCondLst>
                              <p:cond delay="0"/>
                            </p:stCondLst>
                            <p:childTnLst>
                              <p:par>
                                <p:cTn id="18" presetClass="path" nodeType="afterEffect" presetSubtype="0" presetID="-1" grpId="5" fill="hold">
                                  <p:stCondLst>
                                    <p:cond delay="1750"/>
                                  </p:stCondLst>
                                  <p:childTnLst>
                                    <p:animMotion path="M 0.000000 0.000000 C -0.000646 0.028072 0.009934 0.054492 0.027790 0.069391 C 0.040899 0.080330 0.056738 0.083848 0.071799 0.079167" origin="layout" pathEditMode="relative">
                                      <p:cBhvr>
                                        <p:cTn id="19" dur="2500" fill="hold"/>
                                        <p:tgtEl>
                                          <p:spTgt spid="1905"/>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Class="exit" nodeType="clickEffect" presetSubtype="0" presetID="1" grpId="6" fill="hold">
                                  <p:stCondLst>
                                    <p:cond delay="0"/>
                                  </p:stCondLst>
                                  <p:iterate type="el" backwards="0">
                                    <p:tmAbs val="0"/>
                                  </p:iterate>
                                  <p:childTnLst>
                                    <p:set>
                                      <p:cBhvr>
                                        <p:cTn id="23" fill="hold">
                                          <p:stCondLst>
                                            <p:cond delay="0"/>
                                          </p:stCondLst>
                                        </p:cTn>
                                        <p:tgtEl>
                                          <p:spTgt spid="2019"/>
                                        </p:tgtEl>
                                        <p:attrNameLst>
                                          <p:attrName>style.visibility</p:attrName>
                                        </p:attrNameLst>
                                      </p:cBhvr>
                                      <p:to>
                                        <p:strVal val="hidden"/>
                                      </p:to>
                                    </p:set>
                                  </p:childTnLst>
                                </p:cTn>
                              </p:par>
                            </p:childTnLst>
                          </p:cTn>
                        </p:par>
                        <p:par>
                          <p:cTn id="24" fill="hold">
                            <p:stCondLst>
                              <p:cond delay="0"/>
                            </p:stCondLst>
                            <p:childTnLst>
                              <p:par>
                                <p:cTn id="25" presetClass="exit" nodeType="afterEffect" presetSubtype="0" presetID="1" grpId="7" fill="hold">
                                  <p:stCondLst>
                                    <p:cond delay="0"/>
                                  </p:stCondLst>
                                  <p:iterate type="el" backwards="0">
                                    <p:tmAbs val="0"/>
                                  </p:iterate>
                                  <p:childTnLst>
                                    <p:set>
                                      <p:cBhvr>
                                        <p:cTn id="26" fill="hold">
                                          <p:stCondLst>
                                            <p:cond delay="0"/>
                                          </p:stCondLst>
                                        </p:cTn>
                                        <p:tgtEl>
                                          <p:spTgt spid="2020"/>
                                        </p:tgtEl>
                                        <p:attrNameLst>
                                          <p:attrName>style.visibility</p:attrName>
                                        </p:attrNameLst>
                                      </p:cBhvr>
                                      <p:to>
                                        <p:strVal val="hidden"/>
                                      </p:to>
                                    </p:set>
                                  </p:childTnLst>
                                </p:cTn>
                              </p:par>
                            </p:childTnLst>
                          </p:cTn>
                        </p:par>
                        <p:par>
                          <p:cTn id="27" fill="hold">
                            <p:stCondLst>
                              <p:cond delay="0"/>
                            </p:stCondLst>
                            <p:childTnLst>
                              <p:par>
                                <p:cTn id="28" presetClass="path" nodeType="afterEffect" presetSubtype="0" presetID="-1" grpId="8" accel="50000" decel="50000" fill="hold">
                                  <p:stCondLst>
                                    <p:cond delay="0"/>
                                  </p:stCondLst>
                                  <p:childTnLst>
                                    <p:animMotion path="M 0.000000 0.000000 L 0.117868 0.178993" origin="layout" pathEditMode="relative">
                                      <p:cBhvr>
                                        <p:cTn id="29" dur="1000" fill="hold"/>
                                        <p:tgtEl>
                                          <p:spTgt spid="2018"/>
                                        </p:tgtEl>
                                        <p:attrNameLst>
                                          <p:attrName>ppt_x</p:attrName>
                                          <p:attrName>ppt_y</p:attrName>
                                        </p:attrNameLst>
                                      </p:cBhvr>
                                    </p:animMotion>
                                  </p:childTnLst>
                                </p:cTn>
                              </p:par>
                            </p:childTnLst>
                          </p:cTn>
                        </p:par>
                        <p:par>
                          <p:cTn id="30" fill="hold">
                            <p:stCondLst>
                              <p:cond delay="1000"/>
                            </p:stCondLst>
                            <p:childTnLst>
                              <p:par>
                                <p:cTn id="31" presetClass="entr" nodeType="afterEffect" presetSubtype="0" presetID="1" grpId="9" fill="hold">
                                  <p:stCondLst>
                                    <p:cond delay="0"/>
                                  </p:stCondLst>
                                  <p:iterate type="el" backwards="0">
                                    <p:tmAbs val="0"/>
                                  </p:iterate>
                                  <p:childTnLst>
                                    <p:set>
                                      <p:cBhvr>
                                        <p:cTn id="32" fill="hold"/>
                                        <p:tgtEl>
                                          <p:spTgt spid="2025"/>
                                        </p:tgtEl>
                                        <p:attrNameLst>
                                          <p:attrName>style.visibility</p:attrName>
                                        </p:attrNameLst>
                                      </p:cBhvr>
                                      <p:to>
                                        <p:strVal val="visible"/>
                                      </p:to>
                                    </p:set>
                                  </p:childTnLst>
                                </p:cTn>
                              </p:par>
                            </p:childTnLst>
                          </p:cTn>
                        </p:par>
                        <p:par>
                          <p:cTn id="33" fill="hold">
                            <p:stCondLst>
                              <p:cond delay="1000"/>
                            </p:stCondLst>
                            <p:childTnLst>
                              <p:par>
                                <p:cTn id="34" presetClass="entr" nodeType="afterEffect" presetSubtype="0" presetID="1" grpId="10" fill="hold">
                                  <p:stCondLst>
                                    <p:cond delay="0"/>
                                  </p:stCondLst>
                                  <p:iterate type="el" backwards="0">
                                    <p:tmAbs val="0"/>
                                  </p:iterate>
                                  <p:childTnLst>
                                    <p:set>
                                      <p:cBhvr>
                                        <p:cTn id="35" fill="hold"/>
                                        <p:tgtEl>
                                          <p:spTgt spid="2021"/>
                                        </p:tgtEl>
                                        <p:attrNameLst>
                                          <p:attrName>style.visibility</p:attrName>
                                        </p:attrNameLst>
                                      </p:cBhvr>
                                      <p:to>
                                        <p:strVal val="visible"/>
                                      </p:to>
                                    </p:set>
                                  </p:childTnLst>
                                </p:cTn>
                              </p:par>
                            </p:childTnLst>
                          </p:cTn>
                        </p:par>
                        <p:par>
                          <p:cTn id="36" fill="hold">
                            <p:stCondLst>
                              <p:cond delay="1000"/>
                            </p:stCondLst>
                            <p:childTnLst>
                              <p:par>
                                <p:cTn id="37" presetClass="entr" nodeType="afterEffect" presetSubtype="0" presetID="1" grpId="11" fill="hold">
                                  <p:stCondLst>
                                    <p:cond delay="0"/>
                                  </p:stCondLst>
                                  <p:iterate type="el" backwards="0">
                                    <p:tmAbs val="0"/>
                                  </p:iterate>
                                  <p:childTnLst>
                                    <p:set>
                                      <p:cBhvr>
                                        <p:cTn id="38" fill="hold"/>
                                        <p:tgtEl>
                                          <p:spTgt spid="20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xit" nodeType="clickEffect" presetSubtype="0" presetID="1" grpId="12" fill="hold">
                                  <p:stCondLst>
                                    <p:cond delay="0"/>
                                  </p:stCondLst>
                                  <p:iterate type="el" backwards="0">
                                    <p:tmAbs val="0"/>
                                  </p:iterate>
                                  <p:childTnLst>
                                    <p:set>
                                      <p:cBhvr>
                                        <p:cTn id="42" fill="hold">
                                          <p:stCondLst>
                                            <p:cond delay="0"/>
                                          </p:stCondLst>
                                        </p:cTn>
                                        <p:tgtEl>
                                          <p:spTgt spid="1905"/>
                                        </p:tgtEl>
                                        <p:attrNameLst>
                                          <p:attrName>style.visibility</p:attrName>
                                        </p:attrNameLst>
                                      </p:cBhvr>
                                      <p:to>
                                        <p:strVal val="hidden"/>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2023"/>
                                        </p:tgtEl>
                                        <p:attrNameLst>
                                          <p:attrName>style.visibility</p:attrName>
                                        </p:attrNameLst>
                                      </p:cBhvr>
                                      <p:to>
                                        <p:strVal val="visible"/>
                                      </p:to>
                                    </p:set>
                                  </p:childTnLst>
                                </p:cTn>
                              </p:par>
                            </p:childTnLst>
                          </p:cTn>
                        </p:par>
                        <p:par>
                          <p:cTn id="46" fill="hold">
                            <p:stCondLst>
                              <p:cond delay="0"/>
                            </p:stCondLst>
                            <p:childTnLst>
                              <p:par>
                                <p:cTn id="47" presetClass="path" nodeType="afterEffect" presetSubtype="0" presetID="-1" grpId="14" fill="hold">
                                  <p:stCondLst>
                                    <p:cond delay="0"/>
                                  </p:stCondLst>
                                  <p:childTnLst>
                                    <p:animMotion path="M 0.000000 0.000000 C -0.000646 0.028072 0.009934 0.054492 0.027790 0.069391 C 0.040899 0.080330 0.056738 0.083848 0.071799 0.079167" origin="layout" pathEditMode="relative">
                                      <p:cBhvr>
                                        <p:cTn id="48" dur="2500" fill="hold"/>
                                        <p:tgtEl>
                                          <p:spTgt spid="2023"/>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5" fill="hold">
                                  <p:stCondLst>
                                    <p:cond delay="0"/>
                                  </p:stCondLst>
                                  <p:iterate type="el" backwards="0">
                                    <p:tmAbs val="0"/>
                                  </p:iterate>
                                  <p:childTnLst>
                                    <p:set>
                                      <p:cBhvr>
                                        <p:cTn id="52" fill="hold"/>
                                        <p:tgtEl>
                                          <p:spTgt spid="20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6" fill="hold">
                                  <p:stCondLst>
                                    <p:cond delay="0"/>
                                  </p:stCondLst>
                                  <p:iterate type="el" backwards="0">
                                    <p:tmAbs val="0"/>
                                  </p:iterate>
                                  <p:childTnLst>
                                    <p:set>
                                      <p:cBhvr>
                                        <p:cTn id="56" fill="hold"/>
                                        <p:tgtEl>
                                          <p:spTgt spid="20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5" grpId="9"/>
      <p:bldP build="whole" bldLvl="1" animBg="1" rev="0" advAuto="0" spid="2020" grpId="4"/>
      <p:bldP build="whole" bldLvl="1" animBg="1" rev="0" advAuto="0" spid="2018" grpId="2"/>
      <p:bldP build="whole" bldLvl="1" animBg="1" rev="0" advAuto="0" spid="2019" grpId="6"/>
      <p:bldP build="whole" bldLvl="1" animBg="1" rev="0" advAuto="0" spid="2020" grpId="7"/>
      <p:bldP build="whole" bldLvl="1" animBg="1" rev="0" advAuto="0" spid="2022" grpId="11"/>
      <p:bldP build="whole" bldLvl="1" animBg="1" rev="0" advAuto="0" spid="2019" grpId="3"/>
      <p:bldP build="whole" bldLvl="1" animBg="1" rev="0" advAuto="0" spid="2023" grpId="13"/>
      <p:bldP build="whole" bldLvl="1" animBg="1" rev="0" advAuto="0" spid="2021" grpId="10"/>
      <p:bldP build="whole" bldLvl="1" animBg="1" rev="0" advAuto="0" spid="2027" grpId="16"/>
      <p:bldP build="whole" bldLvl="1" animBg="1" rev="0" advAuto="0" spid="1905" grpId="12"/>
      <p:bldP build="whole" bldLvl="1" animBg="1" rev="0" advAuto="0" spid="2026" grpId="15"/>
      <p:bldP build="whole" bldLvl="1" animBg="1" rev="0" advAuto="0" spid="2024" grpId="1"/>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2"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2033"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Tools: Scikit-Learn</a:t>
            </a:r>
          </a:p>
        </p:txBody>
      </p:sp>
      <p:sp>
        <p:nvSpPr>
          <p:cNvPr id="2034" name="Content Placeholder 2"/>
          <p:cNvSpPr txBox="1"/>
          <p:nvPr>
            <p:ph type="body" sz="half" idx="1"/>
          </p:nvPr>
        </p:nvSpPr>
        <p:spPr>
          <a:xfrm>
            <a:off x="467481" y="2340675"/>
            <a:ext cx="3898435" cy="4285635"/>
          </a:xfrm>
          <a:prstGeom prst="rect">
            <a:avLst/>
          </a:prstGeom>
          <a:effectLst>
            <a:outerShdw sx="100000" sy="100000" kx="0" ky="0" algn="b" rotWithShape="0" blurRad="38100" dist="23000" dir="5400000">
              <a:srgbClr val="000000"/>
            </a:outerShdw>
          </a:effectLst>
        </p:spPr>
        <p:txBody>
          <a:bodyPr lIns="45718" tIns="45718" rIns="45718" bIns="45718"/>
          <a:lstStyle/>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Machine Learning software Library</a:t>
            </a:r>
          </a:p>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Interacted with via Python Programming language</a:t>
            </a:r>
          </a:p>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Widespread adoption.</a:t>
            </a:r>
          </a:p>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Require some programming experience.</a:t>
            </a:r>
          </a:p>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Pre-requisites can be tricky to understand for beginners.</a:t>
            </a:r>
          </a:p>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Best to install Anaconda (Python package manager) - installs/configures pre-requisites automatically.</a:t>
            </a:r>
          </a:p>
          <a:p>
            <a:pPr marL="291465" indent="-291465" defTabSz="777240">
              <a:lnSpc>
                <a:spcPct val="90000"/>
              </a:lnSpc>
              <a:spcBef>
                <a:spcPts val="500"/>
              </a:spcBef>
              <a:defRPr b="1" sz="1700">
                <a:solidFill>
                  <a:srgbClr val="FFFFFF"/>
                </a:solidFill>
                <a:effectLst>
                  <a:outerShdw sx="100000" sy="100000" kx="0" ky="0" algn="b" rotWithShape="0" blurRad="43180" dist="32385" dir="5400000">
                    <a:srgbClr val="000000">
                      <a:alpha val="40000"/>
                    </a:srgbClr>
                  </a:outerShdw>
                </a:effectLst>
              </a:defRPr>
            </a:pPr>
            <a:r>
              <a:t>Practitioners typically interact with Scikit-learn via Jupyter notebooks.</a:t>
            </a:r>
          </a:p>
        </p:txBody>
      </p:sp>
      <p:pic>
        <p:nvPicPr>
          <p:cNvPr id="2035" name="Notebook.mov" descr="Notebook.mov"/>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9408598" y="2942631"/>
            <a:ext cx="3913304" cy="2802323"/>
          </a:xfrm>
          <a:prstGeom prst="rect">
            <a:avLst/>
          </a:prstGeom>
        </p:spPr>
      </p:pic>
      <p:grpSp>
        <p:nvGrpSpPr>
          <p:cNvPr id="2040" name="Group"/>
          <p:cNvGrpSpPr/>
          <p:nvPr/>
        </p:nvGrpSpPr>
        <p:grpSpPr>
          <a:xfrm>
            <a:off x="5251774" y="5878253"/>
            <a:ext cx="3055066" cy="980190"/>
            <a:chOff x="0" y="0"/>
            <a:chExt cx="3055064" cy="980188"/>
          </a:xfrm>
        </p:grpSpPr>
        <p:grpSp>
          <p:nvGrpSpPr>
            <p:cNvPr id="2038" name="Group"/>
            <p:cNvGrpSpPr/>
            <p:nvPr/>
          </p:nvGrpSpPr>
          <p:grpSpPr>
            <a:xfrm>
              <a:off x="-1" y="339436"/>
              <a:ext cx="3055066" cy="640753"/>
              <a:chOff x="0" y="0"/>
              <a:chExt cx="3055064" cy="640751"/>
            </a:xfrm>
          </p:grpSpPr>
          <p:sp>
            <p:nvSpPr>
              <p:cNvPr id="2036" name="https://scikit-learn.org"/>
              <p:cNvSpPr txBox="1"/>
              <p:nvPr/>
            </p:nvSpPr>
            <p:spPr>
              <a:xfrm>
                <a:off x="275145" y="0"/>
                <a:ext cx="2504774" cy="35066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FFFFFF"/>
                    </a:solidFill>
                    <a:latin typeface="Arial"/>
                    <a:ea typeface="Arial"/>
                    <a:cs typeface="Arial"/>
                    <a:sym typeface="Arial"/>
                  </a:defRPr>
                </a:lvl1pPr>
              </a:lstStyle>
              <a:p>
                <a:pPr/>
                <a:r>
                  <a:t>https://scikit-learn.org</a:t>
                </a:r>
              </a:p>
            </p:txBody>
          </p:sp>
          <p:sp>
            <p:nvSpPr>
              <p:cNvPr id="2037" name="https://www.anaconda.com"/>
              <p:cNvSpPr txBox="1"/>
              <p:nvPr/>
            </p:nvSpPr>
            <p:spPr>
              <a:xfrm>
                <a:off x="0" y="290092"/>
                <a:ext cx="3055065" cy="35066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FFFFFF"/>
                    </a:solidFill>
                    <a:latin typeface="Arial"/>
                    <a:ea typeface="Arial"/>
                    <a:cs typeface="Arial"/>
                    <a:sym typeface="Arial"/>
                  </a:defRPr>
                </a:lvl1pPr>
              </a:lstStyle>
              <a:p>
                <a:pPr/>
                <a:r>
                  <a:t>https://www.anaconda.com</a:t>
                </a:r>
              </a:p>
            </p:txBody>
          </p:sp>
        </p:grpSp>
        <p:sp>
          <p:nvSpPr>
            <p:cNvPr id="2039" name="https://jupyter.org/"/>
            <p:cNvSpPr txBox="1"/>
            <p:nvPr/>
          </p:nvSpPr>
          <p:spPr>
            <a:xfrm>
              <a:off x="472157" y="0"/>
              <a:ext cx="2110751" cy="350660"/>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FFFFFF"/>
                  </a:solidFill>
                  <a:latin typeface="Arial"/>
                  <a:ea typeface="Arial"/>
                  <a:cs typeface="Arial"/>
                  <a:sym typeface="Arial"/>
                </a:defRPr>
              </a:lvl1pPr>
            </a:lstStyle>
            <a:p>
              <a:pPr/>
              <a:r>
                <a:t>https://jupyter.org/</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516480 0.000000" origin="layout" pathEditMode="relative">
                                      <p:cBhvr>
                                        <p:cTn id="6" dur="1000" fill="hold"/>
                                        <p:tgtEl>
                                          <p:spTgt spid="2035"/>
                                        </p:tgtEl>
                                        <p:attrNameLst>
                                          <p:attrName>ppt_x</p:attrName>
                                          <p:attrName>ppt_y</p:attrName>
                                        </p:attrNameLst>
                                      </p:cBhvr>
                                    </p:animMotion>
                                  </p:childTnLst>
                                </p:cTn>
                              </p:par>
                            </p:childTnLst>
                          </p:cTn>
                        </p:par>
                        <p:par>
                          <p:cTn id="7" fill="hold">
                            <p:stCondLst>
                              <p:cond delay="1000"/>
                            </p:stCondLst>
                            <p:childTnLst>
                              <p:par>
                                <p:cTn id="8" presetClass="mediacall" nodeType="afterEffect" presetSubtype="0" presetID="1" grpId="2" fill="hold">
                                  <p:stCondLst>
                                    <p:cond delay="0"/>
                                  </p:stCondLst>
                                  <p:childTnLst>
                                    <p:cmd type="call" cmd="playFrom(0.0)">
                                      <p:cBhvr>
                                        <p:cTn id="9" dur="17516666" fill="hold"/>
                                        <p:tgtEl>
                                          <p:spTgt spid="2035"/>
                                        </p:tgtEl>
                                      </p:cBhvr>
                                    </p:cmd>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034">
                                            <p:bg/>
                                          </p:spTgt>
                                        </p:tgtEl>
                                        <p:attrNameLst>
                                          <p:attrName>style.visibility</p:attrName>
                                        </p:attrNameLst>
                                      </p:cBhvr>
                                      <p:to>
                                        <p:strVal val="visible"/>
                                      </p:to>
                                    </p:set>
                                  </p:childTnLst>
                                </p:cTn>
                              </p:par>
                              <p:par>
                                <p:cTn id="14" presetClass="entr" nodeType="withEffect" presetSubtype="0" presetID="1" grpId="3" fill="hold">
                                  <p:stCondLst>
                                    <p:cond delay="0"/>
                                  </p:stCondLst>
                                  <p:iterate type="el" backwards="0">
                                    <p:tmAbs val="0"/>
                                  </p:iterate>
                                  <p:childTnLst>
                                    <p:set>
                                      <p:cBhvr>
                                        <p:cTn id="15" fill="hold"/>
                                        <p:tgtEl>
                                          <p:spTgt spid="203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3" fill="hold">
                                  <p:stCondLst>
                                    <p:cond delay="0"/>
                                  </p:stCondLst>
                                  <p:iterate type="el" backwards="0">
                                    <p:tmAbs val="0"/>
                                  </p:iterate>
                                  <p:childTnLst>
                                    <p:set>
                                      <p:cBhvr>
                                        <p:cTn id="19" fill="hold"/>
                                        <p:tgtEl>
                                          <p:spTgt spid="203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3" fill="hold">
                                  <p:stCondLst>
                                    <p:cond delay="0"/>
                                  </p:stCondLst>
                                  <p:iterate type="el" backwards="0">
                                    <p:tmAbs val="0"/>
                                  </p:iterate>
                                  <p:childTnLst>
                                    <p:set>
                                      <p:cBhvr>
                                        <p:cTn id="23" fill="hold"/>
                                        <p:tgtEl>
                                          <p:spTgt spid="2034">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3" fill="hold">
                                  <p:stCondLst>
                                    <p:cond delay="0"/>
                                  </p:stCondLst>
                                  <p:iterate type="el" backwards="0">
                                    <p:tmAbs val="0"/>
                                  </p:iterate>
                                  <p:childTnLst>
                                    <p:set>
                                      <p:cBhvr>
                                        <p:cTn id="27" fill="hold"/>
                                        <p:tgtEl>
                                          <p:spTgt spid="2034">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3" fill="hold">
                                  <p:stCondLst>
                                    <p:cond delay="0"/>
                                  </p:stCondLst>
                                  <p:iterate type="el" backwards="0">
                                    <p:tmAbs val="0"/>
                                  </p:iterate>
                                  <p:childTnLst>
                                    <p:set>
                                      <p:cBhvr>
                                        <p:cTn id="31" fill="hold"/>
                                        <p:tgtEl>
                                          <p:spTgt spid="2034">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3" fill="hold">
                                  <p:stCondLst>
                                    <p:cond delay="0"/>
                                  </p:stCondLst>
                                  <p:iterate type="el" backwards="0">
                                    <p:tmAbs val="0"/>
                                  </p:iterate>
                                  <p:childTnLst>
                                    <p:set>
                                      <p:cBhvr>
                                        <p:cTn id="35" fill="hold"/>
                                        <p:tgtEl>
                                          <p:spTgt spid="2034">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3" fill="hold">
                                  <p:stCondLst>
                                    <p:cond delay="0"/>
                                  </p:stCondLst>
                                  <p:iterate type="el" backwards="0">
                                    <p:tmAbs val="0"/>
                                  </p:iterate>
                                  <p:childTnLst>
                                    <p:set>
                                      <p:cBhvr>
                                        <p:cTn id="39" fill="hold"/>
                                        <p:tgtEl>
                                          <p:spTgt spid="2034">
                                            <p:txEl>
                                              <p:pRg st="6" end="6"/>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mediacall" nodeType="clickEffect" presetSubtype="0" presetID="3" grpId="2" fill="hold">
                                  <p:stCondLst>
                                    <p:cond delay="0"/>
                                  </p:stCondLst>
                                  <p:childTnLst>
                                    <p:cmd type="call" cmd="stop">
                                      <p:cBhvr>
                                        <p:cTn id="43" dur="1000" fill="hold"/>
                                        <p:tgtEl>
                                          <p:spTgt spid="2035"/>
                                        </p:tgtEl>
                                      </p:cBhvr>
                                    </p:cmd>
                                  </p:childTnLst>
                                </p:cTn>
                              </p:par>
                            </p:childTnLst>
                          </p:cTn>
                        </p:par>
                        <p:par>
                          <p:cTn id="44" fill="hold">
                            <p:stCondLst>
                              <p:cond delay="1000"/>
                            </p:stCondLst>
                            <p:childTnLst>
                              <p:par>
                                <p:cTn id="45" presetClass="entr" nodeType="afterEffect" presetSubtype="0" presetID="1" grpId="4" fill="hold">
                                  <p:stCondLst>
                                    <p:cond delay="0"/>
                                  </p:stCondLst>
                                  <p:iterate type="el" backwards="0">
                                    <p:tmAbs val="0"/>
                                  </p:iterate>
                                  <p:childTnLst>
                                    <p:set>
                                      <p:cBhvr>
                                        <p:cTn id="46" fill="hold"/>
                                        <p:tgtEl>
                                          <p:spTgt spid="20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47" fill="hold" display="0">
                  <p:stCondLst>
                    <p:cond delay="indefinite"/>
                  </p:stCondLst>
                </p:cTn>
                <p:tgtEl>
                  <p:spTgt spid="2035"/>
                </p:tgtEl>
              </p:cMediaNode>
            </p:video>
          </p:childTnLst>
        </p:cTn>
      </p:par>
    </p:tnLst>
    <p:bldLst>
      <p:bldP build="p" bldLvl="1" animBg="1" rev="0" advAuto="0" spid="2034" grpId="3"/>
      <p:bldP build="whole" bldLvl="1" animBg="1" rev="0" advAuto="0" spid="2040" grpId="4"/>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4"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2045"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p>
            <a:pPr lvl="1">
              <a:defRPr cap="none" sz="3200">
                <a:solidFill>
                  <a:srgbClr val="FFFFFF"/>
                </a:solidFill>
              </a:defRPr>
            </a:pPr>
            <a:r>
              <a:t>Tools: Weka</a:t>
            </a:r>
          </a:p>
        </p:txBody>
      </p:sp>
      <p:sp>
        <p:nvSpPr>
          <p:cNvPr id="2046" name="Content Placeholder 2"/>
          <p:cNvSpPr txBox="1"/>
          <p:nvPr>
            <p:ph type="body" sz="quarter" idx="1"/>
          </p:nvPr>
        </p:nvSpPr>
        <p:spPr>
          <a:xfrm>
            <a:off x="467481" y="2340675"/>
            <a:ext cx="2730585" cy="3811324"/>
          </a:xfrm>
          <a:prstGeom prst="rect">
            <a:avLst/>
          </a:prstGeom>
          <a:effectLst>
            <a:outerShdw sx="100000" sy="100000" kx="0" ky="0" algn="b" rotWithShape="0" blurRad="38100" dist="23000" dir="5400000">
              <a:srgbClr val="000000"/>
            </a:outerShdw>
          </a:effectLst>
        </p:spPr>
        <p:txBody>
          <a:bodyPr lIns="45718" tIns="45718" rIns="45718" bIns="45718"/>
          <a:lstStyle/>
          <a:p>
            <a:pPr>
              <a:lnSpc>
                <a:spcPct val="90000"/>
              </a:lnSpc>
              <a:defRPr b="1" sz="2000">
                <a:solidFill>
                  <a:srgbClr val="FFFFFF"/>
                </a:solidFill>
                <a:effectLst>
                  <a:outerShdw sx="100000" sy="100000" kx="0" ky="0" algn="b" rotWithShape="0" blurRad="50800" dist="38100" dir="5400000">
                    <a:srgbClr val="000000">
                      <a:alpha val="40000"/>
                    </a:srgbClr>
                  </a:outerShdw>
                </a:effectLst>
              </a:defRPr>
            </a:pPr>
            <a:r>
              <a:t>Java based Machine Learning software.</a:t>
            </a:r>
          </a:p>
          <a:p>
            <a:pPr>
              <a:lnSpc>
                <a:spcPct val="90000"/>
              </a:lnSpc>
              <a:defRPr b="1" sz="2000">
                <a:solidFill>
                  <a:srgbClr val="FFFFFF"/>
                </a:solidFill>
                <a:effectLst>
                  <a:outerShdw sx="100000" sy="100000" kx="0" ky="0" algn="b" rotWithShape="0" blurRad="50800" dist="38100" dir="5400000">
                    <a:srgbClr val="000000">
                      <a:alpha val="40000"/>
                    </a:srgbClr>
                  </a:outerShdw>
                </a:effectLst>
              </a:defRPr>
            </a:pPr>
            <a:r>
              <a:t>Interacted with via a simple user interface.</a:t>
            </a:r>
          </a:p>
          <a:p>
            <a:pPr>
              <a:lnSpc>
                <a:spcPct val="90000"/>
              </a:lnSpc>
              <a:defRPr b="1" sz="2000">
                <a:solidFill>
                  <a:srgbClr val="FFFFFF"/>
                </a:solidFill>
                <a:effectLst>
                  <a:outerShdw sx="100000" sy="100000" kx="0" ky="0" algn="b" rotWithShape="0" blurRad="50800" dist="38100" dir="5400000">
                    <a:srgbClr val="000000">
                      <a:alpha val="40000"/>
                    </a:srgbClr>
                  </a:outerShdw>
                </a:effectLst>
              </a:defRPr>
            </a:pPr>
            <a:r>
              <a:t>Requires no programming experience.</a:t>
            </a:r>
          </a:p>
          <a:p>
            <a:pPr>
              <a:lnSpc>
                <a:spcPct val="90000"/>
              </a:lnSpc>
              <a:defRPr b="1" sz="2000">
                <a:solidFill>
                  <a:srgbClr val="FFFFFF"/>
                </a:solidFill>
                <a:effectLst>
                  <a:outerShdw sx="100000" sy="100000" kx="0" ky="0" algn="b" rotWithShape="0" blurRad="50800" dist="38100" dir="5400000">
                    <a:srgbClr val="000000">
                      <a:alpha val="40000"/>
                    </a:srgbClr>
                  </a:outerShdw>
                </a:effectLst>
              </a:defRPr>
            </a:pPr>
            <a:r>
              <a:t>Not as popular as it once was, but very useful.</a:t>
            </a:r>
          </a:p>
        </p:txBody>
      </p:sp>
      <p:pic>
        <p:nvPicPr>
          <p:cNvPr id="2047" name="WekaMovie.mov" descr="WekaMovie.mov"/>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9379888" y="1980057"/>
            <a:ext cx="5334510" cy="4027032"/>
          </a:xfrm>
          <a:prstGeom prst="rect">
            <a:avLst/>
          </a:prstGeom>
        </p:spPr>
      </p:pic>
      <p:sp>
        <p:nvSpPr>
          <p:cNvPr id="2048" name="https://www.cs.waikato.ac.nz/ml/weka/"/>
          <p:cNvSpPr txBox="1"/>
          <p:nvPr/>
        </p:nvSpPr>
        <p:spPr>
          <a:xfrm>
            <a:off x="4022695" y="6266099"/>
            <a:ext cx="4262472" cy="350661"/>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https://www.cs.waikato.ac.nz/ml/weka/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4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4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path" nodeType="clickEffect" presetSubtype="0" presetID="-1" grpId="2" accel="50000" decel="50000" fill="hold">
                                  <p:stCondLst>
                                    <p:cond delay="0"/>
                                  </p:stCondLst>
                                  <p:childTnLst>
                                    <p:animMotion path="M 0.000000 0.000000 L -0.662046 -0.000000" origin="layout" pathEditMode="relative">
                                      <p:cBhvr>
                                        <p:cTn id="24" dur="1000" fill="hold"/>
                                        <p:tgtEl>
                                          <p:spTgt spid="2047"/>
                                        </p:tgtEl>
                                        <p:attrNameLst>
                                          <p:attrName>ppt_x</p:attrName>
                                          <p:attrName>ppt_y</p:attrName>
                                        </p:attrNameLst>
                                      </p:cBhvr>
                                    </p:animMotion>
                                  </p:childTnLst>
                                </p:cTn>
                              </p:par>
                            </p:childTnLst>
                          </p:cTn>
                        </p:par>
                        <p:par>
                          <p:cTn id="25" fill="hold">
                            <p:stCondLst>
                              <p:cond delay="1000"/>
                            </p:stCondLst>
                            <p:childTnLst>
                              <p:par>
                                <p:cTn id="26" presetClass="mediacall" nodeType="afterEffect" presetSubtype="0" presetID="1" grpId="3" fill="hold">
                                  <p:stCondLst>
                                    <p:cond delay="0"/>
                                  </p:stCondLst>
                                  <p:childTnLst>
                                    <p:cmd type="call" cmd="playFrom(0.0)">
                                      <p:cBhvr>
                                        <p:cTn id="27" dur="50000000" fill="hold"/>
                                        <p:tgtEl>
                                          <p:spTgt spid="2047"/>
                                        </p:tgtEl>
                                      </p:cBhvr>
                                    </p:cmd>
                                  </p:childTnLst>
                                </p:cTn>
                              </p:par>
                            </p:childTnLst>
                          </p:cTn>
                        </p:par>
                        <p:par>
                          <p:cTn id="28" fill="hold">
                            <p:stCondLst>
                              <p:cond delay="50001000"/>
                            </p:stCondLst>
                            <p:childTnLst>
                              <p:par>
                                <p:cTn id="29" presetClass="entr" nodeType="afterEffect" presetSubtype="0" presetID="1" grpId="4" fill="hold">
                                  <p:stCondLst>
                                    <p:cond delay="0"/>
                                  </p:stCondLst>
                                  <p:iterate type="el" backwards="0">
                                    <p:tmAbs val="0"/>
                                  </p:iterate>
                                  <p:childTnLst>
                                    <p:set>
                                      <p:cBhvr>
                                        <p:cTn id="30" fill="hold"/>
                                        <p:tgtEl>
                                          <p:spTgt spid="20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mediacall" nodeType="clickEffect" presetSubtype="0" presetID="3" grpId="3" fill="hold">
                                  <p:stCondLst>
                                    <p:cond delay="0"/>
                                  </p:stCondLst>
                                  <p:childTnLst>
                                    <p:cmd type="call" cmd="stop">
                                      <p:cBhvr>
                                        <p:cTn id="34" dur="1000" fill="hold"/>
                                        <p:tgtEl>
                                          <p:spTgt spid="204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35" fill="hold" display="0">
                  <p:stCondLst>
                    <p:cond delay="indefinite"/>
                  </p:stCondLst>
                </p:cTn>
                <p:tgtEl>
                  <p:spTgt spid="2047"/>
                </p:tgtEl>
              </p:cMediaNode>
            </p:video>
          </p:childTnLst>
        </p:cTn>
      </p:par>
    </p:tnLst>
    <p:bldLst>
      <p:bldP build="whole" bldLvl="1" animBg="1" rev="0" advAuto="0" spid="2048" grpId="4"/>
      <p:bldP build="p" bldLvl="1" animBg="1" rev="0" advAuto="0" spid="2046"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2"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2053" name="Books:…"/>
          <p:cNvSpPr txBox="1"/>
          <p:nvPr/>
        </p:nvSpPr>
        <p:spPr>
          <a:xfrm>
            <a:off x="86830" y="592983"/>
            <a:ext cx="9316014" cy="6123306"/>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50800" tIns="50800" rIns="50800" bIns="50800" anchor="ctr"/>
          <a:lstStyle/>
          <a:p>
            <a:pPr defTabSz="584200">
              <a:lnSpc>
                <a:spcPct val="160000"/>
              </a:lnSpc>
              <a:defRPr b="1" sz="2000">
                <a:solidFill>
                  <a:srgbClr val="FFFFFF"/>
                </a:solidFill>
                <a:latin typeface="Arial"/>
                <a:ea typeface="Arial"/>
                <a:cs typeface="Arial"/>
                <a:sym typeface="Arial"/>
              </a:defRPr>
            </a:pPr>
            <a:r>
              <a:t>Books:</a:t>
            </a:r>
          </a:p>
          <a:p>
            <a:pPr marL="381000" indent="-381000" defTabSz="584200">
              <a:lnSpc>
                <a:spcPct val="160000"/>
              </a:lnSpc>
              <a:buSzPct val="100000"/>
              <a:buChar char="•"/>
              <a:defRPr b="1" sz="2000">
                <a:solidFill>
                  <a:srgbClr val="FFFFFF"/>
                </a:solidFill>
                <a:latin typeface="Arial"/>
                <a:ea typeface="Arial"/>
                <a:cs typeface="Arial"/>
                <a:sym typeface="Arial"/>
              </a:defRPr>
            </a:pPr>
            <a:r>
              <a:t>“</a:t>
            </a:r>
            <a:r>
              <a:rPr i="1"/>
              <a:t>Machine Learning</a:t>
            </a:r>
            <a:r>
              <a:t>”, Mitchell, T., 1997, </a:t>
            </a:r>
            <a:r>
              <a:rPr sz="1200" u="sng">
                <a:hlinkClick r:id="rId4" invalidUrl="" action="" tgtFrame="" tooltip="" history="1" highlightClick="0" endSnd="0"/>
              </a:rPr>
              <a:t>http://www.cs.cmu.edu/~tom/mlbook.html</a:t>
            </a:r>
          </a:p>
          <a:p>
            <a:pPr marL="381000" indent="-381000" defTabSz="584200">
              <a:lnSpc>
                <a:spcPct val="160000"/>
              </a:lnSpc>
              <a:buSzPct val="100000"/>
              <a:buChar char="•"/>
              <a:defRPr b="1" sz="2000">
                <a:solidFill>
                  <a:srgbClr val="FFFFFF"/>
                </a:solidFill>
                <a:latin typeface="Arial"/>
                <a:ea typeface="Arial"/>
                <a:cs typeface="Arial"/>
                <a:sym typeface="Arial"/>
              </a:defRPr>
            </a:pPr>
            <a:r>
              <a:t>“</a:t>
            </a:r>
            <a:r>
              <a:rPr i="1"/>
              <a:t>Data Mining</a:t>
            </a:r>
            <a:r>
              <a:t>”, Witten, I. H., et. al, 2011, </a:t>
            </a:r>
            <a:r>
              <a:rPr sz="1200" u="sng">
                <a:hlinkClick r:id="rId5" invalidUrl="" action="" tgtFrame="" tooltip="" history="1" highlightClick="0" endSnd="0"/>
              </a:rPr>
              <a:t>http://www.cs.waikato.ac.nz/ml/weka/book.html</a:t>
            </a:r>
            <a:r>
              <a:rPr sz="1200"/>
              <a:t> </a:t>
            </a:r>
            <a:endParaRPr sz="1200"/>
          </a:p>
          <a:p>
            <a:pPr marL="381000" indent="-381000" defTabSz="584200">
              <a:lnSpc>
                <a:spcPct val="160000"/>
              </a:lnSpc>
              <a:buSzPct val="100000"/>
              <a:buChar char="•"/>
              <a:defRPr b="1" sz="2000">
                <a:solidFill>
                  <a:srgbClr val="FFFFFF"/>
                </a:solidFill>
                <a:latin typeface="Arial"/>
                <a:ea typeface="Arial"/>
                <a:cs typeface="Arial"/>
                <a:sym typeface="Arial"/>
              </a:defRPr>
            </a:pPr>
            <a:r>
              <a:t>“</a:t>
            </a:r>
            <a:r>
              <a:rPr i="1"/>
              <a:t>Artificial Intelligence</a:t>
            </a:r>
            <a:r>
              <a:t>”, Norvig, P. &amp; Russel, S., 2009, </a:t>
            </a:r>
            <a:r>
              <a:rPr sz="1200" u="sng">
                <a:hlinkClick r:id="rId6" invalidUrl="" action="" tgtFrame="" tooltip="" history="1" highlightClick="0" endSnd="0"/>
              </a:rPr>
              <a:t>http://aima.cs.berkeley.edu</a:t>
            </a:r>
            <a:r>
              <a:rPr sz="1200"/>
              <a:t> </a:t>
            </a:r>
            <a:endParaRPr sz="1200"/>
          </a:p>
          <a:p>
            <a:pPr marL="381000" indent="-381000" defTabSz="584200">
              <a:lnSpc>
                <a:spcPct val="160000"/>
              </a:lnSpc>
              <a:buSzPct val="100000"/>
              <a:buChar char="•"/>
              <a:defRPr b="1" sz="2000">
                <a:solidFill>
                  <a:srgbClr val="FFFFFF"/>
                </a:solidFill>
                <a:latin typeface="Arial"/>
                <a:ea typeface="Arial"/>
                <a:cs typeface="Arial"/>
                <a:sym typeface="Arial"/>
              </a:defRPr>
            </a:pPr>
            <a:r>
              <a:t>“</a:t>
            </a:r>
            <a:r>
              <a:rPr i="1"/>
              <a:t>Pattern Recognition and Machine Learning</a:t>
            </a:r>
            <a:r>
              <a:t>”, Bishop, C. M., 2007, Springer.</a:t>
            </a:r>
          </a:p>
          <a:p>
            <a:pPr defTabSz="584200">
              <a:lnSpc>
                <a:spcPct val="160000"/>
              </a:lnSpc>
              <a:defRPr b="1" sz="2000">
                <a:solidFill>
                  <a:srgbClr val="FFFFFF"/>
                </a:solidFill>
                <a:latin typeface="Arial"/>
                <a:ea typeface="Arial"/>
                <a:cs typeface="Arial"/>
                <a:sym typeface="Arial"/>
              </a:defRPr>
            </a:pPr>
          </a:p>
          <a:p>
            <a:pPr defTabSz="584200">
              <a:lnSpc>
                <a:spcPct val="160000"/>
              </a:lnSpc>
              <a:defRPr b="1" sz="2000">
                <a:solidFill>
                  <a:srgbClr val="FFFFFF"/>
                </a:solidFill>
                <a:latin typeface="Arial"/>
                <a:ea typeface="Arial"/>
                <a:cs typeface="Arial"/>
                <a:sym typeface="Arial"/>
              </a:defRPr>
            </a:pPr>
            <a:r>
              <a:t>Toolkits:</a:t>
            </a:r>
          </a:p>
          <a:p>
            <a:pPr marL="381000" indent="-381000" defTabSz="584200">
              <a:lnSpc>
                <a:spcPct val="160000"/>
              </a:lnSpc>
              <a:buSzPct val="100000"/>
              <a:buChar char="•"/>
              <a:defRPr b="1" sz="2000">
                <a:solidFill>
                  <a:srgbClr val="FFFFFF"/>
                </a:solidFill>
                <a:latin typeface="Arial"/>
                <a:ea typeface="Arial"/>
                <a:cs typeface="Arial"/>
                <a:sym typeface="Arial"/>
              </a:defRPr>
            </a:pPr>
            <a:r>
              <a:t>Matlab: </a:t>
            </a:r>
            <a:r>
              <a:rPr sz="1600" u="sng">
                <a:hlinkClick r:id="rId7" invalidUrl="" action="" tgtFrame="" tooltip="" history="1" highlightClick="0" endSnd="0"/>
              </a:rPr>
              <a:t>http://www.mathworks.co.uk/help/stats/index.html#btq_uq5</a:t>
            </a:r>
          </a:p>
          <a:p>
            <a:pPr marL="381000" indent="-381000" defTabSz="584200">
              <a:lnSpc>
                <a:spcPct val="160000"/>
              </a:lnSpc>
              <a:buSzPct val="100000"/>
              <a:buChar char="•"/>
              <a:defRPr b="1" sz="2000">
                <a:solidFill>
                  <a:srgbClr val="FFFFFF"/>
                </a:solidFill>
                <a:latin typeface="Arial"/>
                <a:ea typeface="Arial"/>
                <a:cs typeface="Arial"/>
                <a:sym typeface="Arial"/>
              </a:defRPr>
            </a:pPr>
            <a:r>
              <a:t>SciKit-Learn: </a:t>
            </a:r>
            <a:r>
              <a:rPr sz="1600" u="sng">
                <a:hlinkClick r:id="rId8" invalidUrl="" action="" tgtFrame="" tooltip="" history="1" highlightClick="0" endSnd="0"/>
              </a:rPr>
              <a:t>http://scikit-learn.org/stable/</a:t>
            </a:r>
            <a:r>
              <a:t> </a:t>
            </a:r>
          </a:p>
          <a:p>
            <a:pPr marL="381000" indent="-381000" defTabSz="584200">
              <a:lnSpc>
                <a:spcPct val="160000"/>
              </a:lnSpc>
              <a:buSzPct val="100000"/>
              <a:buChar char="•"/>
              <a:defRPr b="1" sz="2000">
                <a:solidFill>
                  <a:srgbClr val="FFFFFF"/>
                </a:solidFill>
                <a:latin typeface="Arial"/>
                <a:ea typeface="Arial"/>
                <a:cs typeface="Arial"/>
                <a:sym typeface="Arial"/>
              </a:defRPr>
            </a:pPr>
            <a:r>
              <a:t>Weka: </a:t>
            </a:r>
            <a:r>
              <a:rPr sz="1600" u="sng">
                <a:hlinkClick r:id="rId9" invalidUrl="" action="" tgtFrame="" tooltip="" history="1" highlightClick="0" endSnd="0"/>
              </a:rPr>
              <a:t>http://www.cs.waikato.ac.nz/ml/weka/</a:t>
            </a:r>
            <a:r>
              <a:rPr sz="1600"/>
              <a:t> </a:t>
            </a:r>
          </a:p>
          <a:p>
            <a:pPr marL="381000" indent="-381000" defTabSz="584200">
              <a:lnSpc>
                <a:spcPct val="160000"/>
              </a:lnSpc>
              <a:buSzPct val="100000"/>
              <a:buChar char="•"/>
              <a:defRPr b="1" sz="2000">
                <a:solidFill>
                  <a:srgbClr val="FFFFFF"/>
                </a:solidFill>
                <a:latin typeface="Arial"/>
                <a:ea typeface="Arial"/>
                <a:cs typeface="Arial"/>
                <a:sym typeface="Arial"/>
              </a:defRPr>
            </a:pPr>
            <a:r>
              <a:t>MOA: </a:t>
            </a:r>
            <a:r>
              <a:rPr sz="1600" u="sng">
                <a:hlinkClick r:id="rId10" invalidUrl="" action="" tgtFrame="" tooltip="" history="1" highlightClick="0" endSnd="0"/>
              </a:rPr>
              <a:t>http://moa.cms.waikato.ac.nz</a:t>
            </a:r>
            <a:r>
              <a:rPr sz="1600"/>
              <a:t> </a:t>
            </a:r>
            <a:r>
              <a:t> </a:t>
            </a:r>
          </a:p>
          <a:p>
            <a:pPr marL="381000" indent="-381000" defTabSz="584200">
              <a:lnSpc>
                <a:spcPct val="160000"/>
              </a:lnSpc>
              <a:buSzPct val="100000"/>
              <a:buChar char="•"/>
              <a:defRPr b="1" sz="2000">
                <a:solidFill>
                  <a:srgbClr val="FFFFFF"/>
                </a:solidFill>
                <a:latin typeface="Arial"/>
                <a:ea typeface="Arial"/>
                <a:cs typeface="Arial"/>
                <a:sym typeface="Arial"/>
              </a:defRPr>
            </a:pPr>
            <a:r>
              <a:t>Orange: </a:t>
            </a:r>
            <a:r>
              <a:rPr sz="1600" u="sng">
                <a:hlinkClick r:id="rId11" invalidUrl="" action="" tgtFrame="" tooltip="" history="1" highlightClick="0" endSnd="0"/>
              </a:rPr>
              <a:t>http://orange.biolab.si</a:t>
            </a:r>
            <a:r>
              <a:t> </a:t>
            </a:r>
          </a:p>
          <a:p>
            <a:pPr marL="381000" indent="-381000" defTabSz="584200">
              <a:lnSpc>
                <a:spcPct val="160000"/>
              </a:lnSpc>
              <a:buSzPct val="100000"/>
              <a:buChar char="•"/>
              <a:defRPr b="1" sz="2000">
                <a:solidFill>
                  <a:srgbClr val="FFFFFF"/>
                </a:solidFill>
                <a:latin typeface="Arial"/>
                <a:ea typeface="Arial"/>
                <a:cs typeface="Arial"/>
                <a:sym typeface="Arial"/>
              </a:defRPr>
            </a:pPr>
            <a:r>
              <a:t>R : </a:t>
            </a:r>
            <a:r>
              <a:rPr sz="1500" u="sng">
                <a:hlinkClick r:id="rId12" invalidUrl="" action="" tgtFrame="" tooltip="" history="1" highlightClick="0" endSnd="0"/>
              </a:rPr>
              <a:t>http://www.r-bloggers.com/in-depth-introduction-to-machine-learning-in-15-hours-of-expert-videos/</a:t>
            </a:r>
            <a:r>
              <a:rPr sz="1500"/>
              <a:t>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7"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2058" name="Google crash course:…"/>
          <p:cNvSpPr txBox="1"/>
          <p:nvPr/>
        </p:nvSpPr>
        <p:spPr>
          <a:xfrm>
            <a:off x="-160460" y="3469216"/>
            <a:ext cx="9810594" cy="7518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spAutoFit/>
          </a:bodyPr>
          <a:lstStyle/>
          <a:p>
            <a:pPr algn="ctr">
              <a:defRPr b="1" sz="2200">
                <a:solidFill>
                  <a:srgbClr val="FFFFFF"/>
                </a:solidFill>
              </a:defRPr>
            </a:pPr>
            <a:r>
              <a:t>Google crash course: </a:t>
            </a:r>
          </a:p>
          <a:p>
            <a:pPr algn="ctr">
              <a:defRPr b="1" sz="2200">
                <a:solidFill>
                  <a:srgbClr val="FFFFFF"/>
                </a:solidFill>
              </a:defRPr>
            </a:pPr>
            <a:r>
              <a:t>https://developers.google.com/machine-learning/crash-course/</a:t>
            </a:r>
          </a:p>
        </p:txBody>
      </p:sp>
      <p:sp>
        <p:nvSpPr>
          <p:cNvPr id="2059" name="24 lessons"/>
          <p:cNvSpPr txBox="1"/>
          <p:nvPr/>
        </p:nvSpPr>
        <p:spPr>
          <a:xfrm>
            <a:off x="5146053" y="1767416"/>
            <a:ext cx="1545925" cy="3708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spAutoFit/>
          </a:bodyPr>
          <a:lstStyle>
            <a:lvl1pPr algn="ctr">
              <a:defRPr b="1">
                <a:solidFill>
                  <a:srgbClr val="FFFFFF"/>
                </a:solidFill>
              </a:defRPr>
            </a:lvl1pPr>
          </a:lstStyle>
          <a:p>
            <a:pPr/>
            <a:r>
              <a:t>24 lessons</a:t>
            </a:r>
          </a:p>
        </p:txBody>
      </p:sp>
      <p:sp>
        <p:nvSpPr>
          <p:cNvPr id="2060" name="15 hours of learning"/>
          <p:cNvSpPr txBox="1"/>
          <p:nvPr/>
        </p:nvSpPr>
        <p:spPr>
          <a:xfrm>
            <a:off x="589994" y="5242598"/>
            <a:ext cx="2740663" cy="3708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spAutoFit/>
          </a:bodyPr>
          <a:lstStyle>
            <a:lvl1pPr algn="ctr">
              <a:defRPr b="1">
                <a:solidFill>
                  <a:srgbClr val="FFFFFF"/>
                </a:solidFill>
              </a:defRPr>
            </a:lvl1pPr>
          </a:lstStyle>
          <a:p>
            <a:pPr/>
            <a:r>
              <a:t>15 hours of learning</a:t>
            </a:r>
          </a:p>
        </p:txBody>
      </p:sp>
      <p:sp>
        <p:nvSpPr>
          <p:cNvPr id="2061" name="Must have some pastry of intro-level algebra"/>
          <p:cNvSpPr txBox="1"/>
          <p:nvPr/>
        </p:nvSpPr>
        <p:spPr>
          <a:xfrm>
            <a:off x="5760049" y="5203343"/>
            <a:ext cx="2740663" cy="6502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spAutoFit/>
          </a:bodyPr>
          <a:lstStyle>
            <a:lvl1pPr algn="ctr">
              <a:defRPr b="1">
                <a:solidFill>
                  <a:srgbClr val="FFFFFF"/>
                </a:solidFill>
              </a:defRPr>
            </a:lvl1pPr>
          </a:lstStyle>
          <a:p>
            <a:pPr/>
            <a:r>
              <a:t>Must have some pastry of intro-level algebra</a:t>
            </a:r>
          </a:p>
        </p:txBody>
      </p:sp>
      <p:sp>
        <p:nvSpPr>
          <p:cNvPr id="2062" name="Programming…"/>
          <p:cNvSpPr txBox="1"/>
          <p:nvPr/>
        </p:nvSpPr>
        <p:spPr>
          <a:xfrm>
            <a:off x="442593" y="2398992"/>
            <a:ext cx="2740664" cy="65023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spAutoFit/>
          </a:bodyPr>
          <a:lstStyle/>
          <a:p>
            <a:pPr algn="ctr">
              <a:defRPr b="1">
                <a:solidFill>
                  <a:srgbClr val="FFFFFF"/>
                </a:solidFill>
              </a:defRPr>
            </a:pPr>
            <a:r>
              <a:t>Programming </a:t>
            </a:r>
          </a:p>
          <a:p>
            <a:pPr algn="ctr">
              <a:defRPr b="1">
                <a:solidFill>
                  <a:srgbClr val="FFFFFF"/>
                </a:solidFill>
              </a:defRPr>
            </a:pPr>
            <a:r>
              <a:t>required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249" name="Title 1"/>
          <p:cNvSpPr txBox="1"/>
          <p:nvPr>
            <p:ph type="title"/>
          </p:nvPr>
        </p:nvSpPr>
        <p:spPr>
          <a:xfrm>
            <a:off x="405879" y="1268758"/>
            <a:ext cx="8332242"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Our Focus: Classification via Functions</a:t>
            </a:r>
          </a:p>
        </p:txBody>
      </p:sp>
      <p:pic>
        <p:nvPicPr>
          <p:cNvPr id="250" name="Brain.png" descr="Brain.png"/>
          <p:cNvPicPr>
            <a:picLocks noChangeAspect="1"/>
          </p:cNvPicPr>
          <p:nvPr/>
        </p:nvPicPr>
        <p:blipFill>
          <a:blip r:embed="rId4">
            <a:extLst/>
          </a:blip>
          <a:stretch>
            <a:fillRect/>
          </a:stretch>
        </p:blipFill>
        <p:spPr>
          <a:xfrm>
            <a:off x="3524748" y="4234955"/>
            <a:ext cx="1065412" cy="766320"/>
          </a:xfrm>
          <a:prstGeom prst="rect">
            <a:avLst/>
          </a:prstGeom>
          <a:ln w="12700">
            <a:miter lim="400000"/>
          </a:ln>
        </p:spPr>
      </p:pic>
      <p:grpSp>
        <p:nvGrpSpPr>
          <p:cNvPr id="260" name="Group"/>
          <p:cNvGrpSpPr/>
          <p:nvPr/>
        </p:nvGrpSpPr>
        <p:grpSpPr>
          <a:xfrm>
            <a:off x="1533203" y="3644521"/>
            <a:ext cx="1174989" cy="1290237"/>
            <a:chOff x="0" y="0"/>
            <a:chExt cx="1174988" cy="1290236"/>
          </a:xfrm>
        </p:grpSpPr>
        <p:sp>
          <p:nvSpPr>
            <p:cNvPr id="251" name="Rabbit"/>
            <p:cNvSpPr/>
            <p:nvPr/>
          </p:nvSpPr>
          <p:spPr>
            <a:xfrm>
              <a:off x="499471" y="685261"/>
              <a:ext cx="100385" cy="105611"/>
            </a:xfrm>
            <a:custGeom>
              <a:avLst/>
              <a:gdLst/>
              <a:ahLst/>
              <a:cxnLst>
                <a:cxn ang="0">
                  <a:pos x="wd2" y="hd2"/>
                </a:cxn>
                <a:cxn ang="5400000">
                  <a:pos x="wd2" y="hd2"/>
                </a:cxn>
                <a:cxn ang="10800000">
                  <a:pos x="wd2" y="hd2"/>
                </a:cxn>
                <a:cxn ang="16200000">
                  <a:pos x="wd2" y="hd2"/>
                </a:cxn>
              </a:cxnLst>
              <a:rect l="0" t="0" r="r" b="b"/>
              <a:pathLst>
                <a:path w="20915" h="21208" fill="norm" stroke="1"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52" name="Goose"/>
            <p:cNvSpPr/>
            <p:nvPr/>
          </p:nvSpPr>
          <p:spPr>
            <a:xfrm>
              <a:off x="650030" y="994184"/>
              <a:ext cx="226602" cy="207575"/>
            </a:xfrm>
            <a:custGeom>
              <a:avLst/>
              <a:gdLst/>
              <a:ahLst/>
              <a:cxnLst>
                <a:cxn ang="0">
                  <a:pos x="wd2" y="hd2"/>
                </a:cxn>
                <a:cxn ang="5400000">
                  <a:pos x="wd2" y="hd2"/>
                </a:cxn>
                <a:cxn ang="10800000">
                  <a:pos x="wd2" y="hd2"/>
                </a:cxn>
                <a:cxn ang="16200000">
                  <a:pos x="wd2" y="hd2"/>
                </a:cxn>
              </a:cxnLst>
              <a:rect l="0" t="0" r="r" b="b"/>
              <a:pathLst>
                <a:path w="21412" h="21598" fill="norm" stroke="1"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53" name="Cow"/>
            <p:cNvSpPr/>
            <p:nvPr/>
          </p:nvSpPr>
          <p:spPr>
            <a:xfrm>
              <a:off x="242865" y="135405"/>
              <a:ext cx="613824" cy="372416"/>
            </a:xfrm>
            <a:custGeom>
              <a:avLst/>
              <a:gdLst/>
              <a:ahLst/>
              <a:cxnLst>
                <a:cxn ang="0">
                  <a:pos x="wd2" y="hd2"/>
                </a:cxn>
                <a:cxn ang="5400000">
                  <a:pos x="wd2" y="hd2"/>
                </a:cxn>
                <a:cxn ang="10800000">
                  <a:pos x="wd2" y="hd2"/>
                </a:cxn>
                <a:cxn ang="16200000">
                  <a:pos x="wd2" y="hd2"/>
                </a:cxn>
              </a:cxnLst>
              <a:rect l="0" t="0" r="r" b="b"/>
              <a:pathLst>
                <a:path w="21427" h="21545" fill="norm" stroke="1"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54" name="Owl"/>
            <p:cNvSpPr/>
            <p:nvPr/>
          </p:nvSpPr>
          <p:spPr>
            <a:xfrm>
              <a:off x="899461" y="933209"/>
              <a:ext cx="204292" cy="240446"/>
            </a:xfrm>
            <a:custGeom>
              <a:avLst/>
              <a:gdLst/>
              <a:ahLst/>
              <a:cxnLst>
                <a:cxn ang="0">
                  <a:pos x="wd2" y="hd2"/>
                </a:cxn>
                <a:cxn ang="5400000">
                  <a:pos x="wd2" y="hd2"/>
                </a:cxn>
                <a:cxn ang="10800000">
                  <a:pos x="wd2" y="hd2"/>
                </a:cxn>
                <a:cxn ang="16200000">
                  <a:pos x="wd2" y="hd2"/>
                </a:cxn>
              </a:cxnLst>
              <a:rect l="0" t="0" r="r" b="b"/>
              <a:pathLst>
                <a:path w="21205" h="21591" fill="norm" stroke="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55" name="Blue Jay"/>
            <p:cNvSpPr/>
            <p:nvPr/>
          </p:nvSpPr>
          <p:spPr>
            <a:xfrm>
              <a:off x="798354" y="846199"/>
              <a:ext cx="161472" cy="105594"/>
            </a:xfrm>
            <a:custGeom>
              <a:avLst/>
              <a:gdLst/>
              <a:ahLst/>
              <a:cxnLst>
                <a:cxn ang="0">
                  <a:pos x="wd2" y="hd2"/>
                </a:cxn>
                <a:cxn ang="5400000">
                  <a:pos x="wd2" y="hd2"/>
                </a:cxn>
                <a:cxn ang="10800000">
                  <a:pos x="wd2" y="hd2"/>
                </a:cxn>
                <a:cxn ang="16200000">
                  <a:pos x="wd2" y="hd2"/>
                </a:cxn>
              </a:cxnLst>
              <a:rect l="0" t="0" r="r" b="b"/>
              <a:pathLst>
                <a:path w="21573" h="21597" fill="norm" stroke="1"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56" name="Cat"/>
            <p:cNvSpPr/>
            <p:nvPr/>
          </p:nvSpPr>
          <p:spPr>
            <a:xfrm>
              <a:off x="165357" y="537014"/>
              <a:ext cx="233296" cy="175430"/>
            </a:xfrm>
            <a:custGeom>
              <a:avLst/>
              <a:gdLst/>
              <a:ahLst/>
              <a:cxnLst>
                <a:cxn ang="0">
                  <a:pos x="wd2" y="hd2"/>
                </a:cxn>
                <a:cxn ang="5400000">
                  <a:pos x="wd2" y="hd2"/>
                </a:cxn>
                <a:cxn ang="10800000">
                  <a:pos x="wd2" y="hd2"/>
                </a:cxn>
                <a:cxn ang="16200000">
                  <a:pos x="wd2" y="hd2"/>
                </a:cxn>
              </a:cxnLst>
              <a:rect l="0" t="0" r="r" b="b"/>
              <a:pathLst>
                <a:path w="20166" h="21161" fill="norm" stroke="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57" name="Oval"/>
            <p:cNvSpPr/>
            <p:nvPr/>
          </p:nvSpPr>
          <p:spPr>
            <a:xfrm>
              <a:off x="0" y="0"/>
              <a:ext cx="968700" cy="86993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58" name="Rat"/>
            <p:cNvSpPr/>
            <p:nvPr/>
          </p:nvSpPr>
          <p:spPr>
            <a:xfrm>
              <a:off x="670829" y="588941"/>
              <a:ext cx="161536" cy="47990"/>
            </a:xfrm>
            <a:custGeom>
              <a:avLst/>
              <a:gdLst/>
              <a:ahLst/>
              <a:cxnLst>
                <a:cxn ang="0">
                  <a:pos x="wd2" y="hd2"/>
                </a:cxn>
                <a:cxn ang="5400000">
                  <a:pos x="wd2" y="hd2"/>
                </a:cxn>
                <a:cxn ang="10800000">
                  <a:pos x="wd2" y="hd2"/>
                </a:cxn>
                <a:cxn ang="16200000">
                  <a:pos x="wd2" y="hd2"/>
                </a:cxn>
              </a:cxnLst>
              <a:rect l="0" t="0" r="r" b="b"/>
              <a:pathLst>
                <a:path w="21467" h="21600" fill="norm" stroke="1"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59" name="Oval"/>
            <p:cNvSpPr/>
            <p:nvPr/>
          </p:nvSpPr>
          <p:spPr>
            <a:xfrm>
              <a:off x="600589" y="816626"/>
              <a:ext cx="574400" cy="47361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
        <p:nvSpPr>
          <p:cNvPr id="261" name="Mammals"/>
          <p:cNvSpPr txBox="1"/>
          <p:nvPr/>
        </p:nvSpPr>
        <p:spPr>
          <a:xfrm>
            <a:off x="1365993" y="3181085"/>
            <a:ext cx="1261774"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Mammals</a:t>
            </a:r>
          </a:p>
        </p:txBody>
      </p:sp>
      <p:sp>
        <p:nvSpPr>
          <p:cNvPr id="262" name="Birds"/>
          <p:cNvSpPr txBox="1"/>
          <p:nvPr/>
        </p:nvSpPr>
        <p:spPr>
          <a:xfrm>
            <a:off x="1346886" y="4694599"/>
            <a:ext cx="753401"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Birds</a:t>
            </a:r>
          </a:p>
        </p:txBody>
      </p:sp>
      <p:sp>
        <p:nvSpPr>
          <p:cNvPr id="263" name="Line"/>
          <p:cNvSpPr/>
          <p:nvPr/>
        </p:nvSpPr>
        <p:spPr>
          <a:xfrm rot="1232281">
            <a:off x="2853123" y="3853953"/>
            <a:ext cx="929452" cy="208662"/>
          </a:xfrm>
          <a:custGeom>
            <a:avLst/>
            <a:gdLst/>
            <a:ahLst/>
            <a:cxnLst>
              <a:cxn ang="0">
                <a:pos x="wd2" y="hd2"/>
              </a:cxn>
              <a:cxn ang="5400000">
                <a:pos x="wd2" y="hd2"/>
              </a:cxn>
              <a:cxn ang="10800000">
                <a:pos x="wd2" y="hd2"/>
              </a:cxn>
              <a:cxn ang="16200000">
                <a:pos x="wd2" y="hd2"/>
              </a:cxn>
            </a:cxnLst>
            <a:rect l="0" t="0" r="r" b="b"/>
            <a:pathLst>
              <a:path w="21600" h="18552" fill="norm" stroke="1" extrusionOk="0">
                <a:moveTo>
                  <a:pt x="0" y="18552"/>
                </a:moveTo>
                <a:cubicBezTo>
                  <a:pt x="1982" y="9872"/>
                  <a:pt x="4636" y="3840"/>
                  <a:pt x="7576" y="1335"/>
                </a:cubicBezTo>
                <a:cubicBezTo>
                  <a:pt x="12721" y="-3048"/>
                  <a:pt x="18083" y="3535"/>
                  <a:pt x="21600" y="18552"/>
                </a:cubicBezTo>
              </a:path>
            </a:pathLst>
          </a:custGeom>
          <a:ln w="25400">
            <a:solidFill>
              <a:srgbClr val="0000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64" name="Oval"/>
          <p:cNvSpPr/>
          <p:nvPr/>
        </p:nvSpPr>
        <p:spPr>
          <a:xfrm>
            <a:off x="1009236" y="2973339"/>
            <a:ext cx="2079918" cy="2527610"/>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pic>
        <p:nvPicPr>
          <p:cNvPr id="265" name="E for Experiences.png" descr="E for Experiences.png"/>
          <p:cNvPicPr>
            <a:picLocks noChangeAspect="1"/>
          </p:cNvPicPr>
          <p:nvPr/>
        </p:nvPicPr>
        <p:blipFill>
          <a:blip r:embed="rId5">
            <a:extLst/>
          </a:blip>
          <a:stretch>
            <a:fillRect/>
          </a:stretch>
        </p:blipFill>
        <p:spPr>
          <a:xfrm>
            <a:off x="643445" y="2966322"/>
            <a:ext cx="514213" cy="500315"/>
          </a:xfrm>
          <a:prstGeom prst="rect">
            <a:avLst/>
          </a:prstGeom>
          <a:ln w="12700">
            <a:miter lim="400000"/>
          </a:ln>
        </p:spPr>
      </p:pic>
      <p:grpSp>
        <p:nvGrpSpPr>
          <p:cNvPr id="273" name="Group"/>
          <p:cNvGrpSpPr/>
          <p:nvPr/>
        </p:nvGrpSpPr>
        <p:grpSpPr>
          <a:xfrm>
            <a:off x="4376134" y="2706653"/>
            <a:ext cx="1588074" cy="1698561"/>
            <a:chOff x="0" y="0"/>
            <a:chExt cx="1588073" cy="1698559"/>
          </a:xfrm>
        </p:grpSpPr>
        <p:sp>
          <p:nvSpPr>
            <p:cNvPr id="266" name="Oval"/>
            <p:cNvSpPr/>
            <p:nvPr/>
          </p:nvSpPr>
          <p:spPr>
            <a:xfrm>
              <a:off x="0" y="0"/>
              <a:ext cx="1588074" cy="1698560"/>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67" name="Turkey"/>
            <p:cNvSpPr/>
            <p:nvPr/>
          </p:nvSpPr>
          <p:spPr>
            <a:xfrm>
              <a:off x="287408" y="347913"/>
              <a:ext cx="273139" cy="306410"/>
            </a:xfrm>
            <a:custGeom>
              <a:avLst/>
              <a:gdLst/>
              <a:ahLst/>
              <a:cxnLst>
                <a:cxn ang="0">
                  <a:pos x="wd2" y="hd2"/>
                </a:cxn>
                <a:cxn ang="5400000">
                  <a:pos x="wd2" y="hd2"/>
                </a:cxn>
                <a:cxn ang="10800000">
                  <a:pos x="wd2" y="hd2"/>
                </a:cxn>
                <a:cxn ang="16200000">
                  <a:pos x="wd2" y="hd2"/>
                </a:cxn>
              </a:cxnLst>
              <a:rect l="0" t="0" r="r" b="b"/>
              <a:pathLst>
                <a:path w="21583" h="21536" fill="norm" stroke="1"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68" name="Chicken"/>
            <p:cNvSpPr/>
            <p:nvPr/>
          </p:nvSpPr>
          <p:spPr>
            <a:xfrm>
              <a:off x="149176" y="715428"/>
              <a:ext cx="272762" cy="267385"/>
            </a:xfrm>
            <a:custGeom>
              <a:avLst/>
              <a:gdLst/>
              <a:ahLst/>
              <a:cxnLst>
                <a:cxn ang="0">
                  <a:pos x="wd2" y="hd2"/>
                </a:cxn>
                <a:cxn ang="5400000">
                  <a:pos x="wd2" y="hd2"/>
                </a:cxn>
                <a:cxn ang="10800000">
                  <a:pos x="wd2" y="hd2"/>
                </a:cxn>
                <a:cxn ang="16200000">
                  <a:pos x="wd2" y="hd2"/>
                </a:cxn>
              </a:cxnLst>
              <a:rect l="0" t="0" r="r" b="b"/>
              <a:pathLst>
                <a:path w="21224" h="21298" fill="norm" stroke="1"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69" name="Eagle In Flight"/>
            <p:cNvSpPr/>
            <p:nvPr/>
          </p:nvSpPr>
          <p:spPr>
            <a:xfrm>
              <a:off x="407956" y="1045348"/>
              <a:ext cx="551343" cy="551129"/>
            </a:xfrm>
            <a:custGeom>
              <a:avLst/>
              <a:gdLst/>
              <a:ahLst/>
              <a:cxnLst>
                <a:cxn ang="0">
                  <a:pos x="wd2" y="hd2"/>
                </a:cxn>
                <a:cxn ang="5400000">
                  <a:pos x="wd2" y="hd2"/>
                </a:cxn>
                <a:cxn ang="10800000">
                  <a:pos x="wd2" y="hd2"/>
                </a:cxn>
                <a:cxn ang="16200000">
                  <a:pos x="wd2" y="hd2"/>
                </a:cxn>
              </a:cxnLst>
              <a:rect l="0" t="0" r="r" b="b"/>
              <a:pathLst>
                <a:path w="21040" h="21590" fill="norm" stroke="1"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70" name="Monkey"/>
            <p:cNvSpPr/>
            <p:nvPr/>
          </p:nvSpPr>
          <p:spPr>
            <a:xfrm>
              <a:off x="588846" y="57316"/>
              <a:ext cx="551337" cy="478043"/>
            </a:xfrm>
            <a:custGeom>
              <a:avLst/>
              <a:gdLst/>
              <a:ahLst/>
              <a:cxnLst>
                <a:cxn ang="0">
                  <a:pos x="wd2" y="hd2"/>
                </a:cxn>
                <a:cxn ang="5400000">
                  <a:pos x="wd2" y="hd2"/>
                </a:cxn>
                <a:cxn ang="10800000">
                  <a:pos x="wd2" y="hd2"/>
                </a:cxn>
                <a:cxn ang="16200000">
                  <a:pos x="wd2" y="hd2"/>
                </a:cxn>
              </a:cxnLst>
              <a:rect l="0" t="0" r="r" b="b"/>
              <a:pathLst>
                <a:path w="21032" h="21600" fill="norm" stroke="1"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71" name="Dachshund"/>
            <p:cNvSpPr/>
            <p:nvPr/>
          </p:nvSpPr>
          <p:spPr>
            <a:xfrm>
              <a:off x="813301" y="530632"/>
              <a:ext cx="698300" cy="349254"/>
            </a:xfrm>
            <a:custGeom>
              <a:avLst/>
              <a:gdLst/>
              <a:ahLst/>
              <a:cxnLst>
                <a:cxn ang="0">
                  <a:pos x="wd2" y="hd2"/>
                </a:cxn>
                <a:cxn ang="5400000">
                  <a:pos x="wd2" y="hd2"/>
                </a:cxn>
                <a:cxn ang="10800000">
                  <a:pos x="wd2" y="hd2"/>
                </a:cxn>
                <a:cxn ang="16200000">
                  <a:pos x="wd2" y="hd2"/>
                </a:cxn>
              </a:cxnLst>
              <a:rect l="0" t="0" r="r" b="b"/>
              <a:pathLst>
                <a:path w="21501" h="21585" fill="norm" stroke="1"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72" name="Bird"/>
            <p:cNvSpPr/>
            <p:nvPr/>
          </p:nvSpPr>
          <p:spPr>
            <a:xfrm>
              <a:off x="934365" y="1065281"/>
              <a:ext cx="273123" cy="170580"/>
            </a:xfrm>
            <a:custGeom>
              <a:avLst/>
              <a:gdLst/>
              <a:ahLst/>
              <a:cxnLst>
                <a:cxn ang="0">
                  <a:pos x="wd2" y="hd2"/>
                </a:cxn>
                <a:cxn ang="5400000">
                  <a:pos x="wd2" y="hd2"/>
                </a:cxn>
                <a:cxn ang="10800000">
                  <a:pos x="wd2" y="hd2"/>
                </a:cxn>
                <a:cxn ang="16200000">
                  <a:pos x="wd2" y="hd2"/>
                </a:cxn>
              </a:cxnLst>
              <a:rect l="0" t="0" r="r" b="b"/>
              <a:pathLst>
                <a:path w="21600" h="20972" fill="norm" stroke="1"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
        <p:nvSpPr>
          <p:cNvPr id="274" name="Line"/>
          <p:cNvSpPr/>
          <p:nvPr/>
        </p:nvSpPr>
        <p:spPr>
          <a:xfrm rot="18900000">
            <a:off x="4069740" y="3904475"/>
            <a:ext cx="548844" cy="134431"/>
          </a:xfrm>
          <a:custGeom>
            <a:avLst/>
            <a:gdLst/>
            <a:ahLst/>
            <a:cxnLst>
              <a:cxn ang="0">
                <a:pos x="wd2" y="hd2"/>
              </a:cxn>
              <a:cxn ang="5400000">
                <a:pos x="wd2" y="hd2"/>
              </a:cxn>
              <a:cxn ang="10800000">
                <a:pos x="wd2" y="hd2"/>
              </a:cxn>
              <a:cxn ang="16200000">
                <a:pos x="wd2" y="hd2"/>
              </a:cxn>
            </a:cxnLst>
            <a:rect l="0" t="0" r="r" b="b"/>
            <a:pathLst>
              <a:path w="21600" h="21450" fill="norm" stroke="1" extrusionOk="0">
                <a:moveTo>
                  <a:pt x="0" y="21450"/>
                </a:moveTo>
                <a:cubicBezTo>
                  <a:pt x="2617" y="7782"/>
                  <a:pt x="6657" y="-150"/>
                  <a:pt x="10924" y="2"/>
                </a:cubicBezTo>
                <a:cubicBezTo>
                  <a:pt x="15105" y="150"/>
                  <a:pt x="19038" y="8053"/>
                  <a:pt x="21600" y="21450"/>
                </a:cubicBezTo>
              </a:path>
            </a:pathLst>
          </a:custGeom>
          <a:ln w="25400">
            <a:solidFill>
              <a:srgbClr val="000000"/>
            </a:solidFill>
            <a:head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75" name="Mammals"/>
          <p:cNvSpPr txBox="1"/>
          <p:nvPr/>
        </p:nvSpPr>
        <p:spPr>
          <a:xfrm>
            <a:off x="6803902" y="3368319"/>
            <a:ext cx="1261774"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Mammals</a:t>
            </a:r>
          </a:p>
        </p:txBody>
      </p:sp>
      <p:sp>
        <p:nvSpPr>
          <p:cNvPr id="276" name="Birds"/>
          <p:cNvSpPr txBox="1"/>
          <p:nvPr/>
        </p:nvSpPr>
        <p:spPr>
          <a:xfrm>
            <a:off x="6461522" y="4880945"/>
            <a:ext cx="753401" cy="375229"/>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000">
                <a:solidFill>
                  <a:srgbClr val="FFFFFF"/>
                </a:solidFill>
                <a:latin typeface="Arial"/>
                <a:ea typeface="Arial"/>
                <a:cs typeface="Arial"/>
                <a:sym typeface="Arial"/>
              </a:defRPr>
            </a:lvl1pPr>
          </a:lstStyle>
          <a:p>
            <a:pPr/>
            <a:r>
              <a:t>Birds</a:t>
            </a:r>
          </a:p>
        </p:txBody>
      </p:sp>
      <p:sp>
        <p:nvSpPr>
          <p:cNvPr id="277" name="Oval"/>
          <p:cNvSpPr/>
          <p:nvPr/>
        </p:nvSpPr>
        <p:spPr>
          <a:xfrm>
            <a:off x="6381724" y="3056631"/>
            <a:ext cx="2106131" cy="3502796"/>
          </a:xfrm>
          <a:prstGeom prst="ellips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grpSp>
        <p:nvGrpSpPr>
          <p:cNvPr id="283" name="Group"/>
          <p:cNvGrpSpPr/>
          <p:nvPr/>
        </p:nvGrpSpPr>
        <p:grpSpPr>
          <a:xfrm>
            <a:off x="6816602" y="5203964"/>
            <a:ext cx="1236374" cy="1117602"/>
            <a:chOff x="0" y="0"/>
            <a:chExt cx="1236372" cy="1117600"/>
          </a:xfrm>
        </p:grpSpPr>
        <p:sp>
          <p:nvSpPr>
            <p:cNvPr id="278" name="Turkey"/>
            <p:cNvSpPr/>
            <p:nvPr/>
          </p:nvSpPr>
          <p:spPr>
            <a:xfrm>
              <a:off x="626043" y="308459"/>
              <a:ext cx="273139" cy="306410"/>
            </a:xfrm>
            <a:custGeom>
              <a:avLst/>
              <a:gdLst/>
              <a:ahLst/>
              <a:cxnLst>
                <a:cxn ang="0">
                  <a:pos x="wd2" y="hd2"/>
                </a:cxn>
                <a:cxn ang="5400000">
                  <a:pos x="wd2" y="hd2"/>
                </a:cxn>
                <a:cxn ang="10800000">
                  <a:pos x="wd2" y="hd2"/>
                </a:cxn>
                <a:cxn ang="16200000">
                  <a:pos x="wd2" y="hd2"/>
                </a:cxn>
              </a:cxnLst>
              <a:rect l="0" t="0" r="r" b="b"/>
              <a:pathLst>
                <a:path w="21583" h="21536" fill="norm" stroke="1"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79" name="Chicken"/>
            <p:cNvSpPr/>
            <p:nvPr/>
          </p:nvSpPr>
          <p:spPr>
            <a:xfrm>
              <a:off x="245357" y="137842"/>
              <a:ext cx="272761" cy="267385"/>
            </a:xfrm>
            <a:custGeom>
              <a:avLst/>
              <a:gdLst/>
              <a:ahLst/>
              <a:cxnLst>
                <a:cxn ang="0">
                  <a:pos x="wd2" y="hd2"/>
                </a:cxn>
                <a:cxn ang="5400000">
                  <a:pos x="wd2" y="hd2"/>
                </a:cxn>
                <a:cxn ang="10800000">
                  <a:pos x="wd2" y="hd2"/>
                </a:cxn>
                <a:cxn ang="16200000">
                  <a:pos x="wd2" y="hd2"/>
                </a:cxn>
              </a:cxnLst>
              <a:rect l="0" t="0" r="r" b="b"/>
              <a:pathLst>
                <a:path w="21224" h="21298" fill="norm" stroke="1"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80" name="Eagle In Flight"/>
            <p:cNvSpPr/>
            <p:nvPr/>
          </p:nvSpPr>
          <p:spPr>
            <a:xfrm>
              <a:off x="247646" y="500747"/>
              <a:ext cx="551342" cy="551129"/>
            </a:xfrm>
            <a:custGeom>
              <a:avLst/>
              <a:gdLst/>
              <a:ahLst/>
              <a:cxnLst>
                <a:cxn ang="0">
                  <a:pos x="wd2" y="hd2"/>
                </a:cxn>
                <a:cxn ang="5400000">
                  <a:pos x="wd2" y="hd2"/>
                </a:cxn>
                <a:cxn ang="10800000">
                  <a:pos x="wd2" y="hd2"/>
                </a:cxn>
                <a:cxn ang="16200000">
                  <a:pos x="wd2" y="hd2"/>
                </a:cxn>
              </a:cxnLst>
              <a:rect l="0" t="0" r="r" b="b"/>
              <a:pathLst>
                <a:path w="21040" h="21590" fill="norm" stroke="1"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81" name="Bird"/>
            <p:cNvSpPr/>
            <p:nvPr/>
          </p:nvSpPr>
          <p:spPr>
            <a:xfrm>
              <a:off x="799636" y="691122"/>
              <a:ext cx="273123" cy="170580"/>
            </a:xfrm>
            <a:custGeom>
              <a:avLst/>
              <a:gdLst/>
              <a:ahLst/>
              <a:cxnLst>
                <a:cxn ang="0">
                  <a:pos x="wd2" y="hd2"/>
                </a:cxn>
                <a:cxn ang="5400000">
                  <a:pos x="wd2" y="hd2"/>
                </a:cxn>
                <a:cxn ang="10800000">
                  <a:pos x="wd2" y="hd2"/>
                </a:cxn>
                <a:cxn ang="16200000">
                  <a:pos x="wd2" y="hd2"/>
                </a:cxn>
              </a:cxnLst>
              <a:rect l="0" t="0" r="r" b="b"/>
              <a:pathLst>
                <a:path w="21600" h="20972" fill="norm" stroke="1"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82" name="Oval"/>
            <p:cNvSpPr/>
            <p:nvPr/>
          </p:nvSpPr>
          <p:spPr>
            <a:xfrm>
              <a:off x="0" y="0"/>
              <a:ext cx="1236373" cy="1117601"/>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grpSp>
        <p:nvGrpSpPr>
          <p:cNvPr id="287" name="Group"/>
          <p:cNvGrpSpPr/>
          <p:nvPr/>
        </p:nvGrpSpPr>
        <p:grpSpPr>
          <a:xfrm>
            <a:off x="6931148" y="3710736"/>
            <a:ext cx="1007282" cy="1157808"/>
            <a:chOff x="0" y="0"/>
            <a:chExt cx="1007281" cy="1157806"/>
          </a:xfrm>
        </p:grpSpPr>
        <p:sp>
          <p:nvSpPr>
            <p:cNvPr id="284" name="Monkey"/>
            <p:cNvSpPr/>
            <p:nvPr/>
          </p:nvSpPr>
          <p:spPr>
            <a:xfrm>
              <a:off x="227974" y="95110"/>
              <a:ext cx="551337" cy="478044"/>
            </a:xfrm>
            <a:custGeom>
              <a:avLst/>
              <a:gdLst/>
              <a:ahLst/>
              <a:cxnLst>
                <a:cxn ang="0">
                  <a:pos x="wd2" y="hd2"/>
                </a:cxn>
                <a:cxn ang="5400000">
                  <a:pos x="wd2" y="hd2"/>
                </a:cxn>
                <a:cxn ang="10800000">
                  <a:pos x="wd2" y="hd2"/>
                </a:cxn>
                <a:cxn ang="16200000">
                  <a:pos x="wd2" y="hd2"/>
                </a:cxn>
              </a:cxnLst>
              <a:rect l="0" t="0" r="r" b="b"/>
              <a:pathLst>
                <a:path w="21032" h="21600" fill="norm" stroke="1"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85" name="Dachshund"/>
            <p:cNvSpPr/>
            <p:nvPr/>
          </p:nvSpPr>
          <p:spPr>
            <a:xfrm>
              <a:off x="154430" y="614635"/>
              <a:ext cx="698300" cy="349254"/>
            </a:xfrm>
            <a:custGeom>
              <a:avLst/>
              <a:gdLst/>
              <a:ahLst/>
              <a:cxnLst>
                <a:cxn ang="0">
                  <a:pos x="wd2" y="hd2"/>
                </a:cxn>
                <a:cxn ang="5400000">
                  <a:pos x="wd2" y="hd2"/>
                </a:cxn>
                <a:cxn ang="10800000">
                  <a:pos x="wd2" y="hd2"/>
                </a:cxn>
                <a:cxn ang="16200000">
                  <a:pos x="wd2" y="hd2"/>
                </a:cxn>
              </a:cxnLst>
              <a:rect l="0" t="0" r="r" b="b"/>
              <a:pathLst>
                <a:path w="21501" h="21585" fill="norm" stroke="1"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286" name="Oval"/>
            <p:cNvSpPr/>
            <p:nvPr/>
          </p:nvSpPr>
          <p:spPr>
            <a:xfrm>
              <a:off x="0" y="0"/>
              <a:ext cx="1007282" cy="1157807"/>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grpSp>
      <p:sp>
        <p:nvSpPr>
          <p:cNvPr id="288" name="Line"/>
          <p:cNvSpPr/>
          <p:nvPr/>
        </p:nvSpPr>
        <p:spPr>
          <a:xfrm rot="1232281">
            <a:off x="4794428" y="4376296"/>
            <a:ext cx="1792889" cy="646523"/>
          </a:xfrm>
          <a:custGeom>
            <a:avLst/>
            <a:gdLst/>
            <a:ahLst/>
            <a:cxnLst>
              <a:cxn ang="0">
                <a:pos x="wd2" y="hd2"/>
              </a:cxn>
              <a:cxn ang="5400000">
                <a:pos x="wd2" y="hd2"/>
              </a:cxn>
              <a:cxn ang="10800000">
                <a:pos x="wd2" y="hd2"/>
              </a:cxn>
              <a:cxn ang="16200000">
                <a:pos x="wd2" y="hd2"/>
              </a:cxn>
            </a:cxnLst>
            <a:rect l="0" t="0" r="r" b="b"/>
            <a:pathLst>
              <a:path w="21600" h="18111" fill="norm" stroke="1" extrusionOk="0">
                <a:moveTo>
                  <a:pt x="0" y="18111"/>
                </a:moveTo>
                <a:cubicBezTo>
                  <a:pt x="2775" y="17953"/>
                  <a:pt x="5736" y="16393"/>
                  <a:pt x="8463" y="12686"/>
                </a:cubicBezTo>
                <a:cubicBezTo>
                  <a:pt x="13120" y="6354"/>
                  <a:pt x="17669" y="-3489"/>
                  <a:pt x="21600" y="1245"/>
                </a:cubicBezTo>
              </a:path>
            </a:pathLst>
          </a:custGeom>
          <a:ln w="25400">
            <a:solidFill>
              <a:srgbClr val="0000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289" name="Unknown.png" descr="Unknown.png"/>
          <p:cNvPicPr>
            <a:picLocks noChangeAspect="1"/>
          </p:cNvPicPr>
          <p:nvPr/>
        </p:nvPicPr>
        <p:blipFill>
          <a:blip r:embed="rId6">
            <a:extLst/>
          </a:blip>
          <a:stretch>
            <a:fillRect/>
          </a:stretch>
        </p:blipFill>
        <p:spPr>
          <a:xfrm>
            <a:off x="4106453" y="2851881"/>
            <a:ext cx="246731" cy="500315"/>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6"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2067" name="Title 1"/>
          <p:cNvSpPr txBox="1"/>
          <p:nvPr/>
        </p:nvSpPr>
        <p:spPr>
          <a:xfrm>
            <a:off x="405878" y="4852321"/>
            <a:ext cx="5842995" cy="1143002"/>
          </a:xfrm>
          <a:prstGeom prst="rect">
            <a:avLst/>
          </a:prstGeom>
          <a:ln w="12700">
            <a:miter lim="400000"/>
          </a:ln>
          <a:effectLst>
            <a:outerShdw sx="100000" sy="100000" kx="0" ky="0" algn="b" rotWithShape="0" blurRad="38100" dist="23000" dir="5400000">
              <a:srgbClr val="000000"/>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b="1" sz="2800">
                <a:solidFill>
                  <a:srgbClr val="FFFFFF"/>
                </a:solidFill>
                <a:latin typeface="Arial"/>
                <a:ea typeface="Arial"/>
                <a:cs typeface="Arial"/>
                <a:sym typeface="Arial"/>
              </a:defRPr>
            </a:lvl1pPr>
          </a:lstStyle>
          <a:p>
            <a:pPr/>
            <a:r>
              <a:t>Acknowledgements</a:t>
            </a:r>
          </a:p>
        </p:txBody>
      </p:sp>
      <p:sp>
        <p:nvSpPr>
          <p:cNvPr id="2068" name="Work supported by grant EP/I028099/1 from the EPSRC.…"/>
          <p:cNvSpPr txBox="1"/>
          <p:nvPr/>
        </p:nvSpPr>
        <p:spPr>
          <a:xfrm>
            <a:off x="-1" y="5640202"/>
            <a:ext cx="9144002" cy="54199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spAutoFit/>
          </a:bodyPr>
          <a:lstStyle>
            <a:lvl1pPr marL="457200" indent="-228600">
              <a:buSzPct val="100000"/>
              <a:buChar char="•"/>
              <a:defRPr sz="1600">
                <a:solidFill>
                  <a:srgbClr val="FFFFFF"/>
                </a:solidFill>
                <a:effectLst>
                  <a:outerShdw sx="100000" sy="100000" kx="0" ky="0" algn="b" rotWithShape="0" blurRad="50800" dist="38100" dir="5400000">
                    <a:srgbClr val="000000">
                      <a:alpha val="40000"/>
                    </a:srgbClr>
                  </a:outerShdw>
                </a:effectLst>
                <a:latin typeface="Arial"/>
                <a:ea typeface="Arial"/>
                <a:cs typeface="Arial"/>
                <a:sym typeface="Arial"/>
              </a:defRPr>
            </a:lvl1pPr>
          </a:lstStyle>
          <a:p>
            <a:pPr/>
            <a:r>
              <a:t>Uncredited images obtained from https://pixabay.com (Creative Commons License, no attribution required).</a:t>
            </a:r>
          </a:p>
        </p:txBody>
      </p:sp>
      <p:sp>
        <p:nvSpPr>
          <p:cNvPr id="2069" name="@scienceguyrob"/>
          <p:cNvSpPr txBox="1"/>
          <p:nvPr/>
        </p:nvSpPr>
        <p:spPr>
          <a:xfrm>
            <a:off x="824167" y="4257462"/>
            <a:ext cx="2552660" cy="437067"/>
          </a:xfrm>
          <a:prstGeom prst="rect">
            <a:avLst/>
          </a:prstGeom>
          <a:ln w="12700">
            <a:miter lim="400000"/>
          </a:ln>
          <a:effectLst>
            <a:outerShdw sx="100000" sy="100000" kx="0" ky="0" algn="b" rotWithShape="0" blurRad="38100" dist="23000" dir="5400000">
              <a:srgbClr val="000000"/>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FFFFFF"/>
                </a:solidFill>
                <a:latin typeface="Arial"/>
                <a:ea typeface="Arial"/>
                <a:cs typeface="Arial"/>
                <a:sym typeface="Arial"/>
              </a:defRPr>
            </a:lvl1pPr>
          </a:lstStyle>
          <a:p>
            <a:pPr/>
            <a:r>
              <a:t>@scienceguyrob</a:t>
            </a:r>
          </a:p>
        </p:txBody>
      </p:sp>
      <p:sp>
        <p:nvSpPr>
          <p:cNvPr id="2070" name="robert.lyon@manchester.ac.uk"/>
          <p:cNvSpPr txBox="1"/>
          <p:nvPr/>
        </p:nvSpPr>
        <p:spPr>
          <a:xfrm>
            <a:off x="4291267" y="4268798"/>
            <a:ext cx="4551570" cy="437067"/>
          </a:xfrm>
          <a:prstGeom prst="rect">
            <a:avLst/>
          </a:prstGeom>
          <a:ln w="12700">
            <a:miter lim="400000"/>
          </a:ln>
          <a:effectLst>
            <a:outerShdw sx="100000" sy="100000" kx="0" ky="0" algn="b" rotWithShape="0" blurRad="38100" dist="23000" dir="5400000">
              <a:srgbClr val="000000"/>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FFFFFF"/>
                </a:solidFill>
                <a:latin typeface="Arial"/>
                <a:ea typeface="Arial"/>
                <a:cs typeface="Arial"/>
                <a:sym typeface="Arial"/>
              </a:defRPr>
            </a:lvl1pPr>
          </a:lstStyle>
          <a:p>
            <a:pPr/>
            <a:r>
              <a:t>robert.lyon@manchester.ac.uk</a:t>
            </a:r>
          </a:p>
        </p:txBody>
      </p:sp>
      <p:pic>
        <p:nvPicPr>
          <p:cNvPr id="2071" name="Twitter_Logo_Blue.pdf" descr="Twitter_Logo_Blue.pdf"/>
          <p:cNvPicPr>
            <a:picLocks noChangeAspect="1"/>
          </p:cNvPicPr>
          <p:nvPr/>
        </p:nvPicPr>
        <p:blipFill>
          <a:blip r:embed="rId4">
            <a:extLst/>
          </a:blip>
          <a:stretch>
            <a:fillRect/>
          </a:stretch>
        </p:blipFill>
        <p:spPr>
          <a:xfrm>
            <a:off x="301159" y="4177061"/>
            <a:ext cx="620546" cy="620546"/>
          </a:xfrm>
          <a:prstGeom prst="rect">
            <a:avLst/>
          </a:prstGeom>
          <a:ln w="12700">
            <a:miter lim="400000"/>
          </a:ln>
        </p:spPr>
      </p:pic>
      <p:sp>
        <p:nvSpPr>
          <p:cNvPr id="2072" name="Mail"/>
          <p:cNvSpPr/>
          <p:nvPr/>
        </p:nvSpPr>
        <p:spPr>
          <a:xfrm>
            <a:off x="3866145" y="4407064"/>
            <a:ext cx="384703" cy="240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0" y="0"/>
                </a:moveTo>
                <a:lnTo>
                  <a:pt x="10802" y="12210"/>
                </a:lnTo>
                <a:lnTo>
                  <a:pt x="21028" y="0"/>
                </a:lnTo>
                <a:lnTo>
                  <a:pt x="850" y="0"/>
                </a:lnTo>
                <a:close/>
                <a:moveTo>
                  <a:pt x="2" y="148"/>
                </a:moveTo>
                <a:cubicBezTo>
                  <a:pt x="0" y="159"/>
                  <a:pt x="0" y="171"/>
                  <a:pt x="0" y="182"/>
                </a:cubicBezTo>
                <a:lnTo>
                  <a:pt x="0" y="21418"/>
                </a:lnTo>
                <a:cubicBezTo>
                  <a:pt x="0" y="21518"/>
                  <a:pt x="51" y="21600"/>
                  <a:pt x="114" y="21600"/>
                </a:cubicBezTo>
                <a:lnTo>
                  <a:pt x="21486" y="21600"/>
                </a:lnTo>
                <a:cubicBezTo>
                  <a:pt x="21549" y="21600"/>
                  <a:pt x="21600" y="21518"/>
                  <a:pt x="21600" y="21418"/>
                </a:cubicBezTo>
                <a:lnTo>
                  <a:pt x="21600" y="493"/>
                </a:lnTo>
                <a:lnTo>
                  <a:pt x="10976" y="13179"/>
                </a:lnTo>
                <a:cubicBezTo>
                  <a:pt x="10924" y="13241"/>
                  <a:pt x="10862" y="13273"/>
                  <a:pt x="10800" y="13273"/>
                </a:cubicBezTo>
                <a:cubicBezTo>
                  <a:pt x="10737" y="13273"/>
                  <a:pt x="10673" y="13241"/>
                  <a:pt x="10620" y="13176"/>
                </a:cubicBezTo>
                <a:lnTo>
                  <a:pt x="2" y="148"/>
                </a:lnTo>
                <a:close/>
              </a:path>
            </a:pathLst>
          </a:cu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j-lt"/>
                <a:ea typeface="+mj-ea"/>
                <a:cs typeface="+mj-cs"/>
                <a:sym typeface="Calibri"/>
              </a:defRPr>
            </a:pPr>
          </a:p>
        </p:txBody>
      </p:sp>
      <p:sp>
        <p:nvSpPr>
          <p:cNvPr id="2073" name="Questions?"/>
          <p:cNvSpPr txBox="1"/>
          <p:nvPr>
            <p:ph type="ctrTitle"/>
          </p:nvPr>
        </p:nvSpPr>
        <p:spPr>
          <a:xfrm>
            <a:off x="405879" y="1268759"/>
            <a:ext cx="5842994" cy="1143001"/>
          </a:xfrm>
          <a:prstGeom prst="rect">
            <a:avLst/>
          </a:prstGeom>
          <a:effectLst>
            <a:outerShdw sx="100000" sy="100000" kx="0" ky="0" algn="b" rotWithShape="0" blurRad="152400" dist="20000" dir="5400000">
              <a:srgbClr val="000000"/>
            </a:outerShdw>
          </a:effectLst>
        </p:spPr>
        <p:txBody>
          <a:bodyPr lIns="45719" tIns="45719" rIns="45719" bIns="45719"/>
          <a:lstStyle>
            <a:lvl1pPr>
              <a:defRPr>
                <a:solidFill>
                  <a:srgbClr val="FFFFFF"/>
                </a:solidFill>
              </a:defRPr>
            </a:lvl1pPr>
          </a:lstStyle>
          <a:p>
            <a:pPr/>
            <a:r>
              <a:t>Questions?</a:t>
            </a:r>
          </a:p>
        </p:txBody>
      </p:sp>
      <p:sp>
        <p:nvSpPr>
          <p:cNvPr id="2074" name="https://github.com/scienceguyrob/RTMLResources"/>
          <p:cNvSpPr txBox="1"/>
          <p:nvPr/>
        </p:nvSpPr>
        <p:spPr>
          <a:xfrm>
            <a:off x="1070722" y="3159281"/>
            <a:ext cx="7002556" cy="412498"/>
          </a:xfrm>
          <a:prstGeom prst="rect">
            <a:avLst/>
          </a:prstGeom>
          <a:ln w="12700">
            <a:miter lim="400000"/>
          </a:ln>
          <a:effectLst>
            <a:outerShdw sx="100000" sy="100000" kx="0" ky="0" algn="b" rotWithShape="0" blurRad="38100" dist="23000" dir="5400000">
              <a:srgbClr val="000000">
                <a:alpha val="80132"/>
              </a:srgbClr>
            </a:outerShdw>
          </a:effectLst>
          <a:extLst>
            <a:ext uri="{C572A759-6A51-4108-AA02-DFA0A04FC94B}">
              <ma14:wrappingTextBoxFlag xmlns:ma14="http://schemas.microsoft.com/office/mac/drawingml/2011/main" val="1"/>
            </a:ext>
          </a:extLst>
        </p:spPr>
        <p:txBody>
          <a:bodyPr lIns="45718" tIns="45718" rIns="45718" bIns="45718">
            <a:spAutoFit/>
          </a:bodyPr>
          <a:lstStyle>
            <a:lvl1pPr algn="ctr">
              <a:defRPr b="1" sz="2200">
                <a:solidFill>
                  <a:srgbClr val="FFFFFF"/>
                </a:solidFill>
                <a:latin typeface="Arial"/>
                <a:ea typeface="Arial"/>
                <a:cs typeface="Arial"/>
                <a:sym typeface="Arial"/>
              </a:defRPr>
            </a:lvl1pPr>
          </a:lstStyle>
          <a:p>
            <a:pPr/>
            <a:r>
              <a:t>https://github.com/scienceguyrob/RTMLResources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294" name="Title 1"/>
          <p:cNvSpPr txBox="1"/>
          <p:nvPr>
            <p:ph type="title"/>
          </p:nvPr>
        </p:nvSpPr>
        <p:spPr>
          <a:xfrm>
            <a:off x="405879" y="1268758"/>
            <a:ext cx="623648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Human Decision Making</a:t>
            </a:r>
          </a:p>
        </p:txBody>
      </p:sp>
      <p:sp>
        <p:nvSpPr>
          <p:cNvPr id="295" name="By Ran Kirlian - Own work, CC BY-SA 4.0, https://commons.wikimedia.org/w/index.php?curid=4164754"/>
          <p:cNvSpPr txBox="1"/>
          <p:nvPr/>
        </p:nvSpPr>
        <p:spPr>
          <a:xfrm>
            <a:off x="343517" y="6405170"/>
            <a:ext cx="8130111" cy="276538"/>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b="1" sz="1300">
                <a:solidFill>
                  <a:srgbClr val="FFFFFF"/>
                </a:solidFill>
                <a:latin typeface="Arial"/>
                <a:ea typeface="Arial"/>
                <a:cs typeface="Arial"/>
                <a:sym typeface="Arial"/>
              </a:defRPr>
            </a:lvl1pPr>
          </a:lstStyle>
          <a:p>
            <a:pPr/>
            <a:r>
              <a:t>By Ran Kirlian - Own work, CC BY-SA 4.0, https://commons.wikimedia.org/w/index.php?curid=4164754</a:t>
            </a:r>
          </a:p>
        </p:txBody>
      </p:sp>
      <p:pic>
        <p:nvPicPr>
          <p:cNvPr id="296" name="Cryptoprocta_Ferox.jpeg" descr="Cryptoprocta_Ferox.jpeg"/>
          <p:cNvPicPr>
            <a:picLocks noChangeAspect="0"/>
          </p:cNvPicPr>
          <p:nvPr/>
        </p:nvPicPr>
        <p:blipFill>
          <a:blip r:embed="rId4">
            <a:extLst/>
          </a:blip>
          <a:stretch>
            <a:fillRect/>
          </a:stretch>
        </p:blipFill>
        <p:spPr>
          <a:xfrm>
            <a:off x="1677966" y="1932840"/>
            <a:ext cx="5746737" cy="4557870"/>
          </a:xfrm>
          <a:prstGeom prst="rect">
            <a:avLst/>
          </a:prstGeom>
        </p:spPr>
      </p:pic>
      <p:pic>
        <p:nvPicPr>
          <p:cNvPr id="297" name="cat-3846780_1920.jpg" descr="cat-3846780_1920.jpg"/>
          <p:cNvPicPr>
            <a:picLocks noChangeAspect="0"/>
          </p:cNvPicPr>
          <p:nvPr/>
        </p:nvPicPr>
        <p:blipFill>
          <a:blip r:embed="rId5">
            <a:extLst/>
          </a:blip>
          <a:stretch>
            <a:fillRect/>
          </a:stretch>
        </p:blipFill>
        <p:spPr>
          <a:xfrm>
            <a:off x="-67432" y="1932840"/>
            <a:ext cx="2313568" cy="1805760"/>
          </a:xfrm>
          <a:prstGeom prst="rect">
            <a:avLst/>
          </a:prstGeom>
        </p:spPr>
      </p:pic>
      <p:pic>
        <p:nvPicPr>
          <p:cNvPr id="298" name="fauna-3175678_1920.jpg" descr="fauna-3175678_1920.jpg"/>
          <p:cNvPicPr>
            <a:picLocks noChangeAspect="0"/>
          </p:cNvPicPr>
          <p:nvPr/>
        </p:nvPicPr>
        <p:blipFill>
          <a:blip r:embed="rId6">
            <a:extLst/>
          </a:blip>
          <a:stretch>
            <a:fillRect/>
          </a:stretch>
        </p:blipFill>
        <p:spPr>
          <a:xfrm>
            <a:off x="6936414" y="1953852"/>
            <a:ext cx="2275019" cy="3063253"/>
          </a:xfrm>
          <a:prstGeom prst="rect">
            <a:avLst/>
          </a:prstGeom>
        </p:spPr>
      </p:pic>
      <p:pic>
        <p:nvPicPr>
          <p:cNvPr id="299" name="otter-2678776_1920.jpg" descr="otter-2678776_1920.jpg"/>
          <p:cNvPicPr>
            <a:picLocks noChangeAspect="0"/>
          </p:cNvPicPr>
          <p:nvPr/>
        </p:nvPicPr>
        <p:blipFill>
          <a:blip r:embed="rId7">
            <a:extLst/>
          </a:blip>
          <a:stretch>
            <a:fillRect/>
          </a:stretch>
        </p:blipFill>
        <p:spPr>
          <a:xfrm>
            <a:off x="-67432" y="3257714"/>
            <a:ext cx="2313568" cy="1908122"/>
          </a:xfrm>
          <a:prstGeom prst="rect">
            <a:avLst/>
          </a:prstGeom>
        </p:spPr>
      </p:pic>
      <p:pic>
        <p:nvPicPr>
          <p:cNvPr id="300" name="Civet.jpg" descr="Civet.jpg"/>
          <p:cNvPicPr>
            <a:picLocks noChangeAspect="0"/>
          </p:cNvPicPr>
          <p:nvPr/>
        </p:nvPicPr>
        <p:blipFill>
          <a:blip r:embed="rId8">
            <a:extLst/>
          </a:blip>
          <a:stretch>
            <a:fillRect/>
          </a:stretch>
        </p:blipFill>
        <p:spPr>
          <a:xfrm>
            <a:off x="6936414" y="4720484"/>
            <a:ext cx="2275019" cy="1778002"/>
          </a:xfrm>
          <a:prstGeom prst="rect">
            <a:avLst/>
          </a:prstGeom>
        </p:spPr>
      </p:pic>
      <p:pic>
        <p:nvPicPr>
          <p:cNvPr id="301" name="rhodesian-ridgeback-2727035_1920.jpg" descr="rhodesian-ridgeback-2727035_1920.jpg"/>
          <p:cNvPicPr>
            <a:picLocks noChangeAspect="0"/>
          </p:cNvPicPr>
          <p:nvPr/>
        </p:nvPicPr>
        <p:blipFill>
          <a:blip r:embed="rId9">
            <a:extLst/>
          </a:blip>
          <a:stretch>
            <a:fillRect/>
          </a:stretch>
        </p:blipFill>
        <p:spPr>
          <a:xfrm>
            <a:off x="-47299" y="4647342"/>
            <a:ext cx="2273302" cy="1778002"/>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306" name="Title 1"/>
          <p:cNvSpPr txBox="1"/>
          <p:nvPr>
            <p:ph type="title"/>
          </p:nvPr>
        </p:nvSpPr>
        <p:spPr>
          <a:xfrm>
            <a:off x="405879" y="1268758"/>
            <a:ext cx="674157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Making Optimal Decisions?</a:t>
            </a:r>
          </a:p>
        </p:txBody>
      </p:sp>
      <p:sp>
        <p:nvSpPr>
          <p:cNvPr id="307" name="Title 1"/>
          <p:cNvSpPr txBox="1"/>
          <p:nvPr/>
        </p:nvSpPr>
        <p:spPr>
          <a:xfrm>
            <a:off x="664340" y="2459730"/>
            <a:ext cx="7815320" cy="2152795"/>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228600" indent="-228600">
              <a:buSzPct val="100000"/>
              <a:buChar char="•"/>
              <a:defRPr b="1" sz="2000">
                <a:solidFill>
                  <a:srgbClr val="FFFFFF"/>
                </a:solidFill>
                <a:latin typeface="Arial"/>
                <a:ea typeface="Arial"/>
                <a:cs typeface="Arial"/>
                <a:sym typeface="Arial"/>
              </a:defRPr>
            </a:pPr>
            <a:r>
              <a:t>Many have tried to understand how to make optimal decisions.</a:t>
            </a:r>
          </a:p>
          <a:p>
            <a:pPr marL="228600" indent="-228600">
              <a:buSzPct val="100000"/>
              <a:buChar char="•"/>
              <a:defRPr b="1" sz="2000">
                <a:solidFill>
                  <a:srgbClr val="FFFFFF"/>
                </a:solidFill>
                <a:latin typeface="Arial"/>
                <a:ea typeface="Arial"/>
                <a:cs typeface="Arial"/>
                <a:sym typeface="Arial"/>
              </a:defRPr>
            </a:pPr>
            <a:r>
              <a:t>We know we *should* use available evidence at all times.</a:t>
            </a:r>
          </a:p>
          <a:p>
            <a:pPr marL="228600" indent="-228600">
              <a:buSzPct val="100000"/>
              <a:buChar char="•"/>
              <a:defRPr b="1" sz="2000">
                <a:solidFill>
                  <a:srgbClr val="FFFFFF"/>
                </a:solidFill>
                <a:latin typeface="Arial"/>
                <a:ea typeface="Arial"/>
                <a:cs typeface="Arial"/>
                <a:sym typeface="Arial"/>
              </a:defRPr>
            </a:pPr>
            <a:r>
              <a:t>We are fundamentally bad at this - we regularly make bad decisions.</a:t>
            </a:r>
          </a:p>
          <a:p>
            <a:pPr marL="228600" indent="-228600">
              <a:buSzPct val="100000"/>
              <a:buChar char="•"/>
              <a:defRPr b="1" sz="2000">
                <a:solidFill>
                  <a:srgbClr val="FFFFFF"/>
                </a:solidFill>
                <a:latin typeface="Arial"/>
                <a:ea typeface="Arial"/>
                <a:cs typeface="Arial"/>
                <a:sym typeface="Arial"/>
              </a:defRPr>
            </a:pPr>
            <a:r>
              <a:t>We are biased decision makers - we often use instinct and personal experience to decide.</a:t>
            </a:r>
          </a:p>
        </p:txBody>
      </p:sp>
      <p:grpSp>
        <p:nvGrpSpPr>
          <p:cNvPr id="313" name="Group"/>
          <p:cNvGrpSpPr/>
          <p:nvPr/>
        </p:nvGrpSpPr>
        <p:grpSpPr>
          <a:xfrm>
            <a:off x="1198785" y="4830933"/>
            <a:ext cx="4486347" cy="1847966"/>
            <a:chOff x="0" y="0"/>
            <a:chExt cx="4486346" cy="1847965"/>
          </a:xfrm>
        </p:grpSpPr>
        <p:sp>
          <p:nvSpPr>
            <p:cNvPr id="308" name="Rectangle"/>
            <p:cNvSpPr/>
            <p:nvPr/>
          </p:nvSpPr>
          <p:spPr>
            <a:xfrm>
              <a:off x="2260083" y="0"/>
              <a:ext cx="2226264" cy="1847966"/>
            </a:xfrm>
            <a:prstGeom prst="rect">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09" name="Oval"/>
            <p:cNvSpPr/>
            <p:nvPr/>
          </p:nvSpPr>
          <p:spPr>
            <a:xfrm>
              <a:off x="3353641" y="677583"/>
              <a:ext cx="392285" cy="492800"/>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10" name="Oval"/>
            <p:cNvSpPr/>
            <p:nvPr/>
          </p:nvSpPr>
          <p:spPr>
            <a:xfrm>
              <a:off x="3238993" y="511511"/>
              <a:ext cx="884026" cy="824944"/>
            </a:xfrm>
            <a:prstGeom prst="ellips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11" name="Oval"/>
            <p:cNvSpPr/>
            <p:nvPr/>
          </p:nvSpPr>
          <p:spPr>
            <a:xfrm>
              <a:off x="3459329" y="831349"/>
              <a:ext cx="180910" cy="185268"/>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12" name="Set of all knowledge…"/>
            <p:cNvSpPr txBox="1"/>
            <p:nvPr/>
          </p:nvSpPr>
          <p:spPr>
            <a:xfrm>
              <a:off x="-1" y="1242522"/>
              <a:ext cx="2113914" cy="541991"/>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lgn="ctr">
                <a:defRPr b="1" sz="1600">
                  <a:solidFill>
                    <a:srgbClr val="FFFFFF"/>
                  </a:solidFill>
                  <a:latin typeface="Arial"/>
                  <a:ea typeface="Arial"/>
                  <a:cs typeface="Arial"/>
                  <a:sym typeface="Arial"/>
                </a:defRPr>
              </a:pPr>
              <a:r>
                <a:t>Set of all knowledge</a:t>
              </a:r>
            </a:p>
            <a:p>
              <a:pPr algn="ctr">
                <a:defRPr b="1" sz="1600">
                  <a:solidFill>
                    <a:srgbClr val="FFFFFF"/>
                  </a:solidFill>
                  <a:latin typeface="Arial"/>
                  <a:ea typeface="Arial"/>
                  <a:cs typeface="Arial"/>
                  <a:sym typeface="Arial"/>
                </a:defRPr>
              </a:pPr>
              <a:r>
                <a:t>on subject </a:t>
              </a:r>
              <a:r>
                <a:rPr i="1"/>
                <a:t>A</a:t>
              </a:r>
            </a:p>
          </p:txBody>
        </p:sp>
      </p:grpSp>
      <p:grpSp>
        <p:nvGrpSpPr>
          <p:cNvPr id="316" name="Group"/>
          <p:cNvGrpSpPr/>
          <p:nvPr/>
        </p:nvGrpSpPr>
        <p:grpSpPr>
          <a:xfrm>
            <a:off x="4830124" y="5750753"/>
            <a:ext cx="3971311" cy="617361"/>
            <a:chOff x="0" y="0"/>
            <a:chExt cx="3971309" cy="617359"/>
          </a:xfrm>
        </p:grpSpPr>
        <p:sp>
          <p:nvSpPr>
            <p:cNvPr id="323" name="Connection Line"/>
            <p:cNvSpPr/>
            <p:nvPr/>
          </p:nvSpPr>
          <p:spPr>
            <a:xfrm>
              <a:off x="0" y="77064"/>
              <a:ext cx="1778000" cy="450561"/>
            </a:xfrm>
            <a:custGeom>
              <a:avLst/>
              <a:gdLst/>
              <a:ahLst/>
              <a:cxnLst>
                <a:cxn ang="0">
                  <a:pos x="wd2" y="hd2"/>
                </a:cxn>
                <a:cxn ang="5400000">
                  <a:pos x="wd2" y="hd2"/>
                </a:cxn>
                <a:cxn ang="10800000">
                  <a:pos x="wd2" y="hd2"/>
                </a:cxn>
                <a:cxn ang="16200000">
                  <a:pos x="wd2" y="hd2"/>
                </a:cxn>
              </a:cxnLst>
              <a:rect l="0" t="0" r="r" b="b"/>
              <a:pathLst>
                <a:path w="21600" h="16564" fill="norm" stroke="1" extrusionOk="0">
                  <a:moveTo>
                    <a:pt x="0" y="0"/>
                  </a:moveTo>
                  <a:cubicBezTo>
                    <a:pt x="6103" y="18812"/>
                    <a:pt x="13303" y="21600"/>
                    <a:pt x="21600" y="8365"/>
                  </a:cubicBezTo>
                </a:path>
              </a:pathLst>
            </a:custGeom>
            <a:noFill/>
            <a:ln w="25400" cap="flat">
              <a:solidFill>
                <a:srgbClr val="000000"/>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sp>
          <p:nvSpPr>
            <p:cNvPr id="315" name="Knowledge used…"/>
            <p:cNvSpPr txBox="1"/>
            <p:nvPr/>
          </p:nvSpPr>
          <p:spPr>
            <a:xfrm>
              <a:off x="1775169" y="0"/>
              <a:ext cx="2196141" cy="617360"/>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t>Knowledge used</a:t>
              </a:r>
            </a:p>
            <a:p>
              <a:pPr>
                <a:defRPr b="1">
                  <a:solidFill>
                    <a:srgbClr val="FFFFFF"/>
                  </a:solidFill>
                  <a:latin typeface="Arial"/>
                  <a:ea typeface="Arial"/>
                  <a:cs typeface="Arial"/>
                  <a:sym typeface="Arial"/>
                </a:defRPr>
              </a:pPr>
              <a:r>
                <a:t>To make a decision</a:t>
              </a:r>
            </a:p>
          </p:txBody>
        </p:sp>
      </p:grpSp>
      <p:grpSp>
        <p:nvGrpSpPr>
          <p:cNvPr id="319" name="Group"/>
          <p:cNvGrpSpPr/>
          <p:nvPr/>
        </p:nvGrpSpPr>
        <p:grpSpPr>
          <a:xfrm>
            <a:off x="1200174" y="4660494"/>
            <a:ext cx="3374391" cy="970289"/>
            <a:chOff x="0" y="0"/>
            <a:chExt cx="3374390" cy="970287"/>
          </a:xfrm>
        </p:grpSpPr>
        <p:sp>
          <p:nvSpPr>
            <p:cNvPr id="317" name="Personal…"/>
            <p:cNvSpPr txBox="1"/>
            <p:nvPr/>
          </p:nvSpPr>
          <p:spPr>
            <a:xfrm>
              <a:off x="0" y="0"/>
              <a:ext cx="1615488" cy="884060"/>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t>Personal </a:t>
              </a:r>
            </a:p>
            <a:p>
              <a:pPr>
                <a:defRPr b="1">
                  <a:solidFill>
                    <a:srgbClr val="FFFFFF"/>
                  </a:solidFill>
                  <a:latin typeface="Arial"/>
                  <a:ea typeface="Arial"/>
                  <a:cs typeface="Arial"/>
                  <a:sym typeface="Arial"/>
                </a:defRPr>
              </a:pPr>
              <a:r>
                <a:t>Knowledge &amp;</a:t>
              </a:r>
            </a:p>
            <a:p>
              <a:pPr>
                <a:defRPr b="1">
                  <a:solidFill>
                    <a:srgbClr val="FFFFFF"/>
                  </a:solidFill>
                  <a:latin typeface="Arial"/>
                  <a:ea typeface="Arial"/>
                  <a:cs typeface="Arial"/>
                  <a:sym typeface="Arial"/>
                </a:defRPr>
              </a:pPr>
              <a:r>
                <a:t>Experience</a:t>
              </a:r>
            </a:p>
          </p:txBody>
        </p:sp>
        <p:sp>
          <p:nvSpPr>
            <p:cNvPr id="324" name="Connection Line"/>
            <p:cNvSpPr/>
            <p:nvPr/>
          </p:nvSpPr>
          <p:spPr>
            <a:xfrm>
              <a:off x="1545590" y="111913"/>
              <a:ext cx="1828801" cy="858375"/>
            </a:xfrm>
            <a:custGeom>
              <a:avLst/>
              <a:gdLst/>
              <a:ahLst/>
              <a:cxnLst>
                <a:cxn ang="0">
                  <a:pos x="wd2" y="hd2"/>
                </a:cxn>
                <a:cxn ang="5400000">
                  <a:pos x="wd2" y="hd2"/>
                </a:cxn>
                <a:cxn ang="10800000">
                  <a:pos x="wd2" y="hd2"/>
                </a:cxn>
                <a:cxn ang="16200000">
                  <a:pos x="wd2" y="hd2"/>
                </a:cxn>
              </a:cxnLst>
              <a:rect l="0" t="0" r="r" b="b"/>
              <a:pathLst>
                <a:path w="21600" h="17088" fill="norm" stroke="1" extrusionOk="0">
                  <a:moveTo>
                    <a:pt x="0" y="5058"/>
                  </a:moveTo>
                  <a:cubicBezTo>
                    <a:pt x="9862" y="-4512"/>
                    <a:pt x="17062" y="-502"/>
                    <a:pt x="21600" y="17088"/>
                  </a:cubicBezTo>
                </a:path>
              </a:pathLst>
            </a:custGeom>
            <a:noFill/>
            <a:ln w="25400" cap="flat">
              <a:solidFill>
                <a:srgbClr val="000000"/>
              </a:solidFill>
              <a:prstDash val="solid"/>
              <a:round/>
              <a:tailEnd type="triangle" w="med" len="med"/>
            </a:ln>
            <a:effectLst>
              <a:outerShdw sx="100000" sy="100000" kx="0" ky="0" algn="b" rotWithShape="0" blurRad="38100" dist="23000" dir="5400000">
                <a:srgbClr val="000000">
                  <a:alpha val="35000"/>
                </a:srgbClr>
              </a:outerShdw>
            </a:effectLst>
          </p:spPr>
          <p:txBody>
            <a:bodyPr/>
            <a:lstStyle/>
            <a:p>
              <a:pPr/>
            </a:p>
          </p:txBody>
        </p:sp>
      </p:grpSp>
      <p:grpSp>
        <p:nvGrpSpPr>
          <p:cNvPr id="322" name="Group"/>
          <p:cNvGrpSpPr/>
          <p:nvPr/>
        </p:nvGrpSpPr>
        <p:grpSpPr>
          <a:xfrm>
            <a:off x="5153024" y="4494865"/>
            <a:ext cx="2991558" cy="1301548"/>
            <a:chOff x="0" y="0"/>
            <a:chExt cx="2991556" cy="1301546"/>
          </a:xfrm>
        </p:grpSpPr>
        <p:sp>
          <p:nvSpPr>
            <p:cNvPr id="320" name="Available…"/>
            <p:cNvSpPr txBox="1"/>
            <p:nvPr/>
          </p:nvSpPr>
          <p:spPr>
            <a:xfrm>
              <a:off x="1376069" y="0"/>
              <a:ext cx="1615488" cy="884060"/>
            </a:xfrm>
            <a:prstGeom prst="rect">
              <a:avLst/>
            </a:prstGeom>
            <a:noFill/>
            <a:ln w="12700" cap="flat">
              <a:noFill/>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t>Available</a:t>
              </a:r>
            </a:p>
            <a:p>
              <a:pPr>
                <a:defRPr b="1">
                  <a:solidFill>
                    <a:srgbClr val="FFFFFF"/>
                  </a:solidFill>
                  <a:latin typeface="Arial"/>
                  <a:ea typeface="Arial"/>
                  <a:cs typeface="Arial"/>
                  <a:sym typeface="Arial"/>
                </a:defRPr>
              </a:pPr>
              <a:r>
                <a:t>Knowledge &amp;</a:t>
              </a:r>
            </a:p>
            <a:p>
              <a:pPr>
                <a:defRPr b="1">
                  <a:solidFill>
                    <a:srgbClr val="FFFFFF"/>
                  </a:solidFill>
                  <a:latin typeface="Arial"/>
                  <a:ea typeface="Arial"/>
                  <a:cs typeface="Arial"/>
                  <a:sym typeface="Arial"/>
                </a:defRPr>
              </a:pPr>
              <a:r>
                <a:t>Experience</a:t>
              </a:r>
            </a:p>
          </p:txBody>
        </p:sp>
        <p:sp>
          <p:nvSpPr>
            <p:cNvPr id="325" name="Connection Line"/>
            <p:cNvSpPr/>
            <p:nvPr/>
          </p:nvSpPr>
          <p:spPr>
            <a:xfrm>
              <a:off x="0" y="278480"/>
              <a:ext cx="1376070" cy="1023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146" y="7380"/>
                    <a:pt x="12346" y="180"/>
                    <a:pt x="21600" y="0"/>
                  </a:cubicBezTo>
                </a:path>
              </a:pathLst>
            </a:custGeom>
            <a:noFill/>
            <a:ln w="25400" cap="flat">
              <a:solidFill>
                <a:srgbClr val="000000"/>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0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0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0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2" fill="hold">
                                  <p:stCondLst>
                                    <p:cond delay="0"/>
                                  </p:stCondLst>
                                  <p:iterate type="el" backwards="0">
                                    <p:tmAbs val="0"/>
                                  </p:iterate>
                                  <p:childTnLst>
                                    <p:set>
                                      <p:cBhvr>
                                        <p:cTn id="24" fill="hold"/>
                                        <p:tgtEl>
                                          <p:spTgt spid="3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3" fill="hold">
                                  <p:stCondLst>
                                    <p:cond delay="0"/>
                                  </p:stCondLst>
                                  <p:iterate type="el" backwards="0">
                                    <p:tmAbs val="0"/>
                                  </p:iterate>
                                  <p:childTnLst>
                                    <p:set>
                                      <p:cBhvr>
                                        <p:cTn id="28" fill="hold"/>
                                        <p:tgtEl>
                                          <p:spTgt spid="3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4" fill="hold">
                                  <p:stCondLst>
                                    <p:cond delay="0"/>
                                  </p:stCondLst>
                                  <p:iterate type="el" backwards="0">
                                    <p:tmAbs val="0"/>
                                  </p:iterate>
                                  <p:childTnLst>
                                    <p:set>
                                      <p:cBhvr>
                                        <p:cTn id="32" fill="hold"/>
                                        <p:tgtEl>
                                          <p:spTgt spid="3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5" fill="hold">
                                  <p:stCondLst>
                                    <p:cond delay="0"/>
                                  </p:stCondLst>
                                  <p:iterate type="el" backwards="0">
                                    <p:tmAbs val="0"/>
                                  </p:iterate>
                                  <p:childTnLst>
                                    <p:set>
                                      <p:cBhvr>
                                        <p:cTn id="36" fill="hold"/>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5"/>
      <p:bldP build="whole" bldLvl="1" animBg="1" rev="0" advAuto="0" spid="313" grpId="2"/>
      <p:bldP build="p" bldLvl="5" animBg="1" rev="0" advAuto="0" spid="307" grpId="1"/>
      <p:bldP build="whole" bldLvl="1" animBg="1" rev="0" advAuto="0" spid="322" grpId="3"/>
      <p:bldP build="whole" bldLvl="1" animBg="1" rev="0" advAuto="0" spid="319" grpId="4"/>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fog-1209205_1920.jpg" descr="fog-1209205_1920.jpg"/>
          <p:cNvPicPr>
            <a:picLocks noChangeAspect="1"/>
          </p:cNvPicPr>
          <p:nvPr/>
        </p:nvPicPr>
        <p:blipFill>
          <a:blip r:embed="rId3">
            <a:extLst/>
          </a:blip>
          <a:srcRect l="0" t="0" r="34272" b="24821"/>
          <a:stretch>
            <a:fillRect/>
          </a:stretch>
        </p:blipFill>
        <p:spPr>
          <a:xfrm>
            <a:off x="-1" y="-32743"/>
            <a:ext cx="9144001" cy="6923486"/>
          </a:xfrm>
          <a:prstGeom prst="rect">
            <a:avLst/>
          </a:prstGeom>
          <a:ln w="12700">
            <a:miter lim="400000"/>
          </a:ln>
        </p:spPr>
      </p:pic>
      <p:sp>
        <p:nvSpPr>
          <p:cNvPr id="343" name="Connection Line"/>
          <p:cNvSpPr/>
          <p:nvPr/>
        </p:nvSpPr>
        <p:spPr>
          <a:xfrm>
            <a:off x="4536346" y="3804660"/>
            <a:ext cx="2281009" cy="880544"/>
          </a:xfrm>
          <a:custGeom>
            <a:avLst/>
            <a:gdLst/>
            <a:ahLst/>
            <a:cxnLst>
              <a:cxn ang="0">
                <a:pos x="wd2" y="hd2"/>
              </a:cxn>
              <a:cxn ang="5400000">
                <a:pos x="wd2" y="hd2"/>
              </a:cxn>
              <a:cxn ang="10800000">
                <a:pos x="wd2" y="hd2"/>
              </a:cxn>
              <a:cxn ang="16200000">
                <a:pos x="wd2" y="hd2"/>
              </a:cxn>
            </a:cxnLst>
            <a:rect l="0" t="0" r="r" b="b"/>
            <a:pathLst>
              <a:path w="21600" h="19699" fill="norm" stroke="1" extrusionOk="0">
                <a:moveTo>
                  <a:pt x="0" y="19699"/>
                </a:moveTo>
                <a:cubicBezTo>
                  <a:pt x="6477" y="4503"/>
                  <a:pt x="13677" y="-1901"/>
                  <a:pt x="21600" y="486"/>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a:lstStyle/>
          <a:p>
            <a:pPr/>
          </a:p>
        </p:txBody>
      </p:sp>
      <p:sp>
        <p:nvSpPr>
          <p:cNvPr id="331" name="Title 1"/>
          <p:cNvSpPr txBox="1"/>
          <p:nvPr>
            <p:ph type="title"/>
          </p:nvPr>
        </p:nvSpPr>
        <p:spPr>
          <a:xfrm>
            <a:off x="405879" y="1268758"/>
            <a:ext cx="6236483" cy="1143002"/>
          </a:xfrm>
          <a:prstGeom prst="rect">
            <a:avLst/>
          </a:prstGeom>
          <a:effectLst>
            <a:outerShdw sx="100000" sy="100000" kx="0" ky="0" algn="b" rotWithShape="0" blurRad="38100" dist="23000" dir="5400000">
              <a:srgbClr val="000000">
                <a:alpha val="82122"/>
              </a:srgbClr>
            </a:outerShdw>
          </a:effectLst>
        </p:spPr>
        <p:txBody>
          <a:bodyPr lIns="45718" tIns="45718" rIns="45718" bIns="45718"/>
          <a:lstStyle>
            <a:lvl1pPr>
              <a:defRPr>
                <a:solidFill>
                  <a:srgbClr val="FFFFFF"/>
                </a:solidFill>
              </a:defRPr>
            </a:lvl1pPr>
          </a:lstStyle>
          <a:p>
            <a:pPr/>
            <a:r>
              <a:t>Automated Decision Making</a:t>
            </a:r>
          </a:p>
        </p:txBody>
      </p:sp>
      <p:sp>
        <p:nvSpPr>
          <p:cNvPr id="332" name="Title 1"/>
          <p:cNvSpPr txBox="1"/>
          <p:nvPr/>
        </p:nvSpPr>
        <p:spPr>
          <a:xfrm>
            <a:off x="664340" y="2459730"/>
            <a:ext cx="7815320"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marL="228600" indent="-228600">
              <a:buSzPct val="100000"/>
              <a:buChar char="•"/>
              <a:defRPr b="1" sz="2000">
                <a:solidFill>
                  <a:srgbClr val="FFFFFF"/>
                </a:solidFill>
                <a:latin typeface="Arial"/>
                <a:ea typeface="Arial"/>
                <a:cs typeface="Arial"/>
                <a:sym typeface="Arial"/>
              </a:defRPr>
            </a:lvl1pPr>
          </a:lstStyle>
          <a:p>
            <a:pPr/>
            <a:r>
              <a:t>Machine Learning is concerned with making optimal decisions using the tools of statistics.</a:t>
            </a:r>
          </a:p>
        </p:txBody>
      </p:sp>
      <p:sp>
        <p:nvSpPr>
          <p:cNvPr id="333" name="Title 1"/>
          <p:cNvSpPr txBox="1"/>
          <p:nvPr/>
        </p:nvSpPr>
        <p:spPr>
          <a:xfrm>
            <a:off x="327169" y="3930750"/>
            <a:ext cx="1757937" cy="1143002"/>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676655">
              <a:defRPr b="1" sz="1480">
                <a:solidFill>
                  <a:srgbClr val="FFFFFF"/>
                </a:solidFill>
                <a:latin typeface="Arial"/>
                <a:ea typeface="Arial"/>
                <a:cs typeface="Arial"/>
                <a:sym typeface="Arial"/>
              </a:defRPr>
            </a:lvl1pPr>
          </a:lstStyle>
          <a:p>
            <a:pPr/>
            <a:r>
              <a:t>Data (variables, measures, expected outcomes, actual outcomes…)</a:t>
            </a:r>
          </a:p>
        </p:txBody>
      </p:sp>
      <p:sp>
        <p:nvSpPr>
          <p:cNvPr id="334" name="Title 1"/>
          <p:cNvSpPr txBox="1"/>
          <p:nvPr/>
        </p:nvSpPr>
        <p:spPr>
          <a:xfrm>
            <a:off x="6817380" y="3652656"/>
            <a:ext cx="1757938" cy="836861"/>
          </a:xfrm>
          <a:prstGeom prst="rect">
            <a:avLst/>
          </a:prstGeom>
          <a:ln w="12700">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defRPr b="1" sz="2000">
                <a:solidFill>
                  <a:srgbClr val="FFFFFF"/>
                </a:solidFill>
                <a:latin typeface="Arial"/>
                <a:ea typeface="Arial"/>
                <a:cs typeface="Arial"/>
                <a:sym typeface="Arial"/>
              </a:defRPr>
            </a:lvl1pPr>
          </a:lstStyle>
          <a:p>
            <a:pPr/>
            <a:r>
              <a:t>Decisions /Predictions</a:t>
            </a:r>
          </a:p>
        </p:txBody>
      </p:sp>
      <p:pic>
        <p:nvPicPr>
          <p:cNvPr id="335" name="Expereince_Advanced.png" descr="Expereince_Advanced.png"/>
          <p:cNvPicPr>
            <a:picLocks noChangeAspect="1"/>
          </p:cNvPicPr>
          <p:nvPr/>
        </p:nvPicPr>
        <p:blipFill>
          <a:blip r:embed="rId4">
            <a:extLst/>
          </a:blip>
          <a:stretch>
            <a:fillRect/>
          </a:stretch>
        </p:blipFill>
        <p:spPr>
          <a:xfrm>
            <a:off x="876465" y="5827252"/>
            <a:ext cx="7391070" cy="525768"/>
          </a:xfrm>
          <a:prstGeom prst="rect">
            <a:avLst/>
          </a:prstGeom>
          <a:ln w="12700">
            <a:miter lim="400000"/>
          </a:ln>
        </p:spPr>
      </p:pic>
      <p:pic>
        <p:nvPicPr>
          <p:cNvPr id="336" name="Artificial Brain.png" descr="Artificial Brain.png"/>
          <p:cNvPicPr>
            <a:picLocks noChangeAspect="1"/>
          </p:cNvPicPr>
          <p:nvPr/>
        </p:nvPicPr>
        <p:blipFill>
          <a:blip r:embed="rId5">
            <a:extLst/>
          </a:blip>
          <a:stretch>
            <a:fillRect/>
          </a:stretch>
        </p:blipFill>
        <p:spPr>
          <a:xfrm>
            <a:off x="3355016" y="3727870"/>
            <a:ext cx="2433968" cy="2070140"/>
          </a:xfrm>
          <a:prstGeom prst="rect">
            <a:avLst/>
          </a:prstGeom>
          <a:ln w="12700">
            <a:miter lim="400000"/>
          </a:ln>
        </p:spPr>
      </p:pic>
      <p:sp>
        <p:nvSpPr>
          <p:cNvPr id="337" name="Line"/>
          <p:cNvSpPr/>
          <p:nvPr/>
        </p:nvSpPr>
        <p:spPr>
          <a:xfrm>
            <a:off x="1084301" y="3385922"/>
            <a:ext cx="2308687" cy="678219"/>
          </a:xfrm>
          <a:custGeom>
            <a:avLst/>
            <a:gdLst/>
            <a:ahLst/>
            <a:cxnLst>
              <a:cxn ang="0">
                <a:pos x="wd2" y="hd2"/>
              </a:cxn>
              <a:cxn ang="5400000">
                <a:pos x="wd2" y="hd2"/>
              </a:cxn>
              <a:cxn ang="10800000">
                <a:pos x="wd2" y="hd2"/>
              </a:cxn>
              <a:cxn ang="16200000">
                <a:pos x="wd2" y="hd2"/>
              </a:cxn>
            </a:cxnLst>
            <a:rect l="0" t="0" r="r" b="b"/>
            <a:pathLst>
              <a:path w="21600" h="21177" fill="norm" stroke="1" extrusionOk="0">
                <a:moveTo>
                  <a:pt x="0" y="14772"/>
                </a:moveTo>
                <a:cubicBezTo>
                  <a:pt x="2685" y="4966"/>
                  <a:pt x="6522" y="-423"/>
                  <a:pt x="10499" y="26"/>
                </a:cubicBezTo>
                <a:cubicBezTo>
                  <a:pt x="15018" y="536"/>
                  <a:pt x="19171" y="8449"/>
                  <a:pt x="21600" y="21177"/>
                </a:cubicBezTo>
              </a:path>
            </a:pathLst>
          </a:cu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grpSp>
        <p:nvGrpSpPr>
          <p:cNvPr id="342" name="Group"/>
          <p:cNvGrpSpPr/>
          <p:nvPr/>
        </p:nvGrpSpPr>
        <p:grpSpPr>
          <a:xfrm>
            <a:off x="3330403" y="6324535"/>
            <a:ext cx="4272221" cy="548528"/>
            <a:chOff x="0" y="0"/>
            <a:chExt cx="4272219" cy="548526"/>
          </a:xfrm>
        </p:grpSpPr>
        <p:sp>
          <p:nvSpPr>
            <p:cNvPr id="338" name="Title 1"/>
            <p:cNvSpPr txBox="1"/>
            <p:nvPr/>
          </p:nvSpPr>
          <p:spPr>
            <a:xfrm>
              <a:off x="461774" y="157166"/>
              <a:ext cx="2928179" cy="391361"/>
            </a:xfrm>
            <a:prstGeom prst="rect">
              <a:avLst/>
            </a:prstGeom>
            <a:noFill/>
            <a:ln w="12700" cap="flat">
              <a:noFill/>
              <a:miter lim="400000"/>
            </a:ln>
            <a:effectLst>
              <a:outerShdw sx="100000" sy="100000" kx="0" ky="0" algn="b" rotWithShape="0" blurRad="38100" dist="23000" dir="5400000">
                <a:srgbClr val="000000">
                  <a:alpha val="82122"/>
                </a:srgbClr>
              </a:outerShdw>
            </a:effectLst>
            <a:extLst>
              <a:ext uri="{C572A759-6A51-4108-AA02-DFA0A04FC94B}">
                <ma14:wrappingTextBoxFlag xmlns:ma14="http://schemas.microsoft.com/office/mac/drawingml/2011/main" val="1"/>
              </a:ext>
            </a:extLst>
          </p:spPr>
          <p:txBody>
            <a:bodyPr wrap="square" lIns="45718" tIns="45718" rIns="45718" bIns="45718" numCol="1" anchor="t">
              <a:normAutofit fontScale="100000" lnSpcReduction="0"/>
            </a:bodyPr>
            <a:lstStyle>
              <a:lvl1pPr>
                <a:defRPr b="1" sz="2000">
                  <a:solidFill>
                    <a:srgbClr val="FFFFFF"/>
                  </a:solidFill>
                  <a:latin typeface="Arial"/>
                  <a:ea typeface="Arial"/>
                  <a:cs typeface="Arial"/>
                  <a:sym typeface="Arial"/>
                </a:defRPr>
              </a:lvl1pPr>
            </a:lstStyle>
            <a:p>
              <a:pPr/>
              <a:r>
                <a:t>Feedback</a:t>
              </a:r>
            </a:p>
          </p:txBody>
        </p:sp>
        <p:sp>
          <p:nvSpPr>
            <p:cNvPr id="344" name="Connection Line"/>
            <p:cNvSpPr/>
            <p:nvPr/>
          </p:nvSpPr>
          <p:spPr>
            <a:xfrm>
              <a:off x="1888684" y="0"/>
              <a:ext cx="2383536" cy="436078"/>
            </a:xfrm>
            <a:custGeom>
              <a:avLst/>
              <a:gdLst/>
              <a:ahLst/>
              <a:cxnLst>
                <a:cxn ang="0">
                  <a:pos x="wd2" y="hd2"/>
                </a:cxn>
                <a:cxn ang="5400000">
                  <a:pos x="wd2" y="hd2"/>
                </a:cxn>
                <a:cxn ang="10800000">
                  <a:pos x="wd2" y="hd2"/>
                </a:cxn>
                <a:cxn ang="16200000">
                  <a:pos x="wd2" y="hd2"/>
                </a:cxn>
              </a:cxnLst>
              <a:rect l="0" t="0" r="r" b="b"/>
              <a:pathLst>
                <a:path w="20791" h="18763" fill="norm" stroke="1" extrusionOk="0">
                  <a:moveTo>
                    <a:pt x="20716" y="0"/>
                  </a:moveTo>
                  <a:cubicBezTo>
                    <a:pt x="21600" y="15771"/>
                    <a:pt x="14695" y="21600"/>
                    <a:pt x="0" y="17486"/>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sp>
          <p:nvSpPr>
            <p:cNvPr id="345" name="Connection Line"/>
            <p:cNvSpPr/>
            <p:nvPr/>
          </p:nvSpPr>
          <p:spPr>
            <a:xfrm>
              <a:off x="0" y="50800"/>
              <a:ext cx="409679" cy="334100"/>
            </a:xfrm>
            <a:custGeom>
              <a:avLst/>
              <a:gdLst/>
              <a:ahLst/>
              <a:cxnLst>
                <a:cxn ang="0">
                  <a:pos x="wd2" y="hd2"/>
                </a:cxn>
                <a:cxn ang="5400000">
                  <a:pos x="wd2" y="hd2"/>
                </a:cxn>
                <a:cxn ang="10800000">
                  <a:pos x="wd2" y="hd2"/>
                </a:cxn>
                <a:cxn ang="16200000">
                  <a:pos x="wd2" y="hd2"/>
                </a:cxn>
              </a:cxnLst>
              <a:rect l="0" t="0" r="r" b="b"/>
              <a:pathLst>
                <a:path w="19309" h="20222" fill="norm" stroke="1" extrusionOk="0">
                  <a:moveTo>
                    <a:pt x="753" y="0"/>
                  </a:moveTo>
                  <a:cubicBezTo>
                    <a:pt x="-2291" y="14938"/>
                    <a:pt x="3894" y="21600"/>
                    <a:pt x="19309" y="19986"/>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sp>
          <p:nvSpPr>
            <p:cNvPr id="346" name="Connection Line"/>
            <p:cNvSpPr/>
            <p:nvPr/>
          </p:nvSpPr>
          <p:spPr>
            <a:xfrm>
              <a:off x="1788981" y="37050"/>
              <a:ext cx="109170" cy="355601"/>
            </a:xfrm>
            <a:custGeom>
              <a:avLst/>
              <a:gdLst/>
              <a:ahLst/>
              <a:cxnLst>
                <a:cxn ang="0">
                  <a:pos x="wd2" y="hd2"/>
                </a:cxn>
                <a:cxn ang="5400000">
                  <a:pos x="wd2" y="hd2"/>
                </a:cxn>
                <a:cxn ang="10800000">
                  <a:pos x="wd2" y="hd2"/>
                </a:cxn>
                <a:cxn ang="16200000">
                  <a:pos x="wd2" y="hd2"/>
                </a:cxn>
              </a:cxnLst>
              <a:rect l="0" t="0" r="r" b="b"/>
              <a:pathLst>
                <a:path w="16263" h="21600" fill="norm" stroke="1" extrusionOk="0">
                  <a:moveTo>
                    <a:pt x="3784" y="0"/>
                  </a:moveTo>
                  <a:cubicBezTo>
                    <a:pt x="21600" y="9653"/>
                    <a:pt x="20339" y="16853"/>
                    <a:pt x="0" y="21600"/>
                  </a:cubicBezTo>
                </a:path>
              </a:pathLst>
            </a:custGeom>
            <a:noFill/>
            <a:ln w="25400" cap="flat">
              <a:solidFill>
                <a:schemeClr val="accent1"/>
              </a:solidFill>
              <a:prstDash val="solid"/>
              <a:round/>
              <a:headEnd type="triangle" w="med" len="med"/>
            </a:ln>
            <a:effectLst>
              <a:outerShdw sx="100000" sy="100000" kx="0" ky="0" algn="b" rotWithShape="0" blurRad="38100" dist="23000" dir="5400000">
                <a:srgbClr val="000000">
                  <a:alpha val="35000"/>
                </a:srgbClr>
              </a:outerShdw>
            </a:effectLst>
          </p:spPr>
          <p:txBody>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2" grpId="1"/>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